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85" r:id="rId3"/>
    <p:sldId id="262" r:id="rId4"/>
    <p:sldId id="263" r:id="rId5"/>
    <p:sldId id="274" r:id="rId6"/>
    <p:sldId id="280" r:id="rId7"/>
    <p:sldId id="266" r:id="rId8"/>
    <p:sldId id="267" r:id="rId9"/>
    <p:sldId id="269" r:id="rId10"/>
    <p:sldId id="281" r:id="rId11"/>
    <p:sldId id="279" r:id="rId12"/>
    <p:sldId id="272" r:id="rId13"/>
    <p:sldId id="282" r:id="rId14"/>
    <p:sldId id="287" r:id="rId15"/>
    <p:sldId id="286" r:id="rId16"/>
    <p:sldId id="284" r:id="rId1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8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1"/>
    <p:restoredTop sz="93651"/>
  </p:normalViewPr>
  <p:slideViewPr>
    <p:cSldViewPr snapToGrid="0" snapToObjects="1">
      <p:cViewPr varScale="1">
        <p:scale>
          <a:sx n="52" d="100"/>
          <a:sy n="52" d="100"/>
        </p:scale>
        <p:origin x="93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38414-EA8C-4E41-A845-2A72910C1451}" type="datetimeFigureOut">
              <a:rPr lang="en-BE" smtClean="0"/>
              <a:t>06/17/2020</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AF283-AC00-754C-9B61-C8F472341062}" type="slidenum">
              <a:rPr lang="en-BE" smtClean="0"/>
              <a:t>‹#›</a:t>
            </a:fld>
            <a:endParaRPr lang="en-BE"/>
          </a:p>
        </p:txBody>
      </p:sp>
    </p:spTree>
    <p:extLst>
      <p:ext uri="{BB962C8B-B14F-4D97-AF65-F5344CB8AC3E}">
        <p14:creationId xmlns:p14="http://schemas.microsoft.com/office/powerpoint/2010/main" val="379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Current conventional prevention programmes have a limited impact for preventing iodine deficiency occurring in the early stages of life. Consequently, </a:t>
            </a:r>
            <a:r>
              <a:rPr lang="en-GB" sz="1200" dirty="0">
                <a:solidFill>
                  <a:srgbClr val="A338A6"/>
                </a:solidFill>
              </a:rPr>
              <a:t>a new type of combined intervention and observation studies </a:t>
            </a:r>
            <a:r>
              <a:rPr lang="en-GB" sz="1200" dirty="0"/>
              <a:t>could support the identification of the hurdles that prevent fertile and pregnant women, as well as young mothers and babies (up-to 1,000 days) from receiving proper iodine intake. Such a research should integrate a panel of young women from different European regions who would be associated to the research and its communication activities. This approach could improve the knowledge base on iodine deficiency in categories of the European population that are at risks and should be underpinned by adequate awareness campaign targeting these categories in light of their country specificities.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Existing IDD prevention programmes are based on observing primary outcomes of the prevention strategy including any trend in incident thyroid diseases and related treatments. Hence, adequate data infrastructures have to be consolidated and data sources provided for analyses of effectiveness and the monitoring of potential harms. Also, solutions should be pursued for the </a:t>
            </a:r>
            <a:r>
              <a:rPr lang="en-GB" sz="1200" dirty="0">
                <a:solidFill>
                  <a:srgbClr val="A338A6"/>
                </a:solidFill>
              </a:rPr>
              <a:t>harmonisation on the collection, measurement and assessment of data </a:t>
            </a:r>
            <a:r>
              <a:rPr lang="en-GB" sz="1200" dirty="0"/>
              <a:t>on IDD throughout European Member States. </a:t>
            </a:r>
            <a:endParaRPr lang="en-BE" sz="1200" dirty="0"/>
          </a:p>
        </p:txBody>
      </p:sp>
      <p:sp>
        <p:nvSpPr>
          <p:cNvPr id="4" name="Slide Number Placeholder 3"/>
          <p:cNvSpPr>
            <a:spLocks noGrp="1"/>
          </p:cNvSpPr>
          <p:nvPr>
            <p:ph type="sldNum" sz="quarter" idx="5"/>
          </p:nvPr>
        </p:nvSpPr>
        <p:spPr/>
        <p:txBody>
          <a:bodyPr/>
          <a:lstStyle/>
          <a:p>
            <a:fld id="{116AF283-AC00-754C-9B61-C8F472341062}" type="slidenum">
              <a:rPr lang="en-BE" smtClean="0"/>
              <a:t>15</a:t>
            </a:fld>
            <a:endParaRPr lang="en-BE"/>
          </a:p>
        </p:txBody>
      </p:sp>
    </p:spTree>
    <p:extLst>
      <p:ext uri="{BB962C8B-B14F-4D97-AF65-F5344CB8AC3E}">
        <p14:creationId xmlns:p14="http://schemas.microsoft.com/office/powerpoint/2010/main" val="296964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1CB0-C21B-FE4D-80F5-4CA94CBC9E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46A4C84F-5C62-7F49-BF2D-4111CEA7D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91842555-F2D2-C849-8585-78BF85CEF135}"/>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5" name="Footer Placeholder 4">
            <a:extLst>
              <a:ext uri="{FF2B5EF4-FFF2-40B4-BE49-F238E27FC236}">
                <a16:creationId xmlns:a16="http://schemas.microsoft.com/office/drawing/2014/main" id="{6B6227D5-F0D2-6F42-A59C-92C60ACA1D0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A80DE4F-6BC6-ED47-9A93-96974E5E996A}"/>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252530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8A0C-EB49-7940-AAEC-E9FCBAC1605C}"/>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B4CE0B8B-1D4F-9E4E-9D77-505931BCC1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CBB0FFA-1718-F24F-86A6-DDE5C5A16B13}"/>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5" name="Footer Placeholder 4">
            <a:extLst>
              <a:ext uri="{FF2B5EF4-FFF2-40B4-BE49-F238E27FC236}">
                <a16:creationId xmlns:a16="http://schemas.microsoft.com/office/drawing/2014/main" id="{3F4953CB-E5CD-5145-821B-A9F71098AB0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A4E274D-00EB-1B43-9856-4F64A9AE35A3}"/>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32248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351B3-7476-D449-B8E3-A3E9FA83F85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AE46D780-11B6-9443-A1B4-1BAB7F282F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C7EC88E-1F15-B149-8E03-27D1DAE93CCC}"/>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5" name="Footer Placeholder 4">
            <a:extLst>
              <a:ext uri="{FF2B5EF4-FFF2-40B4-BE49-F238E27FC236}">
                <a16:creationId xmlns:a16="http://schemas.microsoft.com/office/drawing/2014/main" id="{5A85439F-2526-A04D-B444-1B4A33D2593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0BFB9B3-7D14-544D-B879-39D62CB12A36}"/>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321024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Untertitel 2"/>
          <p:cNvSpPr>
            <a:spLocks noGrp="1"/>
          </p:cNvSpPr>
          <p:nvPr>
            <p:ph type="subTitle" idx="1" hasCustomPrompt="1"/>
          </p:nvPr>
        </p:nvSpPr>
        <p:spPr>
          <a:xfrm>
            <a:off x="1487488" y="3429000"/>
            <a:ext cx="9601067" cy="1008112"/>
          </a:xfrm>
        </p:spPr>
        <p:txBody>
          <a:bodyPr/>
          <a:lstStyle>
            <a:lvl1pPr marL="0" indent="0" algn="l">
              <a:buNone/>
              <a:defRPr baseline="0">
                <a:solidFill>
                  <a:schemeClr val="accent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This</a:t>
            </a:r>
            <a:r>
              <a:rPr lang="de-DE" dirty="0"/>
              <a:t> </a:t>
            </a:r>
            <a:r>
              <a:rPr lang="de-DE" dirty="0" err="1"/>
              <a:t>is</a:t>
            </a:r>
            <a:r>
              <a:rPr lang="de-DE" dirty="0"/>
              <a:t> </a:t>
            </a:r>
            <a:r>
              <a:rPr lang="de-DE" dirty="0" err="1"/>
              <a:t>the</a:t>
            </a:r>
            <a:r>
              <a:rPr lang="de-DE" dirty="0"/>
              <a:t> </a:t>
            </a:r>
            <a:r>
              <a:rPr lang="de-DE" dirty="0" err="1"/>
              <a:t>subtitle</a:t>
            </a:r>
            <a:r>
              <a:rPr lang="de-DE" dirty="0"/>
              <a:t> </a:t>
            </a:r>
            <a:r>
              <a:rPr lang="de-DE" dirty="0" err="1"/>
              <a:t>of</a:t>
            </a:r>
            <a:r>
              <a:rPr lang="de-DE" dirty="0"/>
              <a:t> </a:t>
            </a:r>
            <a:r>
              <a:rPr lang="de-DE" dirty="0" err="1"/>
              <a:t>your</a:t>
            </a:r>
            <a:r>
              <a:rPr lang="de-DE" dirty="0"/>
              <a:t> </a:t>
            </a:r>
            <a:r>
              <a:rPr lang="de-DE" dirty="0" err="1"/>
              <a:t>presentation</a:t>
            </a:r>
            <a:endParaRPr lang="de-AT" dirty="0"/>
          </a:p>
        </p:txBody>
      </p:sp>
      <p:sp>
        <p:nvSpPr>
          <p:cNvPr id="18" name="Bildplatzhalter 17"/>
          <p:cNvSpPr>
            <a:spLocks noGrp="1"/>
          </p:cNvSpPr>
          <p:nvPr>
            <p:ph type="pic" sz="quarter" idx="13" hasCustomPrompt="1"/>
          </p:nvPr>
        </p:nvSpPr>
        <p:spPr>
          <a:xfrm>
            <a:off x="7152118" y="4509120"/>
            <a:ext cx="3934884" cy="1511300"/>
          </a:xfrm>
        </p:spPr>
        <p:txBody>
          <a:bodyPr/>
          <a:lstStyle>
            <a:lvl1pPr algn="ctr">
              <a:buNone/>
              <a:defRPr baseline="0">
                <a:solidFill>
                  <a:schemeClr val="accent2">
                    <a:lumMod val="60000"/>
                    <a:lumOff val="40000"/>
                  </a:schemeClr>
                </a:solidFill>
              </a:defRPr>
            </a:lvl1pPr>
          </a:lstStyle>
          <a:p>
            <a:r>
              <a:rPr lang="de-AT" dirty="0" err="1"/>
              <a:t>your</a:t>
            </a:r>
            <a:r>
              <a:rPr lang="de-AT" dirty="0"/>
              <a:t> logo</a:t>
            </a:r>
          </a:p>
        </p:txBody>
      </p:sp>
      <p:sp>
        <p:nvSpPr>
          <p:cNvPr id="30" name="Textplatzhalter 29"/>
          <p:cNvSpPr>
            <a:spLocks noGrp="1"/>
          </p:cNvSpPr>
          <p:nvPr>
            <p:ph type="body" sz="quarter" idx="20" hasCustomPrompt="1"/>
          </p:nvPr>
        </p:nvSpPr>
        <p:spPr>
          <a:xfrm>
            <a:off x="1487488" y="2348881"/>
            <a:ext cx="9218083" cy="1080715"/>
          </a:xfrm>
        </p:spPr>
        <p:txBody>
          <a:bodyPr>
            <a:normAutofit/>
          </a:bodyPr>
          <a:lstStyle>
            <a:lvl1pPr algn="l">
              <a:buFontTx/>
              <a:buNone/>
              <a:defRPr sz="5000" b="1" baseline="0">
                <a:solidFill>
                  <a:schemeClr val="accent2">
                    <a:lumMod val="20000"/>
                    <a:lumOff val="80000"/>
                  </a:schemeClr>
                </a:solidFill>
                <a:latin typeface="+mj-lt"/>
              </a:defRPr>
            </a:lvl1pPr>
            <a:lvl2pPr algn="l">
              <a:buFontTx/>
              <a:buNone/>
              <a:defRPr/>
            </a:lvl2pPr>
            <a:lvl3pPr algn="l">
              <a:buFontTx/>
              <a:buNone/>
              <a:defRPr/>
            </a:lvl3pPr>
            <a:lvl4pPr algn="l">
              <a:buFontTx/>
              <a:buNone/>
              <a:defRPr/>
            </a:lvl4pPr>
            <a:lvl5pPr algn="l">
              <a:buFontTx/>
              <a:buNone/>
              <a:defRPr/>
            </a:lvl5pPr>
          </a:lstStyle>
          <a:p>
            <a:pPr lvl="0"/>
            <a:r>
              <a:rPr lang="de-AT" dirty="0"/>
              <a:t>PRESENTATION-TITLE</a:t>
            </a:r>
          </a:p>
        </p:txBody>
      </p:sp>
      <p:sp>
        <p:nvSpPr>
          <p:cNvPr id="5" name="TextBox 4">
            <a:extLst>
              <a:ext uri="{FF2B5EF4-FFF2-40B4-BE49-F238E27FC236}">
                <a16:creationId xmlns:a16="http://schemas.microsoft.com/office/drawing/2014/main" id="{CDA1D62D-77EA-7C4C-89DC-2A4DD92F815A}"/>
              </a:ext>
            </a:extLst>
          </p:cNvPr>
          <p:cNvSpPr txBox="1"/>
          <p:nvPr userDrawn="1"/>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6" name="Picture 6">
            <a:extLst>
              <a:ext uri="{FF2B5EF4-FFF2-40B4-BE49-F238E27FC236}">
                <a16:creationId xmlns:a16="http://schemas.microsoft.com/office/drawing/2014/main" id="{4519058D-663B-3241-82BF-782E4BAF23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2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32DC-5FAC-4945-A3B2-B481B11A4AC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D1C0833F-F8AC-CD41-AFDB-08CDBA8487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4E4877D-FEB1-9549-A5EE-517FDB495CF9}"/>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5" name="Footer Placeholder 4">
            <a:extLst>
              <a:ext uri="{FF2B5EF4-FFF2-40B4-BE49-F238E27FC236}">
                <a16:creationId xmlns:a16="http://schemas.microsoft.com/office/drawing/2014/main" id="{558BA4D0-F27E-A542-8815-55C659BE4B9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09A00A-E243-0444-A5A0-D07BF199A165}"/>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155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8299-0031-A34C-BF6D-F89EFA399C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48DDAF50-636F-2A47-ACD2-C36DCD24A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71D396-4EDC-8841-86C8-DA7064AA4B93}"/>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5" name="Footer Placeholder 4">
            <a:extLst>
              <a:ext uri="{FF2B5EF4-FFF2-40B4-BE49-F238E27FC236}">
                <a16:creationId xmlns:a16="http://schemas.microsoft.com/office/drawing/2014/main" id="{325133A0-97D7-F643-96DF-074AA160753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1425562-01AB-2C4D-A3EC-01E20BD4A459}"/>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170562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400-B711-2F46-A818-175A8224A5C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7CAF698-E47C-8342-BD96-ADAA55A2DD8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7638886D-8A73-ED4E-93B8-D16324BF7D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A4582D89-9DB3-8240-8733-5603C48F0CA9}"/>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6" name="Footer Placeholder 5">
            <a:extLst>
              <a:ext uri="{FF2B5EF4-FFF2-40B4-BE49-F238E27FC236}">
                <a16:creationId xmlns:a16="http://schemas.microsoft.com/office/drawing/2014/main" id="{6C575B9F-FAE0-EE45-8B68-B5EAF192D40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D3C0B48-7BF0-CA46-BDF3-10262361C804}"/>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178037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2E7B-C384-8746-8B24-C8F9B0ED2EB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ADC6291B-69E4-C14F-88D5-45A8E502D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E8168B-B889-404B-A8B4-889A886EE3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3034160-493B-3041-A834-58F353A59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C5EBB6-BDF1-134C-91AC-33A75FD11E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5B01205F-AF75-4D4D-A918-070E0E79AF14}"/>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8" name="Footer Placeholder 7">
            <a:extLst>
              <a:ext uri="{FF2B5EF4-FFF2-40B4-BE49-F238E27FC236}">
                <a16:creationId xmlns:a16="http://schemas.microsoft.com/office/drawing/2014/main" id="{C8790525-1E80-164D-8424-B0A98A3520B6}"/>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A5E72E31-C780-2349-B2AA-16F8FD30C983}"/>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91405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3D64-53DA-C042-AC70-298B5DD45BF9}"/>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B0C3B895-8BF2-3248-BEEE-025E47896A25}"/>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4" name="Footer Placeholder 3">
            <a:extLst>
              <a:ext uri="{FF2B5EF4-FFF2-40B4-BE49-F238E27FC236}">
                <a16:creationId xmlns:a16="http://schemas.microsoft.com/office/drawing/2014/main" id="{15C647F8-4F1D-154C-BD12-D7F69AB4330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11854FDC-AD8B-0B45-BF6E-149674651A63}"/>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31151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2B6E05-EDE2-EB49-847C-AC881BF96581}"/>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3" name="Footer Placeholder 2">
            <a:extLst>
              <a:ext uri="{FF2B5EF4-FFF2-40B4-BE49-F238E27FC236}">
                <a16:creationId xmlns:a16="http://schemas.microsoft.com/office/drawing/2014/main" id="{B9DFF3FE-4B40-FF4E-834E-C31141099FF5}"/>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220C1D2-5768-0B4D-9C7B-AD1D5ED47979}"/>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12601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C699-40D9-A84E-9189-3D3EE12543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4BA2CE42-CFB8-C849-9B56-26CF5633C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82E6688-189E-DD48-B103-34AD19164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9C7FD9-E1B1-8442-A0B1-B252483167E5}"/>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6" name="Footer Placeholder 5">
            <a:extLst>
              <a:ext uri="{FF2B5EF4-FFF2-40B4-BE49-F238E27FC236}">
                <a16:creationId xmlns:a16="http://schemas.microsoft.com/office/drawing/2014/main" id="{C46E464D-96F8-FA44-B95C-2E81A134C31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C6FBF46-3456-B147-A6FE-89633F3A4DC9}"/>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294854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A42B-0949-FC44-BB24-FD9AF1086E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A9C88A9F-162B-CE49-9214-74EF56A7E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9A1D83C-89E3-4C46-9B4A-3B0246797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FA1788-1ADA-2D4A-B277-B7880DF85AD0}"/>
              </a:ext>
            </a:extLst>
          </p:cNvPr>
          <p:cNvSpPr>
            <a:spLocks noGrp="1"/>
          </p:cNvSpPr>
          <p:nvPr>
            <p:ph type="dt" sz="half" idx="10"/>
          </p:nvPr>
        </p:nvSpPr>
        <p:spPr/>
        <p:txBody>
          <a:bodyPr/>
          <a:lstStyle/>
          <a:p>
            <a:fld id="{DF280FDF-A5EA-3840-9BD7-2B51804E3DC8}" type="datetimeFigureOut">
              <a:rPr lang="en-BE" smtClean="0"/>
              <a:t>06/17/2020</a:t>
            </a:fld>
            <a:endParaRPr lang="en-BE"/>
          </a:p>
        </p:txBody>
      </p:sp>
      <p:sp>
        <p:nvSpPr>
          <p:cNvPr id="6" name="Footer Placeholder 5">
            <a:extLst>
              <a:ext uri="{FF2B5EF4-FFF2-40B4-BE49-F238E27FC236}">
                <a16:creationId xmlns:a16="http://schemas.microsoft.com/office/drawing/2014/main" id="{F8F007A6-41C8-1E41-9FBE-072DF75F57F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90E2284-8940-3845-8A8F-B747B65FED38}"/>
              </a:ext>
            </a:extLst>
          </p:cNvPr>
          <p:cNvSpPr>
            <a:spLocks noGrp="1"/>
          </p:cNvSpPr>
          <p:nvPr>
            <p:ph type="sldNum" sz="quarter" idx="12"/>
          </p:nvPr>
        </p:nvSpPr>
        <p:spPr/>
        <p:txBody>
          <a:bodyPr/>
          <a:lstStyle/>
          <a:p>
            <a:fld id="{BC5B44D4-5F24-5345-9C6D-B0C78332189F}" type="slidenum">
              <a:rPr lang="en-BE" smtClean="0"/>
              <a:t>‹#›</a:t>
            </a:fld>
            <a:endParaRPr lang="en-BE"/>
          </a:p>
        </p:txBody>
      </p:sp>
    </p:spTree>
    <p:extLst>
      <p:ext uri="{BB962C8B-B14F-4D97-AF65-F5344CB8AC3E}">
        <p14:creationId xmlns:p14="http://schemas.microsoft.com/office/powerpoint/2010/main" val="342262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B609C6-4B57-154D-8776-B038C006C93F}"/>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BE"/>
          </a:p>
        </p:txBody>
      </p:sp>
      <p:sp>
        <p:nvSpPr>
          <p:cNvPr id="2" name="Title Placeholder 1">
            <a:extLst>
              <a:ext uri="{FF2B5EF4-FFF2-40B4-BE49-F238E27FC236}">
                <a16:creationId xmlns:a16="http://schemas.microsoft.com/office/drawing/2014/main" id="{B6CEBC4C-261D-8042-983D-AA2F18351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D815F5D-22C8-4D43-B550-76441F54F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C2E1282-96D9-8540-9AE9-A3A812F99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80FDF-A5EA-3840-9BD7-2B51804E3DC8}" type="datetimeFigureOut">
              <a:rPr lang="en-BE" smtClean="0"/>
              <a:t>06/17/2020</a:t>
            </a:fld>
            <a:endParaRPr lang="en-BE"/>
          </a:p>
        </p:txBody>
      </p:sp>
      <p:sp>
        <p:nvSpPr>
          <p:cNvPr id="5" name="Footer Placeholder 4">
            <a:extLst>
              <a:ext uri="{FF2B5EF4-FFF2-40B4-BE49-F238E27FC236}">
                <a16:creationId xmlns:a16="http://schemas.microsoft.com/office/drawing/2014/main" id="{FD77F635-F337-EB4B-8E02-1CB0BEECB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ACB9C27C-166A-9A4C-BC48-77F2CF1E6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44D4-5F24-5345-9C6D-B0C78332189F}" type="slidenum">
              <a:rPr lang="en-BE" smtClean="0"/>
              <a:t>‹#›</a:t>
            </a:fld>
            <a:endParaRPr lang="en-BE"/>
          </a:p>
        </p:txBody>
      </p:sp>
    </p:spTree>
    <p:extLst>
      <p:ext uri="{BB962C8B-B14F-4D97-AF65-F5344CB8AC3E}">
        <p14:creationId xmlns:p14="http://schemas.microsoft.com/office/powerpoint/2010/main" val="46955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iodinedeclaration.eu/"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file:////var/folders/y4/ybn2grks361_1k8k9192sr3h0000gn/T/com.microsoft.Word/WebArchiveCopyPasteTempFiles/EPMA_LOGO.jpg"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voelzke@uni-greifswald.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a:xfrm>
            <a:off x="2334653" y="2132261"/>
            <a:ext cx="7522693" cy="1296739"/>
          </a:xfrm>
        </p:spPr>
        <p:txBody>
          <a:bodyPr>
            <a:normAutofit fontScale="62500" lnSpcReduction="20000"/>
          </a:bodyPr>
          <a:lstStyle/>
          <a:p>
            <a:pPr algn="ctr"/>
            <a:r>
              <a:rPr lang="en-GB" dirty="0"/>
              <a:t>EUthyroid</a:t>
            </a:r>
          </a:p>
          <a:p>
            <a:pPr algn="ctr"/>
            <a:r>
              <a:rPr lang="en-GB" dirty="0"/>
              <a:t>Outcomes, Recommendations &amp; Next Steps</a:t>
            </a:r>
          </a:p>
        </p:txBody>
      </p:sp>
      <p:pic>
        <p:nvPicPr>
          <p:cNvPr id="1026" name="Picture 2" descr="EUthyroid Project | … towards a euthyroid europe!">
            <a:extLst>
              <a:ext uri="{FF2B5EF4-FFF2-40B4-BE49-F238E27FC236}">
                <a16:creationId xmlns:a16="http://schemas.microsoft.com/office/drawing/2014/main" id="{0D0A8E15-672D-B448-8F5E-1D5747295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174" y="258469"/>
            <a:ext cx="1235195" cy="1222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06EC54-6373-2246-84CF-CA7995590EE4}"/>
              </a:ext>
            </a:extLst>
          </p:cNvPr>
          <p:cNvSpPr txBox="1"/>
          <p:nvPr/>
        </p:nvSpPr>
        <p:spPr>
          <a:xfrm>
            <a:off x="3645490" y="4297953"/>
            <a:ext cx="4901022" cy="923330"/>
          </a:xfrm>
          <a:prstGeom prst="rect">
            <a:avLst/>
          </a:prstGeom>
          <a:noFill/>
        </p:spPr>
        <p:txBody>
          <a:bodyPr wrap="none" rtlCol="0">
            <a:spAutoFit/>
          </a:bodyPr>
          <a:lstStyle/>
          <a:p>
            <a:pPr algn="ctr"/>
            <a:r>
              <a:rPr lang="en-BE" dirty="0">
                <a:solidFill>
                  <a:schemeClr val="bg1"/>
                </a:solidFill>
              </a:rPr>
              <a:t>16 June, Brussels</a:t>
            </a:r>
          </a:p>
          <a:p>
            <a:pPr algn="ctr"/>
            <a:r>
              <a:rPr lang="en-BE" dirty="0">
                <a:solidFill>
                  <a:schemeClr val="bg1"/>
                </a:solidFill>
              </a:rPr>
              <a:t>Presentation to the European Commission – </a:t>
            </a:r>
          </a:p>
          <a:p>
            <a:pPr algn="ctr"/>
            <a:r>
              <a:rPr lang="en-BE" dirty="0">
                <a:solidFill>
                  <a:schemeClr val="bg1"/>
                </a:solidFill>
              </a:rPr>
              <a:t>DG RTD Unit E1 Healthy Lives, HoU Anna Lonnroth</a:t>
            </a:r>
          </a:p>
        </p:txBody>
      </p:sp>
    </p:spTree>
    <p:extLst>
      <p:ext uri="{BB962C8B-B14F-4D97-AF65-F5344CB8AC3E}">
        <p14:creationId xmlns:p14="http://schemas.microsoft.com/office/powerpoint/2010/main" val="45413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1488688"/>
            <a:ext cx="5725544" cy="4416000"/>
          </a:xfrm>
          <a:prstGeom prst="rect">
            <a:avLst/>
          </a:prstGeom>
          <a:solidFill>
            <a:schemeClr val="bg1"/>
          </a:solidFill>
          <a:ln>
            <a:noFill/>
          </a:ln>
          <a:effectLst/>
        </p:spPr>
      </p:pic>
      <p:sp>
        <p:nvSpPr>
          <p:cNvPr id="7" name="Rectangle 3"/>
          <p:cNvSpPr>
            <a:spLocks noChangeArrowheads="1"/>
          </p:cNvSpPr>
          <p:nvPr/>
        </p:nvSpPr>
        <p:spPr bwMode="auto">
          <a:xfrm>
            <a:off x="2954212" y="818202"/>
            <a:ext cx="6592389"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defRPr/>
            </a:pPr>
            <a:r>
              <a:rPr lang="en-GB" altLang="de-DE" sz="2400" b="1" dirty="0">
                <a:solidFill>
                  <a:srgbClr val="A338A6"/>
                </a:solidFill>
                <a:latin typeface="Tahoma" pitchFamily="34" charset="0"/>
              </a:rPr>
              <a:t>Results: Effectiveness of IDD Prevention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076" y="1488689"/>
            <a:ext cx="6091672" cy="4415999"/>
          </a:xfrm>
          <a:prstGeom prst="rect">
            <a:avLst/>
          </a:prstGeom>
          <a:solidFill>
            <a:schemeClr val="bg1"/>
          </a:solidFill>
          <a:ln>
            <a:noFill/>
          </a:ln>
          <a:effectLst/>
        </p:spPr>
      </p:pic>
      <p:sp>
        <p:nvSpPr>
          <p:cNvPr id="9" name="Textfeld 3"/>
          <p:cNvSpPr txBox="1">
            <a:spLocks noChangeArrowheads="1"/>
          </p:cNvSpPr>
          <p:nvPr/>
        </p:nvSpPr>
        <p:spPr bwMode="auto">
          <a:xfrm>
            <a:off x="9516139" y="6222736"/>
            <a:ext cx="2520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400" dirty="0">
                <a:solidFill>
                  <a:schemeClr val="bg1"/>
                </a:solidFill>
                <a:latin typeface="Tahoma" pitchFamily="34" charset="0"/>
              </a:rPr>
              <a:t>Schaffner et al</a:t>
            </a:r>
            <a:r>
              <a:rPr lang="de-DE" altLang="de-DE" sz="1400" b="0" dirty="0">
                <a:solidFill>
                  <a:schemeClr val="bg1"/>
                </a:solidFill>
                <a:latin typeface="Tahoma" pitchFamily="34" charset="0"/>
              </a:rPr>
              <a:t>., in </a:t>
            </a:r>
            <a:r>
              <a:rPr lang="de-DE" altLang="de-DE" sz="1400" b="0" dirty="0" err="1">
                <a:solidFill>
                  <a:schemeClr val="bg1"/>
                </a:solidFill>
                <a:latin typeface="Tahoma" pitchFamily="34" charset="0"/>
              </a:rPr>
              <a:t>review</a:t>
            </a:r>
            <a:endParaRPr lang="de-DE" altLang="de-DE" sz="1400" b="0" dirty="0">
              <a:solidFill>
                <a:schemeClr val="bg1"/>
              </a:solidFill>
              <a:latin typeface="Tahoma" pitchFamily="34" charset="0"/>
            </a:endParaRPr>
          </a:p>
        </p:txBody>
      </p:sp>
      <p:sp>
        <p:nvSpPr>
          <p:cNvPr id="8" name="TextBox 7">
            <a:extLst>
              <a:ext uri="{FF2B5EF4-FFF2-40B4-BE49-F238E27FC236}">
                <a16:creationId xmlns:a16="http://schemas.microsoft.com/office/drawing/2014/main" id="{5CD3F7FE-E67A-3448-A46D-A6263B63C694}"/>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11" name="Picture 6">
            <a:extLst>
              <a:ext uri="{FF2B5EF4-FFF2-40B4-BE49-F238E27FC236}">
                <a16:creationId xmlns:a16="http://schemas.microsoft.com/office/drawing/2014/main" id="{5278BC49-DF6B-C149-936B-690826EA4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46871DCC-C079-6640-8FC5-EAAAE727AB96}"/>
              </a:ext>
            </a:extLst>
          </p:cNvPr>
          <p:cNvSpPr>
            <a:spLocks noChangeArrowheads="1"/>
          </p:cNvSpPr>
          <p:nvPr/>
        </p:nvSpPr>
        <p:spPr bwMode="auto">
          <a:xfrm>
            <a:off x="-131886" y="-95473"/>
            <a:ext cx="1143879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226392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50" y="2007277"/>
            <a:ext cx="6607856" cy="284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a:extLst>
              <a:ext uri="{FF2B5EF4-FFF2-40B4-BE49-F238E27FC236}">
                <a16:creationId xmlns:a16="http://schemas.microsoft.com/office/drawing/2014/main" id="{0972A8B1-BDBD-1644-959E-94BADAD3C6D7}"/>
              </a:ext>
            </a:extLst>
          </p:cNvPr>
          <p:cNvSpPr>
            <a:spLocks noChangeArrowheads="1"/>
          </p:cNvSpPr>
          <p:nvPr/>
        </p:nvSpPr>
        <p:spPr bwMode="auto">
          <a:xfrm>
            <a:off x="160813" y="1341661"/>
            <a:ext cx="6696893" cy="6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2000" b="1" dirty="0">
                <a:solidFill>
                  <a:srgbClr val="A338A6"/>
                </a:solidFill>
                <a:latin typeface="Tahoma" pitchFamily="34" charset="0"/>
              </a:rPr>
              <a:t>Results: Effectiveness of Monitoring Programmes</a:t>
            </a:r>
          </a:p>
        </p:txBody>
      </p:sp>
      <p:sp>
        <p:nvSpPr>
          <p:cNvPr id="5" name="TextBox 4">
            <a:extLst>
              <a:ext uri="{FF2B5EF4-FFF2-40B4-BE49-F238E27FC236}">
                <a16:creationId xmlns:a16="http://schemas.microsoft.com/office/drawing/2014/main" id="{F16958D1-3087-624A-AF79-CA440C4C000E}"/>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7" name="Picture 6">
            <a:extLst>
              <a:ext uri="{FF2B5EF4-FFF2-40B4-BE49-F238E27FC236}">
                <a16:creationId xmlns:a16="http://schemas.microsoft.com/office/drawing/2014/main" id="{57F886D9-C663-7E4A-B13F-56C7C43BF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98264D-5362-D047-A341-0D811C7B1F13}"/>
              </a:ext>
            </a:extLst>
          </p:cNvPr>
          <p:cNvPicPr/>
          <p:nvPr/>
        </p:nvPicPr>
        <p:blipFill>
          <a:blip r:embed="rId4"/>
          <a:stretch>
            <a:fillRect/>
          </a:stretch>
        </p:blipFill>
        <p:spPr>
          <a:xfrm>
            <a:off x="8094371" y="1522997"/>
            <a:ext cx="3374578" cy="3812005"/>
          </a:xfrm>
          <a:prstGeom prst="rect">
            <a:avLst/>
          </a:prstGeom>
        </p:spPr>
      </p:pic>
      <p:sp>
        <p:nvSpPr>
          <p:cNvPr id="9" name="Rectangle 8">
            <a:extLst>
              <a:ext uri="{FF2B5EF4-FFF2-40B4-BE49-F238E27FC236}">
                <a16:creationId xmlns:a16="http://schemas.microsoft.com/office/drawing/2014/main" id="{FE175088-01BA-5948-A5F0-82E3533111B4}"/>
              </a:ext>
            </a:extLst>
          </p:cNvPr>
          <p:cNvSpPr/>
          <p:nvPr/>
        </p:nvSpPr>
        <p:spPr>
          <a:xfrm>
            <a:off x="10263309" y="5335002"/>
            <a:ext cx="1292726" cy="276999"/>
          </a:xfrm>
          <a:prstGeom prst="rect">
            <a:avLst/>
          </a:prstGeom>
        </p:spPr>
        <p:txBody>
          <a:bodyPr wrap="none">
            <a:spAutoFit/>
          </a:bodyPr>
          <a:lstStyle/>
          <a:p>
            <a:r>
              <a:rPr lang="de-DE" sz="1200" dirty="0" err="1">
                <a:solidFill>
                  <a:schemeClr val="bg1"/>
                </a:solidFill>
                <a:latin typeface="Tahoma" panose="020B0604030504040204" pitchFamily="34" charset="0"/>
                <a:ea typeface="Tahoma" panose="020B0604030504040204" pitchFamily="34" charset="0"/>
                <a:cs typeface="Tahoma" panose="020B0604030504040204" pitchFamily="34" charset="0"/>
              </a:rPr>
              <a:t>Ittermann</a:t>
            </a:r>
            <a:r>
              <a:rPr lang="de-DE" sz="1200" dirty="0">
                <a:solidFill>
                  <a:schemeClr val="bg1"/>
                </a:solidFill>
                <a:latin typeface="Tahoma" panose="020B0604030504040204" pitchFamily="34" charset="0"/>
                <a:ea typeface="Tahoma" panose="020B0604030504040204" pitchFamily="34" charset="0"/>
                <a:cs typeface="Tahoma" panose="020B0604030504040204" pitchFamily="34" charset="0"/>
              </a:rPr>
              <a:t>, 2020</a:t>
            </a:r>
            <a:endParaRPr lang="en-BE" sz="1200" dirty="0"/>
          </a:p>
        </p:txBody>
      </p:sp>
      <p:sp>
        <p:nvSpPr>
          <p:cNvPr id="10" name="Rectangle 3">
            <a:extLst>
              <a:ext uri="{FF2B5EF4-FFF2-40B4-BE49-F238E27FC236}">
                <a16:creationId xmlns:a16="http://schemas.microsoft.com/office/drawing/2014/main" id="{4F9AD18A-16C6-6848-BA97-E031559BCB98}"/>
              </a:ext>
            </a:extLst>
          </p:cNvPr>
          <p:cNvSpPr>
            <a:spLocks noChangeArrowheads="1"/>
          </p:cNvSpPr>
          <p:nvPr/>
        </p:nvSpPr>
        <p:spPr bwMode="auto">
          <a:xfrm>
            <a:off x="-378070" y="-78338"/>
            <a:ext cx="1168792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200148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017" y="1189765"/>
            <a:ext cx="8835731" cy="359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5"/>
          <p:cNvSpPr txBox="1">
            <a:spLocks noChangeArrowheads="1"/>
          </p:cNvSpPr>
          <p:nvPr/>
        </p:nvSpPr>
        <p:spPr bwMode="auto">
          <a:xfrm>
            <a:off x="1780016" y="1974643"/>
            <a:ext cx="64144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7625">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1200" dirty="0">
                <a:latin typeface="Tahoma" pitchFamily="34" charset="0"/>
                <a:hlinkClick r:id="rId3"/>
              </a:rPr>
              <a:t>www.iodinedeclaration.eu</a:t>
            </a:r>
            <a:endParaRPr lang="de-DE" altLang="de-DE" sz="1200" dirty="0">
              <a:latin typeface="Tahoma" pitchFamily="34" charset="0"/>
            </a:endParaRPr>
          </a:p>
          <a:p>
            <a:pPr eaLnBrk="1" hangingPunct="1">
              <a:spcBef>
                <a:spcPct val="50000"/>
              </a:spcBef>
              <a:buFontTx/>
              <a:buNone/>
            </a:pPr>
            <a:r>
              <a:rPr lang="en-GB" altLang="de-DE" sz="1200" dirty="0">
                <a:latin typeface="Tahoma" pitchFamily="34" charset="0"/>
              </a:rPr>
              <a:t>Signed by </a:t>
            </a:r>
            <a:r>
              <a:rPr lang="en-GB" altLang="de-DE" sz="1200" b="1" dirty="0">
                <a:latin typeface="Tahoma" pitchFamily="34" charset="0"/>
              </a:rPr>
              <a:t>76 organisations, globally </a:t>
            </a:r>
          </a:p>
          <a:p>
            <a:pPr eaLnBrk="1" hangingPunct="1">
              <a:spcBef>
                <a:spcPct val="50000"/>
              </a:spcBef>
              <a:buFontTx/>
              <a:buNone/>
            </a:pPr>
            <a:r>
              <a:rPr lang="en-GB" altLang="de-DE" sz="1200" dirty="0">
                <a:latin typeface="Tahoma" pitchFamily="34" charset="0"/>
              </a:rPr>
              <a:t>(scientific, medical and patients)</a:t>
            </a:r>
          </a:p>
        </p:txBody>
      </p:sp>
      <p:sp>
        <p:nvSpPr>
          <p:cNvPr id="8" name="Rectangle 3">
            <a:extLst>
              <a:ext uri="{FF2B5EF4-FFF2-40B4-BE49-F238E27FC236}">
                <a16:creationId xmlns:a16="http://schemas.microsoft.com/office/drawing/2014/main" id="{2341FE92-21E6-0843-A05A-B49C49EA1CF7}"/>
              </a:ext>
            </a:extLst>
          </p:cNvPr>
          <p:cNvSpPr>
            <a:spLocks noChangeArrowheads="1"/>
          </p:cNvSpPr>
          <p:nvPr/>
        </p:nvSpPr>
        <p:spPr bwMode="auto">
          <a:xfrm>
            <a:off x="1342876" y="5008651"/>
            <a:ext cx="9710011" cy="70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GB" sz="2000" b="1" dirty="0">
                <a:solidFill>
                  <a:srgbClr val="A338A6"/>
                </a:solidFill>
                <a:latin typeface="Tahoma" pitchFamily="34" charset="0"/>
              </a:rPr>
              <a:t>Scientists</a:t>
            </a:r>
            <a:r>
              <a:rPr lang="en-GB" sz="2000" b="1" dirty="0">
                <a:solidFill>
                  <a:srgbClr val="A338A6"/>
                </a:solidFill>
              </a:rPr>
              <a:t> </a:t>
            </a:r>
            <a:r>
              <a:rPr lang="en-GB" sz="2000" b="1" dirty="0">
                <a:solidFill>
                  <a:srgbClr val="A338A6"/>
                </a:solidFill>
                <a:latin typeface="Tahoma" pitchFamily="34" charset="0"/>
              </a:rPr>
              <a:t>concluded that up to 50% of the new-borns in Europe might not reach their full cognitive potential due to insufficient iodine intake</a:t>
            </a:r>
          </a:p>
        </p:txBody>
      </p:sp>
      <p:sp>
        <p:nvSpPr>
          <p:cNvPr id="9" name="TextBox 8">
            <a:extLst>
              <a:ext uri="{FF2B5EF4-FFF2-40B4-BE49-F238E27FC236}">
                <a16:creationId xmlns:a16="http://schemas.microsoft.com/office/drawing/2014/main" id="{0531A67B-563E-2B49-A2E0-CE76F1C4ABF7}"/>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10" name="Picture 6">
            <a:extLst>
              <a:ext uri="{FF2B5EF4-FFF2-40B4-BE49-F238E27FC236}">
                <a16:creationId xmlns:a16="http://schemas.microsoft.com/office/drawing/2014/main" id="{29D0ABF5-D376-D847-A36C-53F76C099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01431762-68F5-4543-B7B8-5B64CFE9C953}"/>
              </a:ext>
            </a:extLst>
          </p:cNvPr>
          <p:cNvSpPr>
            <a:spLocks noChangeArrowheads="1"/>
          </p:cNvSpPr>
          <p:nvPr/>
        </p:nvSpPr>
        <p:spPr bwMode="auto">
          <a:xfrm>
            <a:off x="-263770" y="-85405"/>
            <a:ext cx="111847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254146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1273" y="1040924"/>
            <a:ext cx="11854543" cy="5086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2">
                    <a:lumMod val="20000"/>
                    <a:lumOff val="80000"/>
                  </a:schemeClr>
                </a:solidFill>
                <a:latin typeface="Tahoma" panose="020B0604030504040204" pitchFamily="34" charset="0"/>
                <a:ea typeface="Tahoma" panose="020B0604030504040204" pitchFamily="34" charset="0"/>
                <a:cs typeface="Tahoma" panose="020B0604030504040204" pitchFamily="34" charset="0"/>
              </a:rPr>
              <a:t>Methods of IDD Prevention </a:t>
            </a:r>
          </a:p>
          <a:p>
            <a:r>
              <a:rPr lang="en-US" sz="2000" dirty="0">
                <a:latin typeface="Tahoma" panose="020B0604030504040204" pitchFamily="34" charset="0"/>
                <a:ea typeface="Tahoma" panose="020B0604030504040204" pitchFamily="34" charset="0"/>
                <a:cs typeface="Tahoma" panose="020B0604030504040204" pitchFamily="34" charset="0"/>
              </a:rPr>
              <a:t>Regulators and policymakers </a:t>
            </a:r>
            <a:r>
              <a:rPr lang="en-US" sz="2000" dirty="0">
                <a:solidFill>
                  <a:srgbClr val="A338A6"/>
                </a:solidFill>
                <a:latin typeface="Tahoma" panose="020B0604030504040204" pitchFamily="34" charset="0"/>
                <a:ea typeface="Tahoma" panose="020B0604030504040204" pitchFamily="34" charset="0"/>
                <a:cs typeface="Tahoma" panose="020B0604030504040204" pitchFamily="34" charset="0"/>
              </a:rPr>
              <a:t>should harmonize the EU regulatory framework </a:t>
            </a:r>
            <a:r>
              <a:rPr lang="en-US" sz="2000" dirty="0">
                <a:latin typeface="Tahoma" panose="020B0604030504040204" pitchFamily="34" charset="0"/>
                <a:ea typeface="Tahoma" panose="020B0604030504040204" pitchFamily="34" charset="0"/>
                <a:cs typeface="Tahoma" panose="020B0604030504040204" pitchFamily="34" charset="0"/>
              </a:rPr>
              <a:t>to ensure free trade of fortified foodstuffs in Europe. Similarly, iodized animal feed requires regulatory approval to ensure free trade within the EU.</a:t>
            </a:r>
          </a:p>
          <a:p>
            <a:endParaRPr lang="en-US" sz="2000" dirty="0">
              <a:latin typeface="Tahoma" panose="020B0604030504040204" pitchFamily="34" charset="0"/>
              <a:ea typeface="Tahoma" panose="020B0604030504040204" pitchFamily="34" charset="0"/>
              <a:cs typeface="Tahoma" panose="020B0604030504040204" pitchFamily="34" charset="0"/>
            </a:endParaRPr>
          </a:p>
          <a:p>
            <a:pPr>
              <a:buFont typeface="Arial"/>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tx2">
                    <a:lumMod val="20000"/>
                    <a:lumOff val="80000"/>
                  </a:schemeClr>
                </a:solidFill>
                <a:latin typeface="Tahoma" panose="020B0604030504040204" pitchFamily="34" charset="0"/>
                <a:ea typeface="Tahoma" panose="020B0604030504040204" pitchFamily="34" charset="0"/>
                <a:cs typeface="Tahoma" panose="020B0604030504040204" pitchFamily="34" charset="0"/>
              </a:rPr>
              <a:t>Control of IDD Prevention</a:t>
            </a:r>
          </a:p>
          <a:p>
            <a:r>
              <a:rPr lang="en-US" sz="2000" dirty="0">
                <a:latin typeface="Tahoma" panose="020B0604030504040204" pitchFamily="34" charset="0"/>
                <a:ea typeface="Tahoma" panose="020B0604030504040204" pitchFamily="34" charset="0"/>
                <a:cs typeface="Tahoma" panose="020B0604030504040204" pitchFamily="34" charset="0"/>
              </a:rPr>
              <a:t>National governments and public health officials </a:t>
            </a:r>
            <a:r>
              <a:rPr lang="en-US" sz="2000" dirty="0">
                <a:solidFill>
                  <a:srgbClr val="A338A6"/>
                </a:solidFill>
                <a:latin typeface="Tahoma" panose="020B0604030504040204" pitchFamily="34" charset="0"/>
                <a:ea typeface="Tahoma" panose="020B0604030504040204" pitchFamily="34" charset="0"/>
                <a:cs typeface="Tahoma" panose="020B0604030504040204" pitchFamily="34" charset="0"/>
              </a:rPr>
              <a:t>should harmonize monitoring and evaluation of fortification programs</a:t>
            </a:r>
            <a:r>
              <a:rPr lang="en-US" sz="2000" dirty="0">
                <a:latin typeface="Tahoma" panose="020B0604030504040204" pitchFamily="34" charset="0"/>
                <a:ea typeface="Tahoma" panose="020B0604030504040204" pitchFamily="34" charset="0"/>
                <a:cs typeface="Tahoma" panose="020B0604030504040204" pitchFamily="34" charset="0"/>
              </a:rPr>
              <a:t> at regular intervals to ensure optimal iodine supply to the public.</a:t>
            </a:r>
          </a:p>
          <a:p>
            <a:pPr>
              <a:buFont typeface="Arial"/>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a:buFont typeface="Arial"/>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tx2">
                    <a:lumMod val="20000"/>
                    <a:lumOff val="80000"/>
                  </a:schemeClr>
                </a:solidFill>
                <a:latin typeface="Tahoma" panose="020B0604030504040204" pitchFamily="34" charset="0"/>
                <a:ea typeface="Tahoma" panose="020B0604030504040204" pitchFamily="34" charset="0"/>
                <a:cs typeface="Tahoma" panose="020B0604030504040204" pitchFamily="34" charset="0"/>
              </a:rPr>
              <a:t>Support for IDD Prevention</a:t>
            </a:r>
          </a:p>
          <a:p>
            <a:r>
              <a:rPr lang="en-US" sz="2000" dirty="0">
                <a:latin typeface="Tahoma" panose="020B0604030504040204" pitchFamily="34" charset="0"/>
                <a:ea typeface="Tahoma" panose="020B0604030504040204" pitchFamily="34" charset="0"/>
                <a:cs typeface="Tahoma" panose="020B0604030504040204" pitchFamily="34" charset="0"/>
              </a:rPr>
              <a:t>Scientists, together with the medical community, patient organizations and industry, </a:t>
            </a:r>
            <a:r>
              <a:rPr lang="en-US" sz="2000" dirty="0">
                <a:solidFill>
                  <a:srgbClr val="A338A6"/>
                </a:solidFill>
                <a:latin typeface="Tahoma" panose="020B0604030504040204" pitchFamily="34" charset="0"/>
                <a:ea typeface="Tahoma" panose="020B0604030504040204" pitchFamily="34" charset="0"/>
                <a:cs typeface="Tahoma" panose="020B0604030504040204" pitchFamily="34" charset="0"/>
              </a:rPr>
              <a:t>should support measures necessary to ensure that IDD prevention programs are appropriate</a:t>
            </a:r>
            <a:r>
              <a:rPr lang="en-US" sz="2000" dirty="0">
                <a:latin typeface="Tahoma" panose="020B0604030504040204" pitchFamily="34" charset="0"/>
                <a:ea typeface="Tahoma" panose="020B0604030504040204" pitchFamily="34" charset="0"/>
                <a:cs typeface="Tahoma" panose="020B0604030504040204" pitchFamily="34" charset="0"/>
              </a:rPr>
              <a:t> within a rapidly changing environment and further social awareness about the issue.</a:t>
            </a:r>
          </a:p>
        </p:txBody>
      </p:sp>
      <p:sp>
        <p:nvSpPr>
          <p:cNvPr id="4" name="TextBox 3">
            <a:extLst>
              <a:ext uri="{FF2B5EF4-FFF2-40B4-BE49-F238E27FC236}">
                <a16:creationId xmlns:a16="http://schemas.microsoft.com/office/drawing/2014/main" id="{2A8FEE59-47B1-DC40-9140-2D745624FDDF}"/>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6" name="Picture 6">
            <a:extLst>
              <a:ext uri="{FF2B5EF4-FFF2-40B4-BE49-F238E27FC236}">
                <a16:creationId xmlns:a16="http://schemas.microsoft.com/office/drawing/2014/main" id="{9B19B0DC-11D2-5649-9AEA-AB1F68972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79C335C-AF20-7F41-B626-A90D74F3069B}"/>
              </a:ext>
            </a:extLst>
          </p:cNvPr>
          <p:cNvSpPr>
            <a:spLocks noChangeArrowheads="1"/>
          </p:cNvSpPr>
          <p:nvPr/>
        </p:nvSpPr>
        <p:spPr bwMode="auto">
          <a:xfrm>
            <a:off x="-131886" y="-95473"/>
            <a:ext cx="109552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195024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656614" y="1144599"/>
            <a:ext cx="7265255" cy="277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Food Fortification:</a:t>
            </a:r>
          </a:p>
          <a:p>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Salt iodisation</a:t>
            </a:r>
          </a:p>
          <a:p>
            <a:pPr marL="800100" lvl="1"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Process food supplementation </a:t>
            </a:r>
          </a:p>
          <a:p>
            <a:pPr marL="800100" lvl="1"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Increase iodine content in crops and vegetables</a:t>
            </a:r>
          </a:p>
          <a:p>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Feed Fortification</a:t>
            </a:r>
          </a:p>
          <a:p>
            <a:pPr marL="800100" lvl="1" indent="-342900">
              <a:buFont typeface="Arial" panose="020B0604020202020204" pitchFamily="34" charset="0"/>
              <a:buChar char="•"/>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A922D442-45E3-5B40-BBA4-B650DDC5D8FC}"/>
              </a:ext>
            </a:extLst>
          </p:cNvPr>
          <p:cNvSpPr>
            <a:spLocks noChangeArrowheads="1"/>
          </p:cNvSpPr>
          <p:nvPr/>
        </p:nvSpPr>
        <p:spPr bwMode="auto">
          <a:xfrm>
            <a:off x="-155865" y="-76203"/>
            <a:ext cx="106324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b="0" dirty="0">
                <a:solidFill>
                  <a:schemeClr val="bg1"/>
                </a:solidFill>
                <a:latin typeface="Tahoma" pitchFamily="34" charset="0"/>
              </a:rPr>
              <a:t>3. Digital Webinar on the Krakow Declaration on Iodine</a:t>
            </a:r>
          </a:p>
        </p:txBody>
      </p:sp>
      <p:sp>
        <p:nvSpPr>
          <p:cNvPr id="4" name="TextBox 3">
            <a:extLst>
              <a:ext uri="{FF2B5EF4-FFF2-40B4-BE49-F238E27FC236}">
                <a16:creationId xmlns:a16="http://schemas.microsoft.com/office/drawing/2014/main" id="{2A8FEE59-47B1-DC40-9140-2D745624FDDF}"/>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6" name="Picture 6">
            <a:extLst>
              <a:ext uri="{FF2B5EF4-FFF2-40B4-BE49-F238E27FC236}">
                <a16:creationId xmlns:a16="http://schemas.microsoft.com/office/drawing/2014/main" id="{9B19B0DC-11D2-5649-9AEA-AB1F68972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descr="Image result for EUthyroid">
            <a:extLst>
              <a:ext uri="{FF2B5EF4-FFF2-40B4-BE49-F238E27FC236}">
                <a16:creationId xmlns:a16="http://schemas.microsoft.com/office/drawing/2014/main" id="{0A85E26E-E879-2140-9B20-890EE97C6BCF}"/>
              </a:ext>
            </a:extLst>
          </p:cNvPr>
          <p:cNvPicPr>
            <a:picLocks noChangeArrowheads="1"/>
          </p:cNvPicPr>
          <p:nvPr/>
        </p:nvPicPr>
        <p:blipFill>
          <a:blip r:embed="rId3">
            <a:extLst>
              <a:ext uri="{28A0092B-C50C-407E-A947-70E740481C1C}">
                <a14:useLocalDpi xmlns:a14="http://schemas.microsoft.com/office/drawing/2010/main" val="0"/>
              </a:ext>
            </a:extLst>
          </a:blip>
          <a:srcRect l="11044" t="8972" r="10927" b="11617"/>
          <a:stretch>
            <a:fillRect/>
          </a:stretch>
        </p:blipFill>
        <p:spPr bwMode="auto">
          <a:xfrm>
            <a:off x="4772512" y="4937247"/>
            <a:ext cx="806450" cy="822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1" descr="Related image">
            <a:extLst>
              <a:ext uri="{FF2B5EF4-FFF2-40B4-BE49-F238E27FC236}">
                <a16:creationId xmlns:a16="http://schemas.microsoft.com/office/drawing/2014/main" id="{934C2430-8536-E243-B2D4-92D2CB3A324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44" y="4988992"/>
            <a:ext cx="1206500" cy="7350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3" descr="Image result for GAIN improved nutrition">
            <a:extLst>
              <a:ext uri="{FF2B5EF4-FFF2-40B4-BE49-F238E27FC236}">
                <a16:creationId xmlns:a16="http://schemas.microsoft.com/office/drawing/2014/main" id="{4947CA38-BA97-2A43-B57D-43FA695E3CF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0" y="4187162"/>
            <a:ext cx="1286363" cy="57814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5" descr="Image result for iodine global network">
            <a:extLst>
              <a:ext uri="{FF2B5EF4-FFF2-40B4-BE49-F238E27FC236}">
                <a16:creationId xmlns:a16="http://schemas.microsoft.com/office/drawing/2014/main" id="{0FB7F672-A709-1D49-9D9F-74EDAFEF8E0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1763" y="4252546"/>
            <a:ext cx="1331912" cy="5127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9" descr="Image result for EPMA preventive medicine">
            <a:extLst>
              <a:ext uri="{FF2B5EF4-FFF2-40B4-BE49-F238E27FC236}">
                <a16:creationId xmlns:a16="http://schemas.microsoft.com/office/drawing/2014/main" id="{2037EFBC-9158-DD43-9249-350CD1090A9D}"/>
              </a:ext>
            </a:extLst>
          </p:cNvPr>
          <p:cNvPicPr>
            <a:picLocks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518275" y="4206509"/>
            <a:ext cx="91440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yroid federation international">
            <a:extLst>
              <a:ext uri="{FF2B5EF4-FFF2-40B4-BE49-F238E27FC236}">
                <a16:creationId xmlns:a16="http://schemas.microsoft.com/office/drawing/2014/main" id="{B105A16D-2743-BF4C-947B-716174F8B6C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4225" y="4200159"/>
            <a:ext cx="1146175" cy="612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a:extLst>
              <a:ext uri="{FF2B5EF4-FFF2-40B4-BE49-F238E27FC236}">
                <a16:creationId xmlns:a16="http://schemas.microsoft.com/office/drawing/2014/main" id="{C37E5830-06A7-5240-9C95-042D8529B10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3" name="Rectangle 9">
            <a:extLst>
              <a:ext uri="{FF2B5EF4-FFF2-40B4-BE49-F238E27FC236}">
                <a16:creationId xmlns:a16="http://schemas.microsoft.com/office/drawing/2014/main" id="{9BA8BC01-713F-1C44-B6A4-45076E40B19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7" name="Rectangle 10">
            <a:extLst>
              <a:ext uri="{FF2B5EF4-FFF2-40B4-BE49-F238E27FC236}">
                <a16:creationId xmlns:a16="http://schemas.microsoft.com/office/drawing/2014/main" id="{D02B567B-4CA8-E84C-8099-42B0C82CA94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9" name="Rectangle 11">
            <a:extLst>
              <a:ext uri="{FF2B5EF4-FFF2-40B4-BE49-F238E27FC236}">
                <a16:creationId xmlns:a16="http://schemas.microsoft.com/office/drawing/2014/main" id="{303FCA76-5D27-1840-9AC3-55FAC79B3E5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pic>
        <p:nvPicPr>
          <p:cNvPr id="1037" name="Picture 13" descr="World Iodine Association | LinkedIn">
            <a:extLst>
              <a:ext uri="{FF2B5EF4-FFF2-40B4-BE49-F238E27FC236}">
                <a16:creationId xmlns:a16="http://schemas.microsoft.com/office/drawing/2014/main" id="{421D1648-1785-8549-8731-A03E6F99C0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763" y="4937247"/>
            <a:ext cx="822325" cy="82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4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8728" y="1480455"/>
            <a:ext cx="11854543" cy="4545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t>Towards a </a:t>
            </a:r>
            <a:r>
              <a:rPr lang="en-GB" sz="2400" dirty="0">
                <a:solidFill>
                  <a:srgbClr val="A338A6"/>
                </a:solidFill>
              </a:rPr>
              <a:t>new type of combined intervention and observation studies </a:t>
            </a:r>
            <a:r>
              <a:rPr lang="en-GB" sz="2400" dirty="0"/>
              <a:t>could support the identification of the hurdles that prevent fertile and pregnant women, as well as young mothers and babies (up-to 1,000 days) from receiving proper iodine intake. </a:t>
            </a:r>
          </a:p>
          <a:p>
            <a:endParaRPr lang="en-GB" sz="2400" dirty="0"/>
          </a:p>
          <a:p>
            <a:endParaRPr lang="en-GB" sz="2400" dirty="0"/>
          </a:p>
          <a:p>
            <a:endParaRPr lang="en-GB" sz="2400" dirty="0"/>
          </a:p>
          <a:p>
            <a:pPr marL="285750" indent="-285750">
              <a:buFont typeface="Arial" panose="020B0604020202020204" pitchFamily="34" charset="0"/>
              <a:buChar char="•"/>
            </a:pPr>
            <a:r>
              <a:rPr lang="en-GB" sz="2400" dirty="0"/>
              <a:t>Adequate data infrastructures have to be consolidated and data sources provided for analyses of effectiveness and the monitoring of potential harms. Also, solutions should be pursued for the </a:t>
            </a:r>
            <a:r>
              <a:rPr lang="en-GB" sz="2400" dirty="0">
                <a:solidFill>
                  <a:srgbClr val="A338A6"/>
                </a:solidFill>
              </a:rPr>
              <a:t>harmonisation on the collection, measurement and assessment of data </a:t>
            </a:r>
            <a:r>
              <a:rPr lang="en-GB" sz="2400" dirty="0"/>
              <a:t>on IDD throughout European Member States. </a:t>
            </a:r>
            <a:endParaRPr lang="en-BE" sz="2400" dirty="0"/>
          </a:p>
          <a:p>
            <a:pPr marL="285750" lvl="0" indent="-285750">
              <a:buFont typeface="Arial" panose="020B0604020202020204" pitchFamily="34" charset="0"/>
              <a:buChar char="•"/>
            </a:pPr>
            <a:endParaRPr lang="en-BE" sz="2400" dirty="0"/>
          </a:p>
        </p:txBody>
      </p:sp>
      <p:sp>
        <p:nvSpPr>
          <p:cNvPr id="5" name="Rectangle 4">
            <a:extLst>
              <a:ext uri="{FF2B5EF4-FFF2-40B4-BE49-F238E27FC236}">
                <a16:creationId xmlns:a16="http://schemas.microsoft.com/office/drawing/2014/main" id="{A922D442-45E3-5B40-BBA4-B650DDC5D8FC}"/>
              </a:ext>
            </a:extLst>
          </p:cNvPr>
          <p:cNvSpPr>
            <a:spLocks noChangeArrowheads="1"/>
          </p:cNvSpPr>
          <p:nvPr/>
        </p:nvSpPr>
        <p:spPr bwMode="auto">
          <a:xfrm>
            <a:off x="0" y="0"/>
            <a:ext cx="11492215" cy="9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b="0" dirty="0">
                <a:solidFill>
                  <a:schemeClr val="tx2">
                    <a:lumMod val="20000"/>
                    <a:lumOff val="80000"/>
                  </a:schemeClr>
                </a:solidFill>
                <a:latin typeface="Tahoma" pitchFamily="34" charset="0"/>
              </a:rPr>
              <a:t>4. Towards an EUthyroid 2 in the Context of Horizon Europe? </a:t>
            </a:r>
          </a:p>
        </p:txBody>
      </p:sp>
    </p:spTree>
    <p:extLst>
      <p:ext uri="{BB962C8B-B14F-4D97-AF65-F5344CB8AC3E}">
        <p14:creationId xmlns:p14="http://schemas.microsoft.com/office/powerpoint/2010/main" val="404345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456E-4C24-664B-85E3-2204EC380699}"/>
              </a:ext>
            </a:extLst>
          </p:cNvPr>
          <p:cNvSpPr>
            <a:spLocks noGrp="1"/>
          </p:cNvSpPr>
          <p:nvPr>
            <p:ph type="title"/>
          </p:nvPr>
        </p:nvSpPr>
        <p:spPr>
          <a:xfrm>
            <a:off x="925286" y="1373142"/>
            <a:ext cx="10515600" cy="1325563"/>
          </a:xfrm>
        </p:spPr>
        <p:txBody>
          <a:bodyPr/>
          <a:lstStyle/>
          <a:p>
            <a:pPr algn="ctr"/>
            <a:r>
              <a:rPr lang="en-GB" dirty="0">
                <a:solidFill>
                  <a:schemeClr val="bg1"/>
                </a:solidFill>
              </a:rPr>
              <a:t>T</a:t>
            </a:r>
            <a:r>
              <a:rPr lang="en-BE" dirty="0">
                <a:solidFill>
                  <a:schemeClr val="bg1"/>
                </a:solidFill>
              </a:rPr>
              <a:t>hank you</a:t>
            </a:r>
          </a:p>
        </p:txBody>
      </p:sp>
      <p:sp>
        <p:nvSpPr>
          <p:cNvPr id="3" name="Title 1">
            <a:extLst>
              <a:ext uri="{FF2B5EF4-FFF2-40B4-BE49-F238E27FC236}">
                <a16:creationId xmlns:a16="http://schemas.microsoft.com/office/drawing/2014/main" id="{78C237AD-C5B5-FB49-B124-98F3CCBDF028}"/>
              </a:ext>
            </a:extLst>
          </p:cNvPr>
          <p:cNvSpPr txBox="1">
            <a:spLocks/>
          </p:cNvSpPr>
          <p:nvPr/>
        </p:nvSpPr>
        <p:spPr>
          <a:xfrm>
            <a:off x="1086395" y="3682774"/>
            <a:ext cx="10515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rPr>
              <a:t>Prof. Henry Völzke, Euthyroid Coordinator</a:t>
            </a:r>
          </a:p>
          <a:p>
            <a:pPr algn="ctr"/>
            <a:r>
              <a:rPr lang="en-GB" dirty="0">
                <a:solidFill>
                  <a:schemeClr val="bg1"/>
                </a:solidFill>
              </a:rPr>
              <a:t>University of Greifswald, Germany</a:t>
            </a:r>
          </a:p>
          <a:p>
            <a:pPr algn="ctr"/>
            <a:endParaRPr lang="en-GB" dirty="0">
              <a:solidFill>
                <a:schemeClr val="bg1"/>
              </a:solidFill>
            </a:endParaRPr>
          </a:p>
          <a:p>
            <a:pPr algn="ctr"/>
            <a:r>
              <a:rPr lang="en-GB" dirty="0">
                <a:solidFill>
                  <a:schemeClr val="bg1"/>
                </a:solidFill>
                <a:hlinkClick r:id="rId2"/>
              </a:rPr>
              <a:t>voelzke@uni-greifswald.de</a:t>
            </a:r>
            <a:r>
              <a:rPr lang="en-GB" dirty="0">
                <a:solidFill>
                  <a:schemeClr val="bg1"/>
                </a:solidFill>
              </a:rPr>
              <a:t> </a:t>
            </a:r>
            <a:endParaRPr lang="en-BE" dirty="0">
              <a:solidFill>
                <a:schemeClr val="bg1"/>
              </a:solidFill>
            </a:endParaRPr>
          </a:p>
        </p:txBody>
      </p:sp>
    </p:spTree>
    <p:extLst>
      <p:ext uri="{BB962C8B-B14F-4D97-AF65-F5344CB8AC3E}">
        <p14:creationId xmlns:p14="http://schemas.microsoft.com/office/powerpoint/2010/main" val="368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06EC54-6373-2246-84CF-CA7995590EE4}"/>
              </a:ext>
            </a:extLst>
          </p:cNvPr>
          <p:cNvSpPr txBox="1"/>
          <p:nvPr/>
        </p:nvSpPr>
        <p:spPr>
          <a:xfrm>
            <a:off x="1111099" y="2098876"/>
            <a:ext cx="9071842" cy="3108543"/>
          </a:xfrm>
          <a:prstGeom prst="rect">
            <a:avLst/>
          </a:prstGeom>
          <a:noFill/>
        </p:spPr>
        <p:txBody>
          <a:bodyPr wrap="none" rtlCol="0">
            <a:spAutoFit/>
          </a:bodyPr>
          <a:lstStyle/>
          <a:p>
            <a:pPr marL="342900" indent="-342900">
              <a:buFont typeface="+mj-lt"/>
              <a:buAutoNum type="arabicPeriod"/>
            </a:pPr>
            <a:r>
              <a:rPr lang="en-BE" sz="2800" dirty="0">
                <a:solidFill>
                  <a:schemeClr val="bg1"/>
                </a:solidFill>
              </a:rPr>
              <a:t>Iodine Intake: Also a European Problem</a:t>
            </a:r>
          </a:p>
          <a:p>
            <a:pPr marL="342900" indent="-342900">
              <a:buFont typeface="+mj-lt"/>
              <a:buAutoNum type="arabicPeriod"/>
            </a:pPr>
            <a:endParaRPr lang="en-BE" sz="2800" dirty="0">
              <a:solidFill>
                <a:schemeClr val="bg1"/>
              </a:solidFill>
            </a:endParaRPr>
          </a:p>
          <a:p>
            <a:pPr marL="342900" indent="-342900">
              <a:buFont typeface="+mj-lt"/>
              <a:buAutoNum type="arabicPeriod"/>
            </a:pPr>
            <a:r>
              <a:rPr lang="en-BE" sz="2800" dirty="0">
                <a:solidFill>
                  <a:schemeClr val="bg1"/>
                </a:solidFill>
              </a:rPr>
              <a:t>About E</a:t>
            </a:r>
            <a:r>
              <a:rPr lang="en-GB" sz="2800" dirty="0">
                <a:solidFill>
                  <a:schemeClr val="bg1"/>
                </a:solidFill>
              </a:rPr>
              <a:t>u</a:t>
            </a:r>
            <a:r>
              <a:rPr lang="en-BE" sz="2800" dirty="0">
                <a:solidFill>
                  <a:schemeClr val="bg1"/>
                </a:solidFill>
              </a:rPr>
              <a:t>thyroid and the Krakow Declaration on Iodine</a:t>
            </a:r>
          </a:p>
          <a:p>
            <a:pPr marL="342900" indent="-342900">
              <a:buFont typeface="+mj-lt"/>
              <a:buAutoNum type="arabicPeriod"/>
            </a:pPr>
            <a:endParaRPr lang="en-BE" sz="2800" dirty="0">
              <a:solidFill>
                <a:schemeClr val="bg1"/>
              </a:solidFill>
            </a:endParaRPr>
          </a:p>
          <a:p>
            <a:pPr marL="342900" indent="-342900">
              <a:buFont typeface="+mj-lt"/>
              <a:buAutoNum type="arabicPeriod"/>
            </a:pPr>
            <a:r>
              <a:rPr lang="en-BE" sz="2800" dirty="0">
                <a:solidFill>
                  <a:schemeClr val="bg1"/>
                </a:solidFill>
              </a:rPr>
              <a:t>Digital Webinar on the Krakow Declaration on Iodine</a:t>
            </a:r>
          </a:p>
          <a:p>
            <a:pPr marL="342900" indent="-342900">
              <a:buFont typeface="+mj-lt"/>
              <a:buAutoNum type="arabicPeriod"/>
            </a:pPr>
            <a:endParaRPr lang="en-BE" sz="2800" dirty="0">
              <a:solidFill>
                <a:schemeClr val="bg1"/>
              </a:solidFill>
            </a:endParaRPr>
          </a:p>
          <a:p>
            <a:pPr marL="342900" indent="-342900">
              <a:buFont typeface="+mj-lt"/>
              <a:buAutoNum type="arabicPeriod"/>
            </a:pPr>
            <a:r>
              <a:rPr lang="en-BE" sz="2800" dirty="0">
                <a:solidFill>
                  <a:schemeClr val="bg1"/>
                </a:solidFill>
              </a:rPr>
              <a:t>Towards an EUthyroid 2 in t</a:t>
            </a:r>
            <a:r>
              <a:rPr lang="en-GB" sz="2800" dirty="0">
                <a:solidFill>
                  <a:schemeClr val="bg1"/>
                </a:solidFill>
              </a:rPr>
              <a:t>he</a:t>
            </a:r>
            <a:r>
              <a:rPr lang="en-BE" sz="2800" dirty="0">
                <a:solidFill>
                  <a:schemeClr val="bg1"/>
                </a:solidFill>
              </a:rPr>
              <a:t> Context of Horizon Europe? </a:t>
            </a:r>
          </a:p>
        </p:txBody>
      </p:sp>
      <p:sp>
        <p:nvSpPr>
          <p:cNvPr id="10" name="Textplatzhalter 1">
            <a:extLst>
              <a:ext uri="{FF2B5EF4-FFF2-40B4-BE49-F238E27FC236}">
                <a16:creationId xmlns:a16="http://schemas.microsoft.com/office/drawing/2014/main" id="{CE7F24C1-CB34-3147-BDEA-3833D2AAF299}"/>
              </a:ext>
            </a:extLst>
          </p:cNvPr>
          <p:cNvSpPr>
            <a:spLocks noGrp="1"/>
          </p:cNvSpPr>
          <p:nvPr>
            <p:ph type="body" sz="quarter" idx="20"/>
          </p:nvPr>
        </p:nvSpPr>
        <p:spPr>
          <a:xfrm>
            <a:off x="348342" y="212293"/>
            <a:ext cx="4746045" cy="825752"/>
          </a:xfrm>
        </p:spPr>
        <p:txBody>
          <a:bodyPr>
            <a:normAutofit/>
          </a:bodyPr>
          <a:lstStyle/>
          <a:p>
            <a:pPr algn="ctr"/>
            <a:r>
              <a:rPr lang="de-DE" dirty="0"/>
              <a:t>Table </a:t>
            </a:r>
            <a:r>
              <a:rPr lang="de-DE" dirty="0" err="1"/>
              <a:t>of</a:t>
            </a:r>
            <a:r>
              <a:rPr lang="de-DE" dirty="0"/>
              <a:t> Contents</a:t>
            </a:r>
            <a:endParaRPr lang="de-DE" b="0" dirty="0"/>
          </a:p>
        </p:txBody>
      </p:sp>
    </p:spTree>
    <p:extLst>
      <p:ext uri="{BB962C8B-B14F-4D97-AF65-F5344CB8AC3E}">
        <p14:creationId xmlns:p14="http://schemas.microsoft.com/office/powerpoint/2010/main" val="100673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gn.org/cm_data/52_insights_map_21.0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52" y="1118952"/>
            <a:ext cx="9034512" cy="517328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6383963" y="5922909"/>
            <a:ext cx="4525701" cy="369332"/>
          </a:xfrm>
          <a:prstGeom prst="rect">
            <a:avLst/>
          </a:prstGeom>
          <a:noFill/>
        </p:spPr>
        <p:txBody>
          <a:bodyPr wrap="square" rtlCol="0">
            <a:spAutoFit/>
          </a:bodyPr>
          <a:lstStyle/>
          <a:p>
            <a:pPr algn="r"/>
            <a:r>
              <a:rPr lang="de-DE" dirty="0">
                <a:latin typeface="Tahoma" panose="020B0604030504040204" pitchFamily="34" charset="0"/>
                <a:ea typeface="Tahoma" panose="020B0604030504040204" pitchFamily="34" charset="0"/>
                <a:cs typeface="Tahoma" panose="020B0604030504040204" pitchFamily="34" charset="0"/>
              </a:rPr>
              <a:t>www.ign.org</a:t>
            </a:r>
          </a:p>
        </p:txBody>
      </p:sp>
      <p:sp>
        <p:nvSpPr>
          <p:cNvPr id="9" name="Rectangle 3">
            <a:extLst>
              <a:ext uri="{FF2B5EF4-FFF2-40B4-BE49-F238E27FC236}">
                <a16:creationId xmlns:a16="http://schemas.microsoft.com/office/drawing/2014/main" id="{BCD5F0B3-3C2A-B643-AF34-819C89C4C5FB}"/>
              </a:ext>
            </a:extLst>
          </p:cNvPr>
          <p:cNvSpPr>
            <a:spLocks noChangeArrowheads="1"/>
          </p:cNvSpPr>
          <p:nvPr/>
        </p:nvSpPr>
        <p:spPr bwMode="auto">
          <a:xfrm>
            <a:off x="0" y="0"/>
            <a:ext cx="8026556" cy="90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b="0" dirty="0">
                <a:solidFill>
                  <a:schemeClr val="tx2">
                    <a:lumMod val="20000"/>
                    <a:lumOff val="80000"/>
                  </a:schemeClr>
                </a:solidFill>
                <a:latin typeface="Tahoma" pitchFamily="34" charset="0"/>
              </a:rPr>
              <a:t>1. Iodine Intake: Also a European Problem</a:t>
            </a:r>
          </a:p>
        </p:txBody>
      </p:sp>
      <p:sp>
        <p:nvSpPr>
          <p:cNvPr id="5" name="TextBox 4">
            <a:extLst>
              <a:ext uri="{FF2B5EF4-FFF2-40B4-BE49-F238E27FC236}">
                <a16:creationId xmlns:a16="http://schemas.microsoft.com/office/drawing/2014/main" id="{0FB01F24-CEA6-5D41-839F-DC1CDC0C2B6F}"/>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6" name="Picture 6">
            <a:extLst>
              <a:ext uri="{FF2B5EF4-FFF2-40B4-BE49-F238E27FC236}">
                <a16:creationId xmlns:a16="http://schemas.microsoft.com/office/drawing/2014/main" id="{36E3EBFE-71D1-7C43-9226-6D81C759D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6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515" y="1210877"/>
            <a:ext cx="6358970" cy="465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384648" y="6412375"/>
            <a:ext cx="4525701" cy="369332"/>
          </a:xfrm>
          <a:prstGeom prst="rect">
            <a:avLst/>
          </a:prstGeom>
          <a:noFill/>
        </p:spPr>
        <p:txBody>
          <a:bodyPr wrap="square" rtlCol="0">
            <a:spAutoFit/>
          </a:bodyPr>
          <a:lstStyle/>
          <a:p>
            <a:pPr algn="r"/>
            <a:r>
              <a:rPr lang="de-DE" dirty="0" err="1">
                <a:solidFill>
                  <a:schemeClr val="bg1"/>
                </a:solidFill>
                <a:latin typeface="Tahoma" panose="020B0604030504040204" pitchFamily="34" charset="0"/>
                <a:ea typeface="Tahoma" panose="020B0604030504040204" pitchFamily="34" charset="0"/>
                <a:cs typeface="Tahoma" panose="020B0604030504040204" pitchFamily="34" charset="0"/>
              </a:rPr>
              <a:t>Ittermann</a:t>
            </a:r>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 et al. </a:t>
            </a:r>
            <a:r>
              <a:rPr lang="de-DE" dirty="0" err="1">
                <a:solidFill>
                  <a:schemeClr val="bg1"/>
                </a:solidFill>
                <a:latin typeface="Tahoma" panose="020B0604030504040204" pitchFamily="34" charset="0"/>
                <a:ea typeface="Tahoma" panose="020B0604030504040204" pitchFamily="34" charset="0"/>
                <a:cs typeface="Tahoma" panose="020B0604030504040204" pitchFamily="34" charset="0"/>
              </a:rPr>
              <a:t>Clin</a:t>
            </a:r>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DE" dirty="0" err="1">
                <a:solidFill>
                  <a:schemeClr val="bg1"/>
                </a:solidFill>
                <a:latin typeface="Tahoma" panose="020B0604030504040204" pitchFamily="34" charset="0"/>
                <a:ea typeface="Tahoma" panose="020B0604030504040204" pitchFamily="34" charset="0"/>
                <a:cs typeface="Tahoma" panose="020B0604030504040204" pitchFamily="34" charset="0"/>
              </a:rPr>
              <a:t>Chem</a:t>
            </a:r>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 Lab Med 2018 </a:t>
            </a:r>
          </a:p>
        </p:txBody>
      </p:sp>
      <p:sp>
        <p:nvSpPr>
          <p:cNvPr id="9" name="Rectangle 3">
            <a:extLst>
              <a:ext uri="{FF2B5EF4-FFF2-40B4-BE49-F238E27FC236}">
                <a16:creationId xmlns:a16="http://schemas.microsoft.com/office/drawing/2014/main" id="{E100BE59-8900-6045-8E50-880BB95BD2A1}"/>
              </a:ext>
            </a:extLst>
          </p:cNvPr>
          <p:cNvSpPr>
            <a:spLocks noChangeArrowheads="1"/>
          </p:cNvSpPr>
          <p:nvPr/>
        </p:nvSpPr>
        <p:spPr bwMode="auto">
          <a:xfrm>
            <a:off x="-69574" y="-176764"/>
            <a:ext cx="836212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b="0" dirty="0">
                <a:solidFill>
                  <a:schemeClr val="tx2">
                    <a:lumMod val="20000"/>
                    <a:lumOff val="80000"/>
                  </a:schemeClr>
                </a:solidFill>
                <a:latin typeface="Tahoma" pitchFamily="34" charset="0"/>
              </a:rPr>
              <a:t>1. Iodine Intake: Also a European Problem</a:t>
            </a:r>
          </a:p>
        </p:txBody>
      </p:sp>
      <p:sp>
        <p:nvSpPr>
          <p:cNvPr id="5" name="TextBox 4">
            <a:extLst>
              <a:ext uri="{FF2B5EF4-FFF2-40B4-BE49-F238E27FC236}">
                <a16:creationId xmlns:a16="http://schemas.microsoft.com/office/drawing/2014/main" id="{93A54A41-C3B9-E34D-9AE2-7908BFF52E95}"/>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8" name="Picture 6">
            <a:extLst>
              <a:ext uri="{FF2B5EF4-FFF2-40B4-BE49-F238E27FC236}">
                <a16:creationId xmlns:a16="http://schemas.microsoft.com/office/drawing/2014/main" id="{1108AF01-6F61-754B-924E-3FD640AF5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3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8" y="1133199"/>
            <a:ext cx="4312822" cy="4591601"/>
          </a:xfrm>
          <a:prstGeom prst="rect">
            <a:avLst/>
          </a:prstGeom>
          <a:solidFill>
            <a:schemeClr val="bg1"/>
          </a:solidFill>
          <a:ln>
            <a:noFill/>
          </a:ln>
        </p:spPr>
      </p:pic>
      <p:sp>
        <p:nvSpPr>
          <p:cNvPr id="7" name="Textfeld 6"/>
          <p:cNvSpPr txBox="1">
            <a:spLocks noChangeArrowheads="1"/>
          </p:cNvSpPr>
          <p:nvPr/>
        </p:nvSpPr>
        <p:spPr bwMode="auto">
          <a:xfrm>
            <a:off x="4204251" y="2130181"/>
            <a:ext cx="7860741" cy="3785652"/>
          </a:xfrm>
          <a:prstGeom prst="rect">
            <a:avLst/>
          </a:prstGeom>
          <a:noFill/>
          <a:ln>
            <a:noFill/>
          </a:ln>
        </p:spPr>
        <p:txBody>
          <a:bodyPr wrap="square">
            <a:spAutoFit/>
          </a:bodyPr>
          <a:lstStyle>
            <a:lvl1pPr marL="571500" indent="-571500">
              <a:spcBef>
                <a:spcPct val="20000"/>
              </a:spcBef>
              <a:buChar char="•"/>
              <a:defRPr sz="3200">
                <a:solidFill>
                  <a:schemeClr val="tx1"/>
                </a:solidFill>
                <a:latin typeface="Times New Roman" pitchFamily="18" charset="0"/>
              </a:defRPr>
            </a:lvl1pPr>
            <a:lvl2pPr marL="1028700" indent="-57150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ct val="0"/>
              </a:spcBef>
              <a:buFont typeface="Wingdings" pitchFamily="2" charset="2"/>
              <a:buChar char="§"/>
            </a:pPr>
            <a:r>
              <a:rPr lang="en-GB" altLang="de-DE" sz="2000" b="0" dirty="0">
                <a:solidFill>
                  <a:schemeClr val="bg1"/>
                </a:solidFill>
                <a:latin typeface="Tahoma" pitchFamily="34" charset="0"/>
              </a:rPr>
              <a:t>None, voluntary, mandatory</a:t>
            </a:r>
          </a:p>
          <a:p>
            <a:pPr lvl="1">
              <a:spcBef>
                <a:spcPct val="0"/>
              </a:spcBef>
              <a:buFont typeface="Wingdings" pitchFamily="2" charset="2"/>
              <a:buChar char="§"/>
            </a:pPr>
            <a:r>
              <a:rPr lang="en-GB" altLang="de-DE" sz="2000" b="0" dirty="0">
                <a:solidFill>
                  <a:schemeClr val="bg1"/>
                </a:solidFill>
                <a:latin typeface="Tahoma" pitchFamily="34" charset="0"/>
              </a:rPr>
              <a:t>Iodate, iodide</a:t>
            </a:r>
          </a:p>
          <a:p>
            <a:pPr lvl="1">
              <a:spcBef>
                <a:spcPct val="0"/>
              </a:spcBef>
              <a:buFont typeface="Wingdings" pitchFamily="2" charset="2"/>
              <a:buChar char="§"/>
            </a:pPr>
            <a:r>
              <a:rPr lang="en-GB" altLang="de-DE" sz="2000" b="0" dirty="0">
                <a:solidFill>
                  <a:schemeClr val="bg1"/>
                </a:solidFill>
                <a:latin typeface="Tahoma" pitchFamily="34" charset="0"/>
              </a:rPr>
              <a:t>Fortification of different nutrients</a:t>
            </a:r>
          </a:p>
          <a:p>
            <a:pPr lvl="1">
              <a:spcBef>
                <a:spcPct val="0"/>
              </a:spcBef>
              <a:buFont typeface="Wingdings" pitchFamily="2" charset="2"/>
              <a:buChar char="§"/>
            </a:pPr>
            <a:r>
              <a:rPr lang="en-GB" altLang="de-DE" sz="2000" b="0" dirty="0">
                <a:solidFill>
                  <a:schemeClr val="bg1"/>
                </a:solidFill>
                <a:latin typeface="Tahoma" pitchFamily="34" charset="0"/>
              </a:rPr>
              <a:t>Different target concentrations</a:t>
            </a:r>
          </a:p>
          <a:p>
            <a:pPr lvl="1">
              <a:spcBef>
                <a:spcPct val="0"/>
              </a:spcBef>
              <a:buFont typeface="Wingdings" pitchFamily="2" charset="2"/>
              <a:buChar char="§"/>
            </a:pPr>
            <a:r>
              <a:rPr lang="en-GB" altLang="de-DE" sz="2000" b="0" dirty="0">
                <a:solidFill>
                  <a:schemeClr val="bg1"/>
                </a:solidFill>
                <a:latin typeface="Tahoma" pitchFamily="34" charset="0"/>
              </a:rPr>
              <a:t>Different population reach (5 - 80%) </a:t>
            </a:r>
          </a:p>
          <a:p>
            <a:pPr lvl="1">
              <a:spcBef>
                <a:spcPct val="0"/>
              </a:spcBef>
              <a:buFont typeface="Wingdings" pitchFamily="2" charset="2"/>
              <a:buChar char="§"/>
            </a:pPr>
            <a:r>
              <a:rPr lang="en-GB" altLang="de-DE" sz="2000" b="0" dirty="0">
                <a:solidFill>
                  <a:schemeClr val="bg1"/>
                </a:solidFill>
                <a:latin typeface="Tahoma" pitchFamily="34" charset="0"/>
              </a:rPr>
              <a:t>National or regional legal regulations</a:t>
            </a:r>
          </a:p>
          <a:p>
            <a:pPr lvl="1">
              <a:spcBef>
                <a:spcPct val="0"/>
              </a:spcBef>
              <a:buFont typeface="Wingdings" pitchFamily="2" charset="2"/>
              <a:buChar char="§"/>
            </a:pPr>
            <a:r>
              <a:rPr lang="en-GB" altLang="de-DE" sz="2000" dirty="0">
                <a:solidFill>
                  <a:schemeClr val="bg1"/>
                </a:solidFill>
                <a:latin typeface="Tahoma" pitchFamily="34" charset="0"/>
              </a:rPr>
              <a:t>High variability of biomarkers</a:t>
            </a:r>
          </a:p>
          <a:p>
            <a:pPr lvl="1">
              <a:spcBef>
                <a:spcPct val="0"/>
              </a:spcBef>
              <a:buFont typeface="Wingdings" pitchFamily="2" charset="2"/>
              <a:buChar char="§"/>
            </a:pPr>
            <a:r>
              <a:rPr lang="en-GB" altLang="de-DE" sz="2000" dirty="0">
                <a:solidFill>
                  <a:schemeClr val="bg1"/>
                </a:solidFill>
                <a:latin typeface="Tahoma" pitchFamily="34" charset="0"/>
              </a:rPr>
              <a:t>Low external validity</a:t>
            </a:r>
          </a:p>
          <a:p>
            <a:pPr lvl="1">
              <a:spcBef>
                <a:spcPct val="0"/>
              </a:spcBef>
              <a:buFont typeface="Wingdings" pitchFamily="2" charset="2"/>
              <a:buChar char="§"/>
            </a:pPr>
            <a:r>
              <a:rPr lang="en-GB" altLang="de-DE" sz="2000" dirty="0">
                <a:solidFill>
                  <a:schemeClr val="bg1"/>
                </a:solidFill>
                <a:latin typeface="Tahoma" pitchFamily="34" charset="0"/>
              </a:rPr>
              <a:t>No biomarker to measure the longer-term iodine status</a:t>
            </a:r>
          </a:p>
          <a:p>
            <a:pPr lvl="1">
              <a:spcBef>
                <a:spcPct val="0"/>
              </a:spcBef>
              <a:buFont typeface="Wingdings" pitchFamily="2" charset="2"/>
              <a:buChar char="§"/>
            </a:pPr>
            <a:r>
              <a:rPr lang="en-GB" altLang="de-DE" sz="2000" dirty="0">
                <a:solidFill>
                  <a:schemeClr val="bg1"/>
                </a:solidFill>
                <a:latin typeface="Tahoma" pitchFamily="34" charset="0"/>
              </a:rPr>
              <a:t>Few and varying findings on socioeconomic gradients </a:t>
            </a:r>
          </a:p>
          <a:p>
            <a:pPr lvl="1">
              <a:spcBef>
                <a:spcPct val="0"/>
              </a:spcBef>
              <a:buFont typeface="Wingdings" pitchFamily="2" charset="2"/>
              <a:buChar char="§"/>
            </a:pPr>
            <a:r>
              <a:rPr lang="en-GB" altLang="de-DE" sz="2000" dirty="0">
                <a:solidFill>
                  <a:schemeClr val="bg1"/>
                </a:solidFill>
                <a:latin typeface="Tahoma" pitchFamily="34" charset="0"/>
              </a:rPr>
              <a:t>Nearly no outcome research</a:t>
            </a:r>
          </a:p>
          <a:p>
            <a:pPr lvl="1">
              <a:spcBef>
                <a:spcPct val="0"/>
              </a:spcBef>
              <a:buFont typeface="Wingdings" pitchFamily="2" charset="2"/>
              <a:buChar char="§"/>
            </a:pPr>
            <a:r>
              <a:rPr lang="en-GB" altLang="de-DE" sz="2000" dirty="0">
                <a:solidFill>
                  <a:schemeClr val="bg1"/>
                </a:solidFill>
                <a:latin typeface="Tahoma" pitchFamily="34" charset="0"/>
              </a:rPr>
              <a:t>Low evidence level for cost-efficiency of IDD prevention </a:t>
            </a:r>
          </a:p>
        </p:txBody>
      </p:sp>
      <p:sp>
        <p:nvSpPr>
          <p:cNvPr id="8" name="Textfeld 3"/>
          <p:cNvSpPr txBox="1">
            <a:spLocks noChangeArrowheads="1"/>
          </p:cNvSpPr>
          <p:nvPr/>
        </p:nvSpPr>
        <p:spPr bwMode="auto">
          <a:xfrm>
            <a:off x="8556019" y="6222736"/>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b="0" dirty="0">
                <a:solidFill>
                  <a:schemeClr val="bg1"/>
                </a:solidFill>
                <a:latin typeface="Tahoma" pitchFamily="34" charset="0"/>
              </a:rPr>
              <a:t>Lazarus J. Eur Thyroid J 2014</a:t>
            </a:r>
          </a:p>
        </p:txBody>
      </p:sp>
      <p:sp>
        <p:nvSpPr>
          <p:cNvPr id="9" name="Rectangle 3"/>
          <p:cNvSpPr>
            <a:spLocks noChangeArrowheads="1"/>
          </p:cNvSpPr>
          <p:nvPr/>
        </p:nvSpPr>
        <p:spPr bwMode="auto">
          <a:xfrm>
            <a:off x="5165222" y="1340656"/>
            <a:ext cx="6174377" cy="4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2400" b="1" dirty="0">
                <a:solidFill>
                  <a:srgbClr val="A338A6"/>
                </a:solidFill>
                <a:latin typeface="Tahoma" pitchFamily="34" charset="0"/>
              </a:rPr>
              <a:t>Heterogeneity of IDD Prevention and Monitoring Programmes</a:t>
            </a:r>
          </a:p>
        </p:txBody>
      </p:sp>
      <p:sp>
        <p:nvSpPr>
          <p:cNvPr id="10" name="Rectangle 3">
            <a:extLst>
              <a:ext uri="{FF2B5EF4-FFF2-40B4-BE49-F238E27FC236}">
                <a16:creationId xmlns:a16="http://schemas.microsoft.com/office/drawing/2014/main" id="{846D9A72-841A-4245-A356-4E3A894F9417}"/>
              </a:ext>
            </a:extLst>
          </p:cNvPr>
          <p:cNvSpPr>
            <a:spLocks noChangeArrowheads="1"/>
          </p:cNvSpPr>
          <p:nvPr/>
        </p:nvSpPr>
        <p:spPr bwMode="auto">
          <a:xfrm>
            <a:off x="38141" y="-105635"/>
            <a:ext cx="800091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b="0" dirty="0">
                <a:solidFill>
                  <a:schemeClr val="tx2">
                    <a:lumMod val="20000"/>
                    <a:lumOff val="80000"/>
                  </a:schemeClr>
                </a:solidFill>
                <a:latin typeface="Tahoma" pitchFamily="34" charset="0"/>
              </a:rPr>
              <a:t>1. Iodine Intake: Also a European Problem</a:t>
            </a:r>
          </a:p>
        </p:txBody>
      </p:sp>
      <p:sp>
        <p:nvSpPr>
          <p:cNvPr id="11" name="TextBox 10">
            <a:extLst>
              <a:ext uri="{FF2B5EF4-FFF2-40B4-BE49-F238E27FC236}">
                <a16:creationId xmlns:a16="http://schemas.microsoft.com/office/drawing/2014/main" id="{ED2F35EB-601F-764F-9CED-D4C6C4E2FC9F}"/>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12" name="Picture 6">
            <a:extLst>
              <a:ext uri="{FF2B5EF4-FFF2-40B4-BE49-F238E27FC236}">
                <a16:creationId xmlns:a16="http://schemas.microsoft.com/office/drawing/2014/main" id="{50532D29-FCF0-2B4B-A4D4-8B509A126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1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935"/>
          <a:stretch/>
        </p:blipFill>
        <p:spPr bwMode="auto">
          <a:xfrm>
            <a:off x="1079307" y="1208921"/>
            <a:ext cx="939300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a:extLst>
              <a:ext uri="{FF2B5EF4-FFF2-40B4-BE49-F238E27FC236}">
                <a16:creationId xmlns:a16="http://schemas.microsoft.com/office/drawing/2014/main" id="{B1F6852B-5B83-6343-8591-D5AD95242898}"/>
              </a:ext>
            </a:extLst>
          </p:cNvPr>
          <p:cNvSpPr>
            <a:spLocks noChangeArrowheads="1"/>
          </p:cNvSpPr>
          <p:nvPr/>
        </p:nvSpPr>
        <p:spPr bwMode="auto">
          <a:xfrm>
            <a:off x="-131886" y="-95473"/>
            <a:ext cx="1130690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
        <p:nvSpPr>
          <p:cNvPr id="4" name="TextBox 3">
            <a:extLst>
              <a:ext uri="{FF2B5EF4-FFF2-40B4-BE49-F238E27FC236}">
                <a16:creationId xmlns:a16="http://schemas.microsoft.com/office/drawing/2014/main" id="{8A1EAF2F-C8E9-BE42-8200-7018E8370676}"/>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5" name="Picture 6">
            <a:extLst>
              <a:ext uri="{FF2B5EF4-FFF2-40B4-BE49-F238E27FC236}">
                <a16:creationId xmlns:a16="http://schemas.microsoft.com/office/drawing/2014/main" id="{81AD1645-CFAC-4840-9BF1-9BEE8F110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0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06" y="1454310"/>
            <a:ext cx="5519338" cy="45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6"/>
          <p:cNvSpPr txBox="1">
            <a:spLocks noChangeArrowheads="1"/>
          </p:cNvSpPr>
          <p:nvPr/>
        </p:nvSpPr>
        <p:spPr bwMode="auto">
          <a:xfrm>
            <a:off x="5983922" y="1648778"/>
            <a:ext cx="605567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Times New Roman" pitchFamily="18" charset="0"/>
              </a:defRPr>
            </a:lvl1pPr>
            <a:lvl2pPr marL="1028700" indent="-57150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ct val="0"/>
              </a:spcBef>
              <a:buFont typeface="Wingdings" pitchFamily="2" charset="2"/>
              <a:buChar char="§"/>
            </a:pPr>
            <a:r>
              <a:rPr lang="en-GB" altLang="de-DE" sz="2700" b="0" dirty="0">
                <a:solidFill>
                  <a:schemeClr val="bg1"/>
                </a:solidFill>
                <a:latin typeface="Tahoma" pitchFamily="34" charset="0"/>
              </a:rPr>
              <a:t>To develop a European map of iodine status</a:t>
            </a:r>
          </a:p>
          <a:p>
            <a:pPr lvl="1">
              <a:spcBef>
                <a:spcPct val="0"/>
              </a:spcBef>
              <a:buFont typeface="Wingdings" pitchFamily="2" charset="2"/>
              <a:buChar char="§"/>
            </a:pPr>
            <a:r>
              <a:rPr lang="en-GB" altLang="de-DE" sz="2700" b="0" dirty="0">
                <a:solidFill>
                  <a:schemeClr val="bg1"/>
                </a:solidFill>
                <a:latin typeface="Tahoma" pitchFamily="34" charset="0"/>
              </a:rPr>
              <a:t>To build the capacity of national studies to perform harmonised studies</a:t>
            </a:r>
          </a:p>
          <a:p>
            <a:pPr lvl="1">
              <a:spcBef>
                <a:spcPct val="0"/>
              </a:spcBef>
              <a:buFont typeface="Wingdings" pitchFamily="2" charset="2"/>
              <a:buChar char="§"/>
            </a:pPr>
            <a:r>
              <a:rPr lang="en-GB" altLang="de-DE" sz="2700" b="0" dirty="0">
                <a:solidFill>
                  <a:schemeClr val="bg1"/>
                </a:solidFill>
                <a:latin typeface="Tahoma" pitchFamily="34" charset="0"/>
              </a:rPr>
              <a:t>To establish thyroglobulin as iodine status marker</a:t>
            </a:r>
          </a:p>
          <a:p>
            <a:pPr lvl="1">
              <a:spcBef>
                <a:spcPct val="0"/>
              </a:spcBef>
              <a:buFont typeface="Wingdings" pitchFamily="2" charset="2"/>
              <a:buChar char="§"/>
            </a:pPr>
            <a:r>
              <a:rPr lang="en-GB" altLang="de-DE" sz="2700" b="0" dirty="0">
                <a:solidFill>
                  <a:schemeClr val="bg1"/>
                </a:solidFill>
                <a:latin typeface="Tahoma" pitchFamily="34" charset="0"/>
              </a:rPr>
              <a:t>To provide evidence for effectiveness of IDD prevention</a:t>
            </a:r>
          </a:p>
          <a:p>
            <a:pPr lvl="1">
              <a:spcBef>
                <a:spcPct val="0"/>
              </a:spcBef>
              <a:buFont typeface="Wingdings" pitchFamily="2" charset="2"/>
              <a:buChar char="§"/>
            </a:pPr>
            <a:r>
              <a:rPr lang="en-GB" altLang="de-DE" sz="2700" b="0" dirty="0">
                <a:solidFill>
                  <a:schemeClr val="bg1"/>
                </a:solidFill>
                <a:latin typeface="Tahoma" pitchFamily="34" charset="0"/>
              </a:rPr>
              <a:t>To disseminate EUthyroid outcomes  </a:t>
            </a:r>
          </a:p>
          <a:p>
            <a:pPr>
              <a:spcBef>
                <a:spcPct val="0"/>
              </a:spcBef>
              <a:buFontTx/>
              <a:buChar char="-"/>
            </a:pPr>
            <a:endParaRPr lang="en-GB" altLang="de-DE" sz="2700" b="0" dirty="0">
              <a:solidFill>
                <a:schemeClr val="bg1"/>
              </a:solidFill>
              <a:latin typeface="Tahoma" pitchFamily="34" charset="0"/>
            </a:endParaRPr>
          </a:p>
        </p:txBody>
      </p:sp>
      <p:sp>
        <p:nvSpPr>
          <p:cNvPr id="12" name="Rectangle 3">
            <a:extLst>
              <a:ext uri="{FF2B5EF4-FFF2-40B4-BE49-F238E27FC236}">
                <a16:creationId xmlns:a16="http://schemas.microsoft.com/office/drawing/2014/main" id="{2C969E55-246A-264E-A12C-FE6E6559DAF7}"/>
              </a:ext>
            </a:extLst>
          </p:cNvPr>
          <p:cNvSpPr>
            <a:spLocks noChangeArrowheads="1"/>
          </p:cNvSpPr>
          <p:nvPr/>
        </p:nvSpPr>
        <p:spPr bwMode="auto">
          <a:xfrm>
            <a:off x="6142299" y="948870"/>
            <a:ext cx="4206240" cy="4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2400" b="1" dirty="0">
                <a:solidFill>
                  <a:srgbClr val="A338A6"/>
                </a:solidFill>
                <a:latin typeface="Tahoma" pitchFamily="34" charset="0"/>
              </a:rPr>
              <a:t>Objectives of EUthyroid</a:t>
            </a:r>
          </a:p>
        </p:txBody>
      </p:sp>
      <p:sp>
        <p:nvSpPr>
          <p:cNvPr id="7" name="TextBox 6">
            <a:extLst>
              <a:ext uri="{FF2B5EF4-FFF2-40B4-BE49-F238E27FC236}">
                <a16:creationId xmlns:a16="http://schemas.microsoft.com/office/drawing/2014/main" id="{0048A3FF-46DB-2545-9651-1FFC2DDEBE7F}"/>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8" name="Picture 6">
            <a:extLst>
              <a:ext uri="{FF2B5EF4-FFF2-40B4-BE49-F238E27FC236}">
                <a16:creationId xmlns:a16="http://schemas.microsoft.com/office/drawing/2014/main" id="{2E08C6F1-2170-A14D-B71C-A2DC86760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77DCD975-4D77-2A45-B512-D66B6B1F4103}"/>
              </a:ext>
            </a:extLst>
          </p:cNvPr>
          <p:cNvSpPr>
            <a:spLocks noChangeArrowheads="1"/>
          </p:cNvSpPr>
          <p:nvPr/>
        </p:nvSpPr>
        <p:spPr bwMode="auto">
          <a:xfrm>
            <a:off x="-131886" y="-95473"/>
            <a:ext cx="110167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113930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1"/>
          <p:cNvPicPr>
            <a:picLocks noChangeAspect="1"/>
          </p:cNvPicPr>
          <p:nvPr/>
        </p:nvPicPr>
        <p:blipFill>
          <a:blip r:embed="rId2"/>
          <a:srcRect/>
          <a:stretch>
            <a:fillRect/>
          </a:stretch>
        </p:blipFill>
        <p:spPr bwMode="auto">
          <a:xfrm>
            <a:off x="1588341" y="1463040"/>
            <a:ext cx="9699955" cy="4518841"/>
          </a:xfrm>
          <a:prstGeom prst="rect">
            <a:avLst/>
          </a:prstGeom>
          <a:solidFill>
            <a:schemeClr val="bg2">
              <a:lumMod val="60000"/>
              <a:lumOff val="40000"/>
            </a:schemeClr>
          </a:solidFill>
          <a:ln>
            <a:noFill/>
          </a:ln>
        </p:spPr>
      </p:pic>
      <p:sp>
        <p:nvSpPr>
          <p:cNvPr id="6" name="Rectangle 3">
            <a:extLst>
              <a:ext uri="{FF2B5EF4-FFF2-40B4-BE49-F238E27FC236}">
                <a16:creationId xmlns:a16="http://schemas.microsoft.com/office/drawing/2014/main" id="{D9A69E72-0013-4047-BC62-A8F80AD15D9D}"/>
              </a:ext>
            </a:extLst>
          </p:cNvPr>
          <p:cNvSpPr>
            <a:spLocks noChangeArrowheads="1"/>
          </p:cNvSpPr>
          <p:nvPr/>
        </p:nvSpPr>
        <p:spPr bwMode="auto">
          <a:xfrm>
            <a:off x="3992880" y="980418"/>
            <a:ext cx="4206240" cy="48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2400" b="1" dirty="0">
                <a:solidFill>
                  <a:srgbClr val="A338A6"/>
                </a:solidFill>
                <a:latin typeface="Tahoma" pitchFamily="34" charset="0"/>
              </a:rPr>
              <a:t>Pan-European Approach</a:t>
            </a:r>
          </a:p>
        </p:txBody>
      </p:sp>
      <p:sp>
        <p:nvSpPr>
          <p:cNvPr id="5" name="TextBox 4">
            <a:extLst>
              <a:ext uri="{FF2B5EF4-FFF2-40B4-BE49-F238E27FC236}">
                <a16:creationId xmlns:a16="http://schemas.microsoft.com/office/drawing/2014/main" id="{E3CC4380-003D-3644-9F35-1AD6509E4F45}"/>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9" name="Picture 6">
            <a:extLst>
              <a:ext uri="{FF2B5EF4-FFF2-40B4-BE49-F238E27FC236}">
                <a16:creationId xmlns:a16="http://schemas.microsoft.com/office/drawing/2014/main" id="{E17A8216-A949-4044-A177-11876B3BE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D991207-844F-EE4C-B27B-7BE74B3DFEA3}"/>
              </a:ext>
            </a:extLst>
          </p:cNvPr>
          <p:cNvSpPr>
            <a:spLocks noChangeArrowheads="1"/>
          </p:cNvSpPr>
          <p:nvPr/>
        </p:nvSpPr>
        <p:spPr bwMode="auto">
          <a:xfrm>
            <a:off x="-131886" y="-95473"/>
            <a:ext cx="112541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116665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87" t="21429"/>
          <a:stretch/>
        </p:blipFill>
        <p:spPr bwMode="auto">
          <a:xfrm>
            <a:off x="501098" y="2262832"/>
            <a:ext cx="4854674" cy="245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a:extLst>
              <a:ext uri="{FF2B5EF4-FFF2-40B4-BE49-F238E27FC236}">
                <a16:creationId xmlns:a16="http://schemas.microsoft.com/office/drawing/2014/main" id="{E2C125FE-2C3A-A142-BE0C-52AF9E8C19F0}"/>
              </a:ext>
            </a:extLst>
          </p:cNvPr>
          <p:cNvSpPr>
            <a:spLocks noChangeArrowheads="1"/>
          </p:cNvSpPr>
          <p:nvPr/>
        </p:nvSpPr>
        <p:spPr bwMode="auto">
          <a:xfrm>
            <a:off x="635726" y="1570674"/>
            <a:ext cx="4720045" cy="57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2400" b="1" dirty="0">
                <a:solidFill>
                  <a:srgbClr val="A338A6"/>
                </a:solidFill>
                <a:latin typeface="Tahoma" pitchFamily="34" charset="0"/>
              </a:rPr>
              <a:t>Results: Difference in </a:t>
            </a:r>
          </a:p>
          <a:p>
            <a:pPr>
              <a:defRPr/>
            </a:pPr>
            <a:r>
              <a:rPr lang="en-GB" altLang="de-DE" sz="2400" b="1" dirty="0">
                <a:solidFill>
                  <a:srgbClr val="A338A6"/>
                </a:solidFill>
                <a:latin typeface="Tahoma" pitchFamily="34" charset="0"/>
              </a:rPr>
              <a:t>Inter-Lab UIC Measurement</a:t>
            </a:r>
          </a:p>
        </p:txBody>
      </p:sp>
      <p:pic>
        <p:nvPicPr>
          <p:cNvPr id="5" name="Picture 2">
            <a:extLst>
              <a:ext uri="{FF2B5EF4-FFF2-40B4-BE49-F238E27FC236}">
                <a16:creationId xmlns:a16="http://schemas.microsoft.com/office/drawing/2014/main" id="{6AED4C68-E023-4E49-BFC8-EAE074307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920" y="2342606"/>
            <a:ext cx="5580048" cy="351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a:extLst>
              <a:ext uri="{FF2B5EF4-FFF2-40B4-BE49-F238E27FC236}">
                <a16:creationId xmlns:a16="http://schemas.microsoft.com/office/drawing/2014/main" id="{351F1662-5C08-6246-9EAB-8155D8DC729F}"/>
              </a:ext>
            </a:extLst>
          </p:cNvPr>
          <p:cNvSpPr>
            <a:spLocks noChangeArrowheads="1"/>
          </p:cNvSpPr>
          <p:nvPr/>
        </p:nvSpPr>
        <p:spPr bwMode="auto">
          <a:xfrm>
            <a:off x="5721288" y="1570673"/>
            <a:ext cx="5931311" cy="57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2400" b="1" dirty="0">
                <a:solidFill>
                  <a:srgbClr val="A338A6"/>
                </a:solidFill>
                <a:latin typeface="Tahoma" pitchFamily="34" charset="0"/>
              </a:rPr>
              <a:t>Results: Different National Data Registry</a:t>
            </a:r>
          </a:p>
        </p:txBody>
      </p:sp>
      <p:sp>
        <p:nvSpPr>
          <p:cNvPr id="10" name="TextBox 9">
            <a:extLst>
              <a:ext uri="{FF2B5EF4-FFF2-40B4-BE49-F238E27FC236}">
                <a16:creationId xmlns:a16="http://schemas.microsoft.com/office/drawing/2014/main" id="{CA79F41A-47B9-E644-8289-6FB76A61967C}"/>
              </a:ext>
            </a:extLst>
          </p:cNvPr>
          <p:cNvSpPr txBox="1"/>
          <p:nvPr/>
        </p:nvSpPr>
        <p:spPr>
          <a:xfrm>
            <a:off x="604360" y="6401102"/>
            <a:ext cx="5386884" cy="430887"/>
          </a:xfrm>
          <a:prstGeom prst="rect">
            <a:avLst/>
          </a:prstGeom>
          <a:noFill/>
        </p:spPr>
        <p:txBody>
          <a:bodyPr wrap="square" rtlCol="0">
            <a:spAutoFit/>
          </a:bodyPr>
          <a:lstStyle/>
          <a:p>
            <a:r>
              <a:rPr lang="en-GB" sz="1100" dirty="0">
                <a:solidFill>
                  <a:schemeClr val="bg1"/>
                </a:solidFill>
              </a:rPr>
              <a:t>This project has received funding from the European Union’s Horizon 2020 research and innovation programme under grant agreement No 634453.</a:t>
            </a:r>
            <a:endParaRPr lang="en-BE" sz="1100" dirty="0">
              <a:solidFill>
                <a:schemeClr val="bg1"/>
              </a:solidFill>
            </a:endParaRPr>
          </a:p>
        </p:txBody>
      </p:sp>
      <p:pic>
        <p:nvPicPr>
          <p:cNvPr id="11" name="Picture 6">
            <a:extLst>
              <a:ext uri="{FF2B5EF4-FFF2-40B4-BE49-F238E27FC236}">
                <a16:creationId xmlns:a16="http://schemas.microsoft.com/office/drawing/2014/main" id="{7C695D95-AF49-D342-925F-1B7470F46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3" y="6418217"/>
            <a:ext cx="555341" cy="3702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5C7BC070-14E4-7647-8E11-BF5950691733}"/>
              </a:ext>
            </a:extLst>
          </p:cNvPr>
          <p:cNvSpPr>
            <a:spLocks noChangeArrowheads="1"/>
          </p:cNvSpPr>
          <p:nvPr/>
        </p:nvSpPr>
        <p:spPr bwMode="auto">
          <a:xfrm>
            <a:off x="-369278" y="-117403"/>
            <a:ext cx="1160885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defRPr/>
            </a:pPr>
            <a:r>
              <a:rPr lang="en-GB" altLang="de-DE" sz="3200" dirty="0">
                <a:solidFill>
                  <a:schemeClr val="tx2">
                    <a:lumMod val="20000"/>
                    <a:lumOff val="80000"/>
                  </a:schemeClr>
                </a:solidFill>
                <a:latin typeface="Tahoma" pitchFamily="34" charset="0"/>
              </a:rPr>
              <a:t>2</a:t>
            </a:r>
            <a:r>
              <a:rPr lang="en-GB" altLang="de-DE" sz="3200" b="0" dirty="0">
                <a:solidFill>
                  <a:schemeClr val="tx2">
                    <a:lumMod val="20000"/>
                    <a:lumOff val="80000"/>
                  </a:schemeClr>
                </a:solidFill>
                <a:latin typeface="Tahoma" pitchFamily="34" charset="0"/>
              </a:rPr>
              <a:t>. About Euthyroid and the Krakow Declaration on Iodine</a:t>
            </a:r>
          </a:p>
        </p:txBody>
      </p:sp>
    </p:spTree>
    <p:extLst>
      <p:ext uri="{BB962C8B-B14F-4D97-AF65-F5344CB8AC3E}">
        <p14:creationId xmlns:p14="http://schemas.microsoft.com/office/powerpoint/2010/main" val="109019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1097</Words>
  <Application>Microsoft Office PowerPoint</Application>
  <PresentationFormat>Widescreen</PresentationFormat>
  <Paragraphs>103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Galland</dc:creator>
  <cp:lastModifiedBy>John Lazarus</cp:lastModifiedBy>
  <cp:revision>19</cp:revision>
  <dcterms:created xsi:type="dcterms:W3CDTF">2020-06-12T08:57:02Z</dcterms:created>
  <dcterms:modified xsi:type="dcterms:W3CDTF">2020-06-17T16:22:13Z</dcterms:modified>
</cp:coreProperties>
</file>