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363" r:id="rId2"/>
    <p:sldId id="366" r:id="rId3"/>
    <p:sldId id="399" r:id="rId4"/>
    <p:sldId id="266" r:id="rId5"/>
    <p:sldId id="368" r:id="rId6"/>
    <p:sldId id="395" r:id="rId7"/>
    <p:sldId id="261" r:id="rId8"/>
    <p:sldId id="283" r:id="rId9"/>
    <p:sldId id="265" r:id="rId10"/>
    <p:sldId id="397" r:id="rId11"/>
    <p:sldId id="375" r:id="rId12"/>
    <p:sldId id="378" r:id="rId13"/>
    <p:sldId id="370" r:id="rId14"/>
    <p:sldId id="403" r:id="rId15"/>
    <p:sldId id="382" r:id="rId16"/>
    <p:sldId id="371" r:id="rId17"/>
    <p:sldId id="387" r:id="rId18"/>
    <p:sldId id="379" r:id="rId19"/>
    <p:sldId id="373" r:id="rId20"/>
    <p:sldId id="398" r:id="rId21"/>
    <p:sldId id="270" r:id="rId22"/>
    <p:sldId id="280" r:id="rId23"/>
    <p:sldId id="393" r:id="rId24"/>
    <p:sldId id="281" r:id="rId25"/>
    <p:sldId id="408" r:id="rId26"/>
    <p:sldId id="404" r:id="rId27"/>
    <p:sldId id="372" r:id="rId28"/>
    <p:sldId id="406" r:id="rId29"/>
    <p:sldId id="274" r:id="rId30"/>
    <p:sldId id="381" r:id="rId31"/>
    <p:sldId id="259" r:id="rId32"/>
  </p:sldIdLst>
  <p:sldSz cx="12192000" cy="6858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Gorstein" initials="JG" lastIdx="1" clrIdx="0">
    <p:extLst>
      <p:ext uri="{19B8F6BF-5375-455C-9EA6-DF929625EA0E}">
        <p15:presenceInfo xmlns:p15="http://schemas.microsoft.com/office/powerpoint/2012/main" userId="4e0b2a68b737bbef" providerId="Windows Live"/>
      </p:ext>
    </p:extLst>
  </p:cmAuthor>
  <p:cmAuthor id="2" name="Arnold Timmer" initials="AT" lastIdx="1" clrIdx="1">
    <p:extLst>
      <p:ext uri="{19B8F6BF-5375-455C-9EA6-DF929625EA0E}">
        <p15:presenceInfo xmlns:p15="http://schemas.microsoft.com/office/powerpoint/2012/main" userId="6529dc8a8adbb3c2" providerId="Windows Live"/>
      </p:ext>
    </p:extLst>
  </p:cmAuthor>
  <p:cmAuthor id="3" name="Amal Tucker Brown" initials="ATB" lastIdx="21" clrIdx="2">
    <p:extLst>
      <p:ext uri="{19B8F6BF-5375-455C-9EA6-DF929625EA0E}">
        <p15:presenceInfo xmlns:p15="http://schemas.microsoft.com/office/powerpoint/2012/main" userId="cbb7e94b4c1b0c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A5DFF"/>
    <a:srgbClr val="FF6600"/>
    <a:srgbClr val="C0513A"/>
    <a:srgbClr val="3A3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6"/>
          </a:solidFill>
        </a:fill>
      </a:tcStyle>
    </a:wholeTbl>
    <a:band2H>
      <a:tcTxStyle/>
      <a:tcStyle>
        <a:tcBdr/>
        <a:fill>
          <a:solidFill>
            <a:srgbClr val="E7EE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7E1"/>
          </a:solidFill>
        </a:fill>
      </a:tcStyle>
    </a:wholeTbl>
    <a:band2H>
      <a:tcTxStyle/>
      <a:tcStyle>
        <a:tcBdr/>
        <a:fill>
          <a:solidFill>
            <a:srgbClr val="EBF4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8EA"/>
          </a:solidFill>
        </a:fill>
      </a:tcStyle>
    </a:wholeTbl>
    <a:band2H>
      <a:tcTxStyle/>
      <a:tcStyle>
        <a:tcBdr/>
        <a:fill>
          <a:solidFill>
            <a:srgbClr val="E7EC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82727" autoAdjust="0"/>
  </p:normalViewPr>
  <p:slideViewPr>
    <p:cSldViewPr snapToGrid="0">
      <p:cViewPr varScale="1">
        <p:scale>
          <a:sx n="61" d="100"/>
          <a:sy n="61" d="100"/>
        </p:scale>
        <p:origin x="1236" y="54"/>
      </p:cViewPr>
      <p:guideLst/>
    </p:cSldViewPr>
  </p:slideViewPr>
  <p:outlineViewPr>
    <p:cViewPr>
      <p:scale>
        <a:sx n="33" d="100"/>
        <a:sy n="33" d="100"/>
      </p:scale>
      <p:origin x="0" y="-144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vette%20Sandino\Documents\Mis%20documentos%201\Ivette%202\IGN\Nicaragua\comparacion%20Muestreos%20yoduria%20Nicaragua%20-%205%20Noviembre%20(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err="1" smtClean="0"/>
              <a:t>Tendencias</a:t>
            </a:r>
            <a:r>
              <a:rPr lang="en-US" dirty="0" smtClean="0"/>
              <a:t> </a:t>
            </a:r>
            <a:r>
              <a:rPr lang="en-US" dirty="0" err="1" smtClean="0"/>
              <a:t>en</a:t>
            </a:r>
            <a:r>
              <a:rPr lang="en-US" dirty="0" smtClean="0"/>
              <a:t> el </a:t>
            </a:r>
            <a:r>
              <a:rPr lang="en-US" dirty="0" err="1" smtClean="0"/>
              <a:t>estado</a:t>
            </a:r>
            <a:r>
              <a:rPr lang="en-US" baseline="0" dirty="0" smtClean="0"/>
              <a:t> global de </a:t>
            </a:r>
            <a:r>
              <a:rPr lang="en-US" baseline="0" dirty="0" err="1" smtClean="0"/>
              <a:t>yodo</a:t>
            </a:r>
            <a:r>
              <a:rPr lang="en-US" baseline="0" dirty="0" smtClean="0"/>
              <a:t> </a:t>
            </a:r>
            <a:r>
              <a:rPr lang="en-US" baseline="0" dirty="0" err="1" smtClean="0"/>
              <a:t>en</a:t>
            </a:r>
            <a:r>
              <a:rPr lang="en-US" baseline="0" dirty="0" smtClean="0"/>
              <a:t> la </a:t>
            </a:r>
            <a:r>
              <a:rPr lang="en-US" baseline="0" dirty="0" err="1" smtClean="0"/>
              <a:t>población</a:t>
            </a:r>
            <a:r>
              <a:rPr lang="en-US" baseline="0" dirty="0" smtClean="0"/>
              <a:t> </a:t>
            </a:r>
            <a:r>
              <a:rPr lang="en-US" baseline="0" dirty="0" err="1" smtClean="0"/>
              <a:t>en</a:t>
            </a:r>
            <a:r>
              <a:rPr lang="en-US" baseline="0" dirty="0" smtClean="0"/>
              <a:t> general </a:t>
            </a:r>
            <a:r>
              <a:rPr lang="en-US" baseline="0" dirty="0" err="1" smtClean="0"/>
              <a:t>desde</a:t>
            </a:r>
            <a:r>
              <a:rPr lang="en-US" baseline="0" dirty="0" smtClean="0"/>
              <a:t> 1993 a la </a:t>
            </a:r>
            <a:r>
              <a:rPr lang="en-US" baseline="0" dirty="0" err="1" smtClean="0"/>
              <a:t>fecha</a:t>
            </a:r>
            <a:endParaRPr lang="en-US" dirty="0"/>
          </a:p>
        </c:rich>
      </c:tx>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stacked"/>
        <c:varyColors val="0"/>
        <c:ser>
          <c:idx val="0"/>
          <c:order val="0"/>
          <c:tx>
            <c:strRef>
              <c:f>Sheet1!$B$1</c:f>
              <c:strCache>
                <c:ptCount val="1"/>
                <c:pt idx="0">
                  <c:v>Deficiency</c:v>
                </c:pt>
              </c:strCache>
            </c:strRef>
          </c:tx>
          <c:spPr>
            <a:solidFill>
              <a:srgbClr val="7030A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Sheet1!$B$2:$B$8</c:f>
              <c:numCache>
                <c:formatCode>General</c:formatCode>
                <c:ptCount val="7"/>
                <c:pt idx="0">
                  <c:v>113</c:v>
                </c:pt>
                <c:pt idx="1">
                  <c:v>54</c:v>
                </c:pt>
                <c:pt idx="2">
                  <c:v>47</c:v>
                </c:pt>
                <c:pt idx="3">
                  <c:v>32</c:v>
                </c:pt>
                <c:pt idx="4">
                  <c:v>25</c:v>
                </c:pt>
                <c:pt idx="5">
                  <c:v>19</c:v>
                </c:pt>
                <c:pt idx="6">
                  <c:v>21</c:v>
                </c:pt>
              </c:numCache>
            </c:numRef>
          </c:val>
          <c:extLst>
            <c:ext xmlns:c16="http://schemas.microsoft.com/office/drawing/2014/chart" uri="{C3380CC4-5D6E-409C-BE32-E72D297353CC}">
              <c16:uniqueId val="{00000000-7391-094D-86E6-7924A28EB140}"/>
            </c:ext>
          </c:extLst>
        </c:ser>
        <c:ser>
          <c:idx val="1"/>
          <c:order val="1"/>
          <c:tx>
            <c:strRef>
              <c:f>Sheet1!$C$1</c:f>
              <c:strCache>
                <c:ptCount val="1"/>
                <c:pt idx="0">
                  <c:v>Optimal iodine status</c:v>
                </c:pt>
              </c:strCache>
            </c:strRef>
          </c:tx>
          <c:spPr>
            <a:solidFill>
              <a:srgbClr val="00B0F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Sheet1!$C$2:$C$8</c:f>
              <c:numCache>
                <c:formatCode>General</c:formatCode>
                <c:ptCount val="7"/>
                <c:pt idx="0">
                  <c:v>8</c:v>
                </c:pt>
                <c:pt idx="1">
                  <c:v>67</c:v>
                </c:pt>
                <c:pt idx="2">
                  <c:v>76</c:v>
                </c:pt>
                <c:pt idx="3">
                  <c:v>105</c:v>
                </c:pt>
                <c:pt idx="4">
                  <c:v>116</c:v>
                </c:pt>
                <c:pt idx="5">
                  <c:v>109</c:v>
                </c:pt>
                <c:pt idx="6">
                  <c:v>121</c:v>
                </c:pt>
              </c:numCache>
            </c:numRef>
          </c:val>
          <c:extLst>
            <c:ext xmlns:c16="http://schemas.microsoft.com/office/drawing/2014/chart" uri="{C3380CC4-5D6E-409C-BE32-E72D297353CC}">
              <c16:uniqueId val="{00000001-7391-094D-86E6-7924A28EB140}"/>
            </c:ext>
          </c:extLst>
        </c:ser>
        <c:ser>
          <c:idx val="2"/>
          <c:order val="2"/>
          <c:tx>
            <c:strRef>
              <c:f>Sheet1!$D$1</c:f>
              <c:strCache>
                <c:ptCount val="1"/>
                <c:pt idx="0">
                  <c:v>Excessive intake</c:v>
                </c:pt>
              </c:strCache>
            </c:strRef>
          </c:tx>
          <c:spPr>
            <a:solidFill>
              <a:srgbClr val="FF0000"/>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Sheet1!$D$2:$D$8</c:f>
              <c:numCache>
                <c:formatCode>General</c:formatCode>
                <c:ptCount val="7"/>
                <c:pt idx="0">
                  <c:v>0</c:v>
                </c:pt>
                <c:pt idx="1">
                  <c:v>5</c:v>
                </c:pt>
                <c:pt idx="2">
                  <c:v>7</c:v>
                </c:pt>
                <c:pt idx="3">
                  <c:v>11</c:v>
                </c:pt>
                <c:pt idx="4">
                  <c:v>13</c:v>
                </c:pt>
                <c:pt idx="5">
                  <c:v>12</c:v>
                </c:pt>
                <c:pt idx="6">
                  <c:v>13</c:v>
                </c:pt>
              </c:numCache>
            </c:numRef>
          </c:val>
          <c:extLst>
            <c:ext xmlns:c16="http://schemas.microsoft.com/office/drawing/2014/chart" uri="{C3380CC4-5D6E-409C-BE32-E72D297353CC}">
              <c16:uniqueId val="{00000002-7391-094D-86E6-7924A28EB140}"/>
            </c:ext>
          </c:extLst>
        </c:ser>
        <c:ser>
          <c:idx val="3"/>
          <c:order val="3"/>
          <c:tx>
            <c:strRef>
              <c:f>Sheet1!$E$1</c:f>
              <c:strCache>
                <c:ptCount val="1"/>
                <c:pt idx="0">
                  <c:v>No data</c:v>
                </c:pt>
              </c:strCache>
            </c:strRef>
          </c:tx>
          <c:spPr>
            <a:solidFill>
              <a:schemeClr val="tx2">
                <a:lumMod val="60000"/>
                <a:lumOff val="40000"/>
              </a:schemeClr>
            </a:solidFill>
            <a:ln>
              <a:noFill/>
            </a:ln>
            <a:effectLst/>
          </c:spPr>
          <c:invertIfNegative val="0"/>
          <c:cat>
            <c:strRef>
              <c:f>Sheet1!$A$2:$A$8</c:f>
              <c:strCache>
                <c:ptCount val="7"/>
                <c:pt idx="0">
                  <c:v>1993</c:v>
                </c:pt>
                <c:pt idx="1">
                  <c:v>2003</c:v>
                </c:pt>
                <c:pt idx="2">
                  <c:v>2007</c:v>
                </c:pt>
                <c:pt idx="3">
                  <c:v>2011</c:v>
                </c:pt>
                <c:pt idx="4">
                  <c:v>2015</c:v>
                </c:pt>
                <c:pt idx="5">
                  <c:v>2016-17</c:v>
                </c:pt>
                <c:pt idx="6">
                  <c:v>2018</c:v>
                </c:pt>
              </c:strCache>
            </c:strRef>
          </c:cat>
          <c:val>
            <c:numRef>
              <c:f>Sheet1!$E$2:$E$8</c:f>
              <c:numCache>
                <c:formatCode>General</c:formatCode>
                <c:ptCount val="7"/>
                <c:pt idx="0">
                  <c:v>62</c:v>
                </c:pt>
                <c:pt idx="1">
                  <c:v>66</c:v>
                </c:pt>
                <c:pt idx="2">
                  <c:v>63</c:v>
                </c:pt>
                <c:pt idx="3">
                  <c:v>45</c:v>
                </c:pt>
                <c:pt idx="4">
                  <c:v>40</c:v>
                </c:pt>
                <c:pt idx="5">
                  <c:v>54</c:v>
                </c:pt>
                <c:pt idx="6">
                  <c:v>39</c:v>
                </c:pt>
              </c:numCache>
            </c:numRef>
          </c:val>
          <c:extLst>
            <c:ext xmlns:c16="http://schemas.microsoft.com/office/drawing/2014/chart" uri="{C3380CC4-5D6E-409C-BE32-E72D297353CC}">
              <c16:uniqueId val="{00000003-7391-094D-86E6-7924A28EB140}"/>
            </c:ext>
          </c:extLst>
        </c:ser>
        <c:dLbls>
          <c:showLegendKey val="0"/>
          <c:showVal val="0"/>
          <c:showCatName val="0"/>
          <c:showSerName val="0"/>
          <c:showPercent val="0"/>
          <c:showBubbleSize val="0"/>
        </c:dLbls>
        <c:gapWidth val="150"/>
        <c:overlap val="100"/>
        <c:axId val="532777328"/>
        <c:axId val="532778112"/>
      </c:barChart>
      <c:catAx>
        <c:axId val="53277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GT"/>
          </a:p>
        </c:txPr>
        <c:crossAx val="532778112"/>
        <c:crosses val="autoZero"/>
        <c:auto val="1"/>
        <c:lblAlgn val="ctr"/>
        <c:lblOffset val="100"/>
        <c:noMultiLvlLbl val="0"/>
      </c:catAx>
      <c:valAx>
        <c:axId val="532778112"/>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GT"/>
          </a:p>
        </c:txPr>
        <c:crossAx val="532777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pPr>
      <a:endParaRPr lang="es-G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Hoja3!$B$1</c:f>
              <c:strCache>
                <c:ptCount val="1"/>
                <c:pt idx="0">
                  <c:v>Mediana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Hoja3!$A$2:$A$5</c:f>
              <c:strCache>
                <c:ptCount val="4"/>
                <c:pt idx="0">
                  <c:v>Sin yodo(&lt;5mg)</c:v>
                </c:pt>
                <c:pt idx="1">
                  <c:v>Yodo inadecuado</c:v>
                </c:pt>
                <c:pt idx="2">
                  <c:v>Yodo adecuado</c:v>
                </c:pt>
                <c:pt idx="3">
                  <c:v>Exceso de yodo</c:v>
                </c:pt>
              </c:strCache>
            </c:strRef>
          </c:cat>
          <c:val>
            <c:numRef>
              <c:f>Hoja3!$B$2:$B$5</c:f>
              <c:numCache>
                <c:formatCode>0.00</c:formatCode>
                <c:ptCount val="4"/>
                <c:pt idx="0">
                  <c:v>67.099999999999994</c:v>
                </c:pt>
                <c:pt idx="1">
                  <c:v>123</c:v>
                </c:pt>
                <c:pt idx="2">
                  <c:v>138</c:v>
                </c:pt>
                <c:pt idx="3">
                  <c:v>154.9</c:v>
                </c:pt>
              </c:numCache>
            </c:numRef>
          </c:val>
          <c:extLst>
            <c:ext xmlns:c16="http://schemas.microsoft.com/office/drawing/2014/chart" uri="{C3380CC4-5D6E-409C-BE32-E72D297353CC}">
              <c16:uniqueId val="{00000000-1590-4CBF-8ABC-2BB93C72F52C}"/>
            </c:ext>
          </c:extLst>
        </c:ser>
        <c:dLbls>
          <c:dLblPos val="outEnd"/>
          <c:showLegendKey val="0"/>
          <c:showVal val="1"/>
          <c:showCatName val="0"/>
          <c:showSerName val="0"/>
          <c:showPercent val="0"/>
          <c:showBubbleSize val="0"/>
        </c:dLbls>
        <c:gapWidth val="219"/>
        <c:overlap val="-27"/>
        <c:axId val="315131816"/>
        <c:axId val="315139656"/>
      </c:barChart>
      <c:catAx>
        <c:axId val="31513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15139656"/>
        <c:crosses val="autoZero"/>
        <c:auto val="1"/>
        <c:lblAlgn val="ctr"/>
        <c:lblOffset val="100"/>
        <c:noMultiLvlLbl val="0"/>
      </c:catAx>
      <c:valAx>
        <c:axId val="315139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r>
                  <a:rPr lang="es-NI" sz="1100" b="0" i="0" baseline="0">
                    <a:effectLst/>
                  </a:rPr>
                  <a:t>Mediana Yodo (µg/L) </a:t>
                </a:r>
                <a:endParaRPr lang="es-NI" sz="1100">
                  <a:effectLst/>
                </a:endParaRPr>
              </a:p>
              <a:p>
                <a:pPr marL="0" marR="0" indent="0" algn="ctr" defTabSz="914400" rtl="0" eaLnBrk="1" fontAlgn="auto" latinLnBrk="0" hangingPunct="1">
                  <a:lnSpc>
                    <a:spcPct val="100000"/>
                  </a:lnSpc>
                  <a:spcBef>
                    <a:spcPts val="0"/>
                  </a:spcBef>
                  <a:spcAft>
                    <a:spcPts val="0"/>
                  </a:spcAft>
                  <a:buClrTx/>
                  <a:buSzTx/>
                  <a:buFontTx/>
                  <a:buNone/>
                  <a:tabLst/>
                  <a:defRPr sz="1100">
                    <a:solidFill>
                      <a:sysClr val="windowText" lastClr="000000">
                        <a:lumMod val="65000"/>
                        <a:lumOff val="35000"/>
                      </a:sysClr>
                    </a:solidFill>
                  </a:defRPr>
                </a:pPr>
                <a:endParaRPr lang="es-NI" sz="1100"/>
              </a:p>
            </c:rich>
          </c:tx>
          <c:layout/>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ysClr val="windowText" lastClr="000000">
                      <a:lumMod val="65000"/>
                      <a:lumOff val="35000"/>
                    </a:sysClr>
                  </a:solidFill>
                  <a:latin typeface="+mn-lt"/>
                  <a:ea typeface="+mn-ea"/>
                  <a:cs typeface="+mn-cs"/>
                </a:defRPr>
              </a:pPr>
              <a:endParaRPr lang="es-GT"/>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315131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0.09384</cdr:x>
      <cdr:y>0.92576</cdr:y>
    </cdr:from>
    <cdr:to>
      <cdr:x>0.23168</cdr:x>
      <cdr:y>0.98824</cdr:y>
    </cdr:to>
    <cdr:sp macro="" textlink="">
      <cdr:nvSpPr>
        <cdr:cNvPr id="2" name="CuadroTexto 1"/>
        <cdr:cNvSpPr txBox="1"/>
      </cdr:nvSpPr>
      <cdr:spPr>
        <a:xfrm xmlns:a="http://schemas.openxmlformats.org/drawingml/2006/main">
          <a:off x="762730" y="5016408"/>
          <a:ext cx="1120356" cy="338552"/>
        </a:xfrm>
        <a:prstGeom xmlns:a="http://schemas.openxmlformats.org/drawingml/2006/main" prst="rect">
          <a:avLst/>
        </a:prstGeom>
        <a:solidFill xmlns:a="http://schemas.openxmlformats.org/drawingml/2006/main">
          <a:schemeClr val="bg1"/>
        </a:solidFill>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clip" horzOverflow="overflow" vert="horz" wrap="square" lIns="45719" tIns="45719" rIns="45719" bIns="45719" numCol="1" spcCol="38100" rtlCol="0" anchor="t">
          <a:spAutoFit/>
        </a:bodyPr>
        <a:lstStyle xmlns:a="http://schemas.openxmlformats.org/drawingml/2006/main"/>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kumimoji="0" lang="es-GT" sz="1600" b="0" i="0" u="none" strike="noStrike" cap="none" spc="0" normalizeH="0" baseline="0" dirty="0" smtClean="0">
              <a:ln>
                <a:noFill/>
              </a:ln>
              <a:solidFill>
                <a:srgbClr val="000000"/>
              </a:solidFill>
              <a:effectLst/>
              <a:uFillTx/>
              <a:latin typeface="+mj-lt"/>
              <a:ea typeface="+mj-ea"/>
              <a:cs typeface="+mj-cs"/>
              <a:sym typeface="Arial"/>
            </a:rPr>
            <a:t>Deficiencia</a:t>
          </a:r>
          <a:endParaRPr kumimoji="0" lang="es-GT" sz="1800" b="0" i="0" u="none" strike="noStrike" cap="none" spc="0" normalizeH="0" baseline="0" dirty="0">
            <a:ln>
              <a:noFill/>
            </a:ln>
            <a:solidFill>
              <a:srgbClr val="000000"/>
            </a:solidFill>
            <a:effectLst/>
            <a:uFillTx/>
            <a:latin typeface="+mj-lt"/>
            <a:ea typeface="+mj-ea"/>
            <a:cs typeface="+mj-cs"/>
            <a:sym typeface="Arial"/>
          </a:endParaRPr>
        </a:p>
      </cdr:txBody>
    </cdr:sp>
  </cdr:relSizeAnchor>
  <cdr:relSizeAnchor xmlns:cdr="http://schemas.openxmlformats.org/drawingml/2006/chartDrawing">
    <cdr:from>
      <cdr:x>0.27234</cdr:x>
      <cdr:y>0.92576</cdr:y>
    </cdr:from>
    <cdr:to>
      <cdr:x>0.53606</cdr:x>
      <cdr:y>0.99392</cdr:y>
    </cdr:to>
    <cdr:sp macro="" textlink="">
      <cdr:nvSpPr>
        <cdr:cNvPr id="3" name="CuadroTexto 1"/>
        <cdr:cNvSpPr txBox="1"/>
      </cdr:nvSpPr>
      <cdr:spPr>
        <a:xfrm xmlns:a="http://schemas.openxmlformats.org/drawingml/2006/main">
          <a:off x="2213548" y="5016408"/>
          <a:ext cx="2143534" cy="369330"/>
        </a:xfrm>
        <a:prstGeom xmlns:a="http://schemas.openxmlformats.org/drawingml/2006/main" prst="rect">
          <a:avLst/>
        </a:prstGeom>
        <a:solidFill xmlns:a="http://schemas.openxmlformats.org/drawingml/2006/main">
          <a:schemeClr val="bg1"/>
        </a:solidFill>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fontAlgn="auto" latinLnBrk="0" hangingPunct="0">
            <a:lnSpc>
              <a:spcPct val="100000"/>
            </a:lnSpc>
            <a:spcBef>
              <a:spcPts val="0"/>
            </a:spcBef>
            <a:spcAft>
              <a:spcPts val="0"/>
            </a:spcAft>
            <a:buClrTx/>
            <a:buSzTx/>
            <a:buFontTx/>
            <a:buNone/>
            <a:tabLst/>
          </a:pPr>
          <a:r>
            <a:rPr lang="es-GT" sz="1800" dirty="0" smtClean="0">
              <a:solidFill>
                <a:srgbClr val="000000"/>
              </a:solidFill>
              <a:latin typeface="+mj-lt"/>
              <a:ea typeface="+mj-ea"/>
              <a:cs typeface="+mj-cs"/>
              <a:sym typeface="Arial"/>
            </a:rPr>
            <a:t>Estado óptimo</a:t>
          </a:r>
          <a:endParaRPr kumimoji="0" lang="es-GT" sz="2000" b="0" i="0" u="none" strike="noStrike" cap="none" spc="0" normalizeH="0" baseline="0" dirty="0">
            <a:ln>
              <a:noFill/>
            </a:ln>
            <a:solidFill>
              <a:srgbClr val="000000"/>
            </a:solidFill>
            <a:effectLst/>
            <a:uFillTx/>
            <a:latin typeface="+mj-lt"/>
            <a:ea typeface="+mj-ea"/>
            <a:cs typeface="+mj-cs"/>
            <a:sym typeface="Aria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423863" y="704850"/>
            <a:ext cx="6254750" cy="3519488"/>
          </a:xfrm>
          <a:prstGeom prst="rect">
            <a:avLst/>
          </a:prstGeom>
        </p:spPr>
        <p:txBody>
          <a:bodyPr lIns="94229" tIns="47114" rIns="94229" bIns="47114"/>
          <a:lstStyle/>
          <a:p>
            <a:endParaRPr/>
          </a:p>
        </p:txBody>
      </p:sp>
      <p:sp>
        <p:nvSpPr>
          <p:cNvPr id="99" name="Shape 99"/>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extLst>
      <p:ext uri="{BB962C8B-B14F-4D97-AF65-F5344CB8AC3E}">
        <p14:creationId xmlns:p14="http://schemas.microsoft.com/office/powerpoint/2010/main" val="1478689375"/>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4229" tIns="47114" rIns="94229" bIns="47114"/>
          <a:lstStyle/>
          <a:p>
            <a:fld id="{B7434B14-9991-416B-A536-776310677DCF}" type="slidenum">
              <a:rPr lang="en-US" smtClean="0"/>
              <a:t>1</a:t>
            </a:fld>
            <a:endParaRPr lang="en-US" dirty="0"/>
          </a:p>
        </p:txBody>
      </p:sp>
    </p:spTree>
    <p:extLst>
      <p:ext uri="{BB962C8B-B14F-4D97-AF65-F5344CB8AC3E}">
        <p14:creationId xmlns:p14="http://schemas.microsoft.com/office/powerpoint/2010/main" val="1259392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Let us now take a look at the program steps in more detail so we can determine how we measure </a:t>
            </a:r>
            <a:r>
              <a:rPr lang="en-US" u="sng" dirty="0"/>
              <a:t>quality, scale</a:t>
            </a:r>
            <a:r>
              <a:rPr lang="en-US" u="none" dirty="0"/>
              <a:t> and</a:t>
            </a:r>
            <a:r>
              <a:rPr lang="en-US" dirty="0"/>
              <a:t> </a:t>
            </a:r>
            <a:r>
              <a:rPr lang="en-US" u="sng" dirty="0"/>
              <a:t>impact</a:t>
            </a:r>
          </a:p>
          <a:p>
            <a:endParaRPr lang="en-US" dirty="0"/>
          </a:p>
          <a:p>
            <a:endParaRPr lang="en-US" dirty="0"/>
          </a:p>
          <a:p>
            <a:r>
              <a:rPr lang="en-US" b="1" dirty="0"/>
              <a:t>Goal and Strategy</a:t>
            </a:r>
          </a:p>
          <a:p>
            <a:r>
              <a:rPr lang="en-US" dirty="0"/>
              <a:t>The goal is to achieve and sustain optimum iodine nutrition, for all! This means that the proportion of people with deficiency should be minimized, but also the proportion with excess should be minimized, for different population groups at the same time</a:t>
            </a:r>
          </a:p>
          <a:p>
            <a:endParaRPr lang="en-US" dirty="0"/>
          </a:p>
          <a:p>
            <a:r>
              <a:rPr lang="en-US" b="1" dirty="0"/>
              <a:t>Define baseline</a:t>
            </a:r>
          </a:p>
          <a:p>
            <a:r>
              <a:rPr lang="en-US" dirty="0"/>
              <a:t>Initially, </a:t>
            </a:r>
            <a:r>
              <a:rPr lang="en-US" u="sng" dirty="0"/>
              <a:t>baseline Information</a:t>
            </a:r>
            <a:r>
              <a:rPr lang="en-US" u="none" dirty="0"/>
              <a:t> was collected on iodine status which expressed the iodine deficiency problem and which triggered the need to address this by the program intervention </a:t>
            </a:r>
            <a:r>
              <a:rPr lang="en-US" u="sng" dirty="0"/>
              <a:t>iodization of all edible salt for human (and animal) consumption</a:t>
            </a:r>
            <a:r>
              <a:rPr lang="en-US" u="none" dirty="0"/>
              <a:t>. </a:t>
            </a:r>
          </a:p>
          <a:p>
            <a:endParaRPr lang="en-US" u="none" dirty="0"/>
          </a:p>
          <a:p>
            <a:r>
              <a:rPr lang="en-US" dirty="0"/>
              <a:t>In order to achieve this goal, the salt supply needed to be mapped and today, as has become more prominent, also the consumption of processed foods.</a:t>
            </a:r>
          </a:p>
          <a:p>
            <a:endParaRPr lang="en-US" dirty="0"/>
          </a:p>
          <a:p>
            <a:r>
              <a:rPr lang="en-US" b="1" dirty="0"/>
              <a:t>Design Programs</a:t>
            </a:r>
          </a:p>
          <a:p>
            <a:r>
              <a:rPr lang="en-US" dirty="0"/>
              <a:t>Then, based on the knowledge of supply and consumption the </a:t>
            </a:r>
            <a:r>
              <a:rPr lang="en-US" u="sng" dirty="0"/>
              <a:t>program</a:t>
            </a:r>
            <a:r>
              <a:rPr lang="en-US" u="none" dirty="0"/>
              <a:t> is </a:t>
            </a:r>
            <a:r>
              <a:rPr lang="en-US" u="sng" dirty="0"/>
              <a:t>designed</a:t>
            </a:r>
            <a:r>
              <a:rPr lang="en-US" u="none" dirty="0"/>
              <a:t> which sets targets for salt iodization, the types of processed foods to be included, and fix this in legislation, regulations and the way to enforce. Important also is to ensure the coordination and management of the program is set up PLUS an allocated budget for the implementation of the program</a:t>
            </a:r>
          </a:p>
          <a:p>
            <a:endParaRPr lang="en-US" u="none" dirty="0"/>
          </a:p>
          <a:p>
            <a:r>
              <a:rPr lang="en-US" b="1" u="none" dirty="0"/>
              <a:t>Implement program</a:t>
            </a:r>
          </a:p>
          <a:p>
            <a:r>
              <a:rPr lang="en-US" u="none" dirty="0"/>
              <a:t>The </a:t>
            </a:r>
            <a:r>
              <a:rPr lang="en-US" u="sng" dirty="0"/>
              <a:t>implementation</a:t>
            </a:r>
            <a:r>
              <a:rPr lang="en-US" u="none" dirty="0"/>
              <a:t> of the program aims to scale up salt iodization for table salt and use in processed food</a:t>
            </a:r>
          </a:p>
          <a:p>
            <a:endParaRPr lang="en-US" u="none" dirty="0"/>
          </a:p>
          <a:p>
            <a:r>
              <a:rPr lang="en-US" b="1" u="none" dirty="0"/>
              <a:t>Utilization</a:t>
            </a:r>
          </a:p>
          <a:p>
            <a:r>
              <a:rPr lang="en-US" u="none" dirty="0"/>
              <a:t>The iodized salt is </a:t>
            </a:r>
            <a:r>
              <a:rPr lang="en-US" u="sng" dirty="0"/>
              <a:t>utilized</a:t>
            </a:r>
            <a:r>
              <a:rPr lang="en-US" u="none" dirty="0"/>
              <a:t> in the form of table salt used in the household for cooking and added on the table. Iodized salt is also </a:t>
            </a:r>
            <a:r>
              <a:rPr lang="en-US" u="sng" dirty="0"/>
              <a:t>utilized</a:t>
            </a:r>
            <a:r>
              <a:rPr lang="en-US" u="none" dirty="0"/>
              <a:t> in processed food production.</a:t>
            </a:r>
          </a:p>
          <a:p>
            <a:endParaRPr lang="en-US" u="none" dirty="0"/>
          </a:p>
          <a:p>
            <a:r>
              <a:rPr lang="en-US" u="none" dirty="0"/>
              <a:t>  </a:t>
            </a:r>
            <a:endParaRPr lang="en-US" dirty="0"/>
          </a:p>
          <a:p>
            <a:r>
              <a:rPr lang="en-US" dirty="0"/>
              <a:t>The monitoring of program effectiveness and impact addresses all aspects of the program:</a:t>
            </a:r>
          </a:p>
          <a:p>
            <a:r>
              <a:rPr lang="en-US" b="1" dirty="0"/>
              <a:t>Monitor quality</a:t>
            </a:r>
          </a:p>
          <a:p>
            <a:r>
              <a:rPr lang="en-US" dirty="0"/>
              <a:t>The </a:t>
            </a:r>
            <a:r>
              <a:rPr lang="en-US" u="sng" dirty="0"/>
              <a:t>quality</a:t>
            </a:r>
            <a:r>
              <a:rPr lang="en-US" u="none" dirty="0"/>
              <a:t> of iodization needs to be monitored through checking iodine levels along the supply chain at production, importation, export, processing and at the market levels</a:t>
            </a:r>
          </a:p>
          <a:p>
            <a:endParaRPr lang="en-US" u="none" dirty="0"/>
          </a:p>
          <a:p>
            <a:r>
              <a:rPr lang="en-US" b="1" u="none" dirty="0"/>
              <a:t>Monitor scale</a:t>
            </a:r>
          </a:p>
          <a:p>
            <a:r>
              <a:rPr lang="en-US" u="none" dirty="0"/>
              <a:t>Not just quality but also </a:t>
            </a:r>
            <a:r>
              <a:rPr lang="en-US" u="sng" dirty="0"/>
              <a:t>scale</a:t>
            </a:r>
            <a:r>
              <a:rPr lang="en-US" u="none" dirty="0"/>
              <a:t> is important. It is important to determine the extent to which the program has been implemented: the proportion of edible salt that is iodized and the proportion of food producers that use iodized salt</a:t>
            </a:r>
          </a:p>
          <a:p>
            <a:endParaRPr lang="en-US" u="none" dirty="0"/>
          </a:p>
          <a:p>
            <a:r>
              <a:rPr lang="en-US" b="1" u="none" dirty="0"/>
              <a:t>Assess coverage</a:t>
            </a:r>
          </a:p>
          <a:p>
            <a:r>
              <a:rPr lang="en-US" u="none" dirty="0"/>
              <a:t>Then, assessing </a:t>
            </a:r>
            <a:r>
              <a:rPr lang="en-US" u="sng" dirty="0"/>
              <a:t>coverage</a:t>
            </a:r>
            <a:r>
              <a:rPr lang="en-US" u="none" dirty="0"/>
              <a:t> provides feed back on the households that use iodized salt and the targeted food industries that use iodized salt</a:t>
            </a:r>
          </a:p>
          <a:p>
            <a:endParaRPr lang="en-US" u="none" dirty="0"/>
          </a:p>
          <a:p>
            <a:r>
              <a:rPr lang="en-US" b="1" u="none" dirty="0"/>
              <a:t>Evaluate Impact</a:t>
            </a:r>
          </a:p>
          <a:p>
            <a:r>
              <a:rPr lang="en-US" u="none" dirty="0"/>
              <a:t>Finally, the </a:t>
            </a:r>
            <a:r>
              <a:rPr lang="en-US" u="sng" dirty="0"/>
              <a:t>impact </a:t>
            </a:r>
            <a:r>
              <a:rPr lang="en-US" u="none" dirty="0"/>
              <a:t>of the program shows the effectiveness among vulnerable groups (school aged  children, pregnant women and women of child bearing age). It is important to determine the magnitude of deficiency but also excess</a:t>
            </a:r>
          </a:p>
          <a:p>
            <a:endParaRPr lang="en-US" u="none" dirty="0"/>
          </a:p>
          <a:p>
            <a:r>
              <a:rPr lang="en-US" b="1" u="sng" dirty="0"/>
              <a:t>Now, what can the monitoring data be used for?</a:t>
            </a:r>
          </a:p>
          <a:p>
            <a:r>
              <a:rPr lang="en-US" u="none" dirty="0"/>
              <a:t>-It can help to improve compliance of salt producers to iodize their salt according to standards</a:t>
            </a:r>
          </a:p>
          <a:p>
            <a:r>
              <a:rPr lang="en-US" u="none" dirty="0"/>
              <a:t>-It can help to expand salt iodization and use of iodized salt by food industry</a:t>
            </a:r>
          </a:p>
          <a:p>
            <a:r>
              <a:rPr lang="en-US" u="none" dirty="0"/>
              <a:t>-it can help to identify problem areas where the coverage is low</a:t>
            </a:r>
          </a:p>
          <a:p>
            <a:r>
              <a:rPr lang="en-US" u="none" dirty="0"/>
              <a:t>-it can help to know if the salt iodization standards are correct if we know the iodine status among those that use iodized salt, and if not, to adjust the standards</a:t>
            </a:r>
          </a:p>
          <a:p>
            <a:r>
              <a:rPr lang="en-US" u="none" dirty="0"/>
              <a:t>-it can help to assess if the goal of optimum iodine nutrition was reached</a:t>
            </a:r>
          </a:p>
          <a:p>
            <a:r>
              <a:rPr lang="en-US" u="none" dirty="0"/>
              <a:t>-it can help to make sure the achievement is sustained</a:t>
            </a:r>
            <a:endParaRPr lang="en-US" dirty="0"/>
          </a:p>
          <a:p>
            <a:endParaRPr lang="en-US" dirty="0"/>
          </a:p>
        </p:txBody>
      </p:sp>
    </p:spTree>
    <p:extLst>
      <p:ext uri="{BB962C8B-B14F-4D97-AF65-F5344CB8AC3E}">
        <p14:creationId xmlns:p14="http://schemas.microsoft.com/office/powerpoint/2010/main" val="1220367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So given this background, what were some of the key recommendation which emerged from the Expert meeting and how do these align with the monitoring and program needs presented just now?’. </a:t>
            </a:r>
          </a:p>
          <a:p>
            <a:endParaRPr lang="en-US" dirty="0"/>
          </a:p>
          <a:p>
            <a:r>
              <a:rPr lang="en-US" dirty="0"/>
              <a:t>Using this program model, we will now explain the key recommendations from the Guidance document.</a:t>
            </a:r>
          </a:p>
          <a:p>
            <a:endParaRPr lang="en-US" dirty="0"/>
          </a:p>
          <a:p>
            <a:pPr defTabSz="942289">
              <a:defRPr/>
            </a:pPr>
            <a:r>
              <a:rPr lang="en-US" dirty="0"/>
              <a:t>The first one is: Correct use of Rapid test kits (RTKs). </a:t>
            </a:r>
          </a:p>
          <a:p>
            <a:endParaRPr lang="en-US" dirty="0"/>
          </a:p>
          <a:p>
            <a:endParaRPr lang="en-US" dirty="0"/>
          </a:p>
          <a:p>
            <a:r>
              <a:rPr lang="en-US" dirty="0"/>
              <a:t>In the program model we see that RTKs have been used for monitoring quality (at the supply and market levels) and for assessing coverage. They are also often used for education purposes at school or by consumer groups to check if the salt they buy is iodized.</a:t>
            </a:r>
          </a:p>
          <a:p>
            <a:endParaRPr lang="en-US" dirty="0"/>
          </a:p>
          <a:p>
            <a:endParaRPr lang="en-US" dirty="0"/>
          </a:p>
          <a:p>
            <a:endParaRPr lang="en-US" dirty="0"/>
          </a:p>
        </p:txBody>
      </p:sp>
    </p:spTree>
    <p:extLst>
      <p:ext uri="{BB962C8B-B14F-4D97-AF65-F5344CB8AC3E}">
        <p14:creationId xmlns:p14="http://schemas.microsoft.com/office/powerpoint/2010/main" val="208851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endParaRPr lang="en-US" dirty="0"/>
          </a:p>
          <a:p>
            <a:pPr defTabSz="942289">
              <a:defRPr/>
            </a:pPr>
            <a:r>
              <a:rPr lang="en-US" dirty="0"/>
              <a:t>I think everyone has seen and used these RTKs as shown in this picture. This is the most commonly used RTK. As you can see there are 3 different options shown: white (without iodine), light blue (below 15 ppm) and darker blue (above 15 ppm).</a:t>
            </a:r>
          </a:p>
          <a:p>
            <a:pPr defTabSz="942289">
              <a:defRPr/>
            </a:pPr>
            <a:endParaRPr lang="en-US" dirty="0"/>
          </a:p>
          <a:p>
            <a:pPr defTabSz="942289">
              <a:defRPr/>
            </a:pPr>
            <a:r>
              <a:rPr lang="en-US" dirty="0"/>
              <a:t> It is a chemical solution (acid and starch reacts with iodine turning it blue) that works by putting a few drops on salt. When there is iodine it turns different shades of blue. It is known for its ease of use and is therefore very field friendly.</a:t>
            </a:r>
          </a:p>
          <a:p>
            <a:endParaRPr lang="en-US" dirty="0"/>
          </a:p>
          <a:p>
            <a:pPr defTabSz="942289">
              <a:defRPr/>
            </a:pPr>
            <a:r>
              <a:rPr lang="en-US" dirty="0"/>
              <a:t>Now, this device depends on an observed change in </a:t>
            </a:r>
            <a:r>
              <a:rPr lang="en-US" dirty="0" err="1"/>
              <a:t>colour</a:t>
            </a:r>
            <a:r>
              <a:rPr lang="en-US" dirty="0"/>
              <a:t> as measured by the human eye.  So it is only good enough to tell if there is any iodine in the salt. It has also been incorrectly used to distinguish inadequately from adequately iodized salt. Multiple studies have shown that the RTK is not suitable to determine the amount of iodine in salt (adequate – inadequate)</a:t>
            </a:r>
          </a:p>
          <a:p>
            <a:endParaRPr lang="en-US" dirty="0"/>
          </a:p>
          <a:p>
            <a:pPr algn="l" defTabSz="942289">
              <a:defRPr/>
            </a:pPr>
            <a:r>
              <a:rPr lang="en-US" dirty="0"/>
              <a:t>RTKs therefore should only be used to differentiate between non-iodized and iodized salt and not to measure the actual iodine content!</a:t>
            </a:r>
          </a:p>
          <a:p>
            <a:pPr algn="l" defTabSz="942289">
              <a:defRPr/>
            </a:pPr>
            <a:r>
              <a:rPr lang="en-US" dirty="0"/>
              <a:t>If you want to determine the exact amount of iodine use titration, the WYD checker machine or other available devices </a:t>
            </a:r>
          </a:p>
          <a:p>
            <a:endParaRPr lang="en-US" dirty="0"/>
          </a:p>
          <a:p>
            <a:r>
              <a:rPr lang="en-US" dirty="0"/>
              <a:t>If you only want to test the presence of iodine then the test kit is still very suitable. </a:t>
            </a:r>
          </a:p>
          <a:p>
            <a:endParaRPr lang="en-US" dirty="0"/>
          </a:p>
          <a:p>
            <a:r>
              <a:rPr lang="en-US" dirty="0"/>
              <a:t>Bottomline, we need to use the method what they are designed for and not misuse them.</a:t>
            </a:r>
          </a:p>
          <a:p>
            <a:endParaRPr lang="en-US" dirty="0"/>
          </a:p>
          <a:p>
            <a:pPr defTabSz="942289">
              <a:defRPr/>
            </a:pPr>
            <a:endParaRPr lang="en-US" dirty="0"/>
          </a:p>
          <a:p>
            <a:endParaRPr lang="en-US" dirty="0"/>
          </a:p>
        </p:txBody>
      </p:sp>
    </p:spTree>
    <p:extLst>
      <p:ext uri="{BB962C8B-B14F-4D97-AF65-F5344CB8AC3E}">
        <p14:creationId xmlns:p14="http://schemas.microsoft.com/office/powerpoint/2010/main" val="3731735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t>Now let us move on to the 2</a:t>
            </a:r>
            <a:r>
              <a:rPr lang="en-US" baseline="30000" dirty="0"/>
              <a:t>nd</a:t>
            </a:r>
            <a:r>
              <a:rPr lang="en-US" dirty="0"/>
              <a:t> recommendation: 2. The acceptable range of median UIC in monitoring iodized salt programs</a:t>
            </a:r>
          </a:p>
          <a:p>
            <a:endParaRPr lang="en-US" dirty="0"/>
          </a:p>
          <a:p>
            <a:endParaRPr lang="en-US" dirty="0"/>
          </a:p>
          <a:p>
            <a:r>
              <a:rPr lang="en-US" dirty="0"/>
              <a:t>In the program model, we see that this recommendation relates to the assessment of iodine status. And is important for evaluating the impact salt iodization and ensure optimum iodine nutrition for all. </a:t>
            </a:r>
          </a:p>
        </p:txBody>
      </p:sp>
    </p:spTree>
    <p:extLst>
      <p:ext uri="{BB962C8B-B14F-4D97-AF65-F5344CB8AC3E}">
        <p14:creationId xmlns:p14="http://schemas.microsoft.com/office/powerpoint/2010/main" val="272934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t>The concentration of iodine excreted in urine (UIC) is an indicator of iodine intake. Although an individual’s urinary iodine concentration can vary daily, or even within the same day, these variations tend to even out within populations, providing a useful measure of the iodine status of populations. </a:t>
            </a:r>
          </a:p>
          <a:p>
            <a:endParaRPr lang="en-US" dirty="0"/>
          </a:p>
          <a:p>
            <a:r>
              <a:rPr lang="en-US" dirty="0"/>
              <a:t>The assessment of UIC is typically assessed in spot urine samples</a:t>
            </a:r>
          </a:p>
          <a:p>
            <a:pPr defTabSz="942289">
              <a:defRPr/>
            </a:pPr>
            <a:r>
              <a:rPr lang="en-US" dirty="0"/>
              <a:t>Because of the variation in individual iodine intake, UIC data can only be presented for the entire population (presented as the median UIC) and cannot be used to classify individuals</a:t>
            </a:r>
          </a:p>
          <a:p>
            <a:endParaRPr lang="en-US" dirty="0"/>
          </a:p>
          <a:p>
            <a:r>
              <a:rPr lang="en-US" dirty="0"/>
              <a:t>The </a:t>
            </a:r>
            <a:r>
              <a:rPr lang="en-US" u="sng" dirty="0"/>
              <a:t>median</a:t>
            </a:r>
            <a:r>
              <a:rPr lang="en-US" dirty="0"/>
              <a:t> value provides a reflection of the status of the entire population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290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We will explain this recommendation using a multi- country study from 2013. </a:t>
            </a:r>
          </a:p>
          <a:p>
            <a:endParaRPr lang="en-US" dirty="0"/>
          </a:p>
          <a:p>
            <a:pPr defTabSz="942289">
              <a:defRPr/>
            </a:pPr>
            <a:r>
              <a:rPr lang="en-US" dirty="0"/>
              <a:t>We know that median urinary iodine concentration (MUIC) is a biomarker of iodine intake.</a:t>
            </a:r>
          </a:p>
          <a:p>
            <a:pPr defTabSz="942289">
              <a:defRPr/>
            </a:pPr>
            <a:endParaRPr lang="en-US" dirty="0"/>
          </a:p>
          <a:p>
            <a:pPr defTabSz="942289">
              <a:defRPr/>
            </a:pPr>
            <a:r>
              <a:rPr lang="en-US" dirty="0"/>
              <a:t>For school aged children, in the past:</a:t>
            </a:r>
          </a:p>
          <a:p>
            <a:pPr marL="176679" indent="-176679" defTabSz="942289">
              <a:buFontTx/>
              <a:buChar char="-"/>
              <a:defRPr/>
            </a:pPr>
            <a:r>
              <a:rPr lang="en-US" dirty="0"/>
              <a:t>MUIC in the range 100–199 </a:t>
            </a:r>
            <a:r>
              <a:rPr lang="el-GR" dirty="0"/>
              <a:t>μ</a:t>
            </a:r>
            <a:r>
              <a:rPr lang="en-US" dirty="0"/>
              <a:t>g/L ‘adequate’ iodine intake and the range of 200–299 </a:t>
            </a:r>
            <a:r>
              <a:rPr lang="el-GR" dirty="0"/>
              <a:t>μ</a:t>
            </a:r>
            <a:r>
              <a:rPr lang="en-US" dirty="0"/>
              <a:t>g/L indicates ‘more than adequate’ iodine intake among school aged children (WHO). </a:t>
            </a:r>
          </a:p>
          <a:p>
            <a:pPr marL="176679" indent="-176679" defTabSz="942289">
              <a:buFontTx/>
              <a:buChar char="-"/>
              <a:defRPr/>
            </a:pPr>
            <a:r>
              <a:rPr lang="en-US" dirty="0"/>
              <a:t>This range was an estimate and never grounded in the functioning of the thyroid glad or negative consequences. </a:t>
            </a:r>
          </a:p>
          <a:p>
            <a:pPr defTabSz="942289">
              <a:defRPr/>
            </a:pPr>
            <a:endParaRPr lang="en-US" dirty="0"/>
          </a:p>
          <a:p>
            <a:pPr defTabSz="942289">
              <a:defRPr/>
            </a:pPr>
            <a:r>
              <a:rPr lang="en-US" dirty="0"/>
              <a:t>In a 12 country study, the association was assessed between UIC and thyroid function among 2500 school aged children</a:t>
            </a:r>
          </a:p>
          <a:p>
            <a:pPr defTabSz="942289">
              <a:defRPr/>
            </a:pPr>
            <a:endParaRPr lang="en-US" dirty="0"/>
          </a:p>
          <a:p>
            <a:pPr defTabSz="942289">
              <a:defRPr/>
            </a:pPr>
            <a:r>
              <a:rPr lang="en-US" dirty="0"/>
              <a:t>Over a range of iodine intakes from severely deficient to excessive, risk of thyroid dysfunction increased in children with iodine deficiency (UIC &lt;100 </a:t>
            </a:r>
            <a:r>
              <a:rPr lang="el-GR" dirty="0"/>
              <a:t>μ</a:t>
            </a:r>
            <a:r>
              <a:rPr lang="en-US" dirty="0"/>
              <a:t>g/L) and iodine excess (UIC &gt;300 </a:t>
            </a:r>
            <a:r>
              <a:rPr lang="el-GR" dirty="0"/>
              <a:t>μ</a:t>
            </a:r>
            <a:r>
              <a:rPr lang="en-US" dirty="0"/>
              <a:t>g/L)</a:t>
            </a:r>
          </a:p>
          <a:p>
            <a:pPr defTabSz="942289">
              <a:defRPr/>
            </a:pPr>
            <a:endParaRPr lang="en-US" dirty="0"/>
          </a:p>
          <a:p>
            <a:pPr defTabSz="942289">
              <a:defRPr/>
            </a:pPr>
            <a:r>
              <a:rPr lang="en-US" dirty="0"/>
              <a:t>In the ranges of 100-299 </a:t>
            </a:r>
            <a:r>
              <a:rPr lang="el-GR" dirty="0"/>
              <a:t>μ</a:t>
            </a:r>
            <a:r>
              <a:rPr lang="en-US" dirty="0"/>
              <a:t>g/L the thyroid function was normal.</a:t>
            </a:r>
          </a:p>
          <a:p>
            <a:pPr marL="176679" indent="-176679" defTabSz="942289">
              <a:buFont typeface="Wingdings" pitchFamily="2" charset="2"/>
              <a:buChar char="à"/>
              <a:defRPr/>
            </a:pPr>
            <a:r>
              <a:rPr lang="en-US" dirty="0">
                <a:sym typeface="Wingdings" pitchFamily="2" charset="2"/>
              </a:rPr>
              <a:t>This means that there was no difference between the 100-199 and the 200-299 mcg/L range. Therefore, the 2 ranges can be combined into one.</a:t>
            </a:r>
          </a:p>
          <a:p>
            <a:pPr marL="176679" indent="-176679" defTabSz="942289">
              <a:buFont typeface="Wingdings" pitchFamily="2" charset="2"/>
              <a:buChar char="à"/>
              <a:defRPr/>
            </a:pPr>
            <a:endParaRPr lang="en-US" dirty="0">
              <a:sym typeface="Wingdings" pitchFamily="2" charset="2"/>
            </a:endParaRPr>
          </a:p>
          <a:p>
            <a:pPr algn="l" defTabSz="942289">
              <a:defRPr/>
            </a:pPr>
            <a:r>
              <a:rPr lang="en-US" dirty="0"/>
              <a:t>The acceptable range of median UIC in monitoring iodized salt programs could be safely widened to 100 to 299 </a:t>
            </a:r>
            <a:r>
              <a:rPr lang="el-GR" dirty="0"/>
              <a:t>μ</a:t>
            </a:r>
            <a:r>
              <a:rPr lang="en-US" dirty="0"/>
              <a:t>g/L!</a:t>
            </a:r>
          </a:p>
          <a:p>
            <a:pPr algn="l" defTabSz="942289">
              <a:defRPr/>
            </a:pPr>
            <a:endParaRPr lang="en-US" b="1" dirty="0"/>
          </a:p>
          <a:p>
            <a:r>
              <a:rPr lang="en-US" dirty="0"/>
              <a:t>This in turn is important when trying to bring other population groups like pregnant women (who have higher requirements) into an adequate range while not pushing school aged children into excess. This study has shown that the room to maneuver is larger than previously thought.</a:t>
            </a:r>
          </a:p>
          <a:p>
            <a:endParaRPr lang="en-US" dirty="0"/>
          </a:p>
          <a:p>
            <a:pPr algn="l" defTabSz="942289">
              <a:defRPr/>
            </a:pPr>
            <a:endParaRPr lang="en-US" b="1" dirty="0"/>
          </a:p>
          <a:p>
            <a:pPr algn="l" defTabSz="942289">
              <a:defRPr/>
            </a:pPr>
            <a:endParaRPr lang="en-US" dirty="0"/>
          </a:p>
          <a:p>
            <a:pPr algn="l" defTabSz="942289">
              <a:defRPr/>
            </a:pPr>
            <a:endParaRPr lang="en-US" dirty="0"/>
          </a:p>
          <a:p>
            <a:pPr defTabSz="942289">
              <a:defRPr/>
            </a:pPr>
            <a:endParaRPr lang="en-US" dirty="0"/>
          </a:p>
          <a:p>
            <a:pPr defTabSz="942289">
              <a:defRPr/>
            </a:pPr>
            <a:endParaRPr lang="en-US" dirty="0"/>
          </a:p>
          <a:p>
            <a:endParaRPr lang="en-US" dirty="0"/>
          </a:p>
          <a:p>
            <a:endParaRPr lang="en-US" dirty="0"/>
          </a:p>
        </p:txBody>
      </p:sp>
    </p:spTree>
    <p:extLst>
      <p:ext uri="{BB962C8B-B14F-4D97-AF65-F5344CB8AC3E}">
        <p14:creationId xmlns:p14="http://schemas.microsoft.com/office/powerpoint/2010/main" val="75018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The third recommendation is also about the use of urinary iodine concentration:</a:t>
            </a:r>
          </a:p>
          <a:p>
            <a:endParaRPr lang="en-US" dirty="0"/>
          </a:p>
          <a:p>
            <a:r>
              <a:rPr lang="en-US" dirty="0"/>
              <a:t>This recommendation relates to the assessment of iodine status important in defining the baseline of the program and to evaluate the impact.</a:t>
            </a:r>
          </a:p>
          <a:p>
            <a:pPr defTabSz="942289">
              <a:defRPr/>
            </a:pPr>
            <a:r>
              <a:rPr lang="en-US" dirty="0"/>
              <a:t>3. With currently available methods, the analysis and interpretation of urinary iodine concentration (UIC) can only be used to define population iodine status and not to quantify the proportion of the population with iodine deficiency or iodine excess.</a:t>
            </a:r>
          </a:p>
          <a:p>
            <a:endParaRPr lang="en-US" dirty="0"/>
          </a:p>
        </p:txBody>
      </p:sp>
    </p:spTree>
    <p:extLst>
      <p:ext uri="{BB962C8B-B14F-4D97-AF65-F5344CB8AC3E}">
        <p14:creationId xmlns:p14="http://schemas.microsoft.com/office/powerpoint/2010/main" val="147583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a:p>
            <a:pPr defTabSz="942289">
              <a:defRPr/>
            </a:pPr>
            <a:r>
              <a:rPr lang="en-US" dirty="0"/>
              <a:t>The use of percentages of low and excessive iodine intake has been problematic and provide a misleading impression of population status</a:t>
            </a:r>
          </a:p>
          <a:p>
            <a:r>
              <a:rPr lang="en-US" dirty="0"/>
              <a:t>A common practice has been to label the % &lt; 100 mcg/L as deficient. </a:t>
            </a:r>
          </a:p>
          <a:p>
            <a:r>
              <a:rPr lang="en-US" dirty="0"/>
              <a:t>This is methodologically incorrect for the reason that we just said that when the median &gt; 100 means that the entire </a:t>
            </a:r>
            <a:r>
              <a:rPr lang="en-US" u="sng" dirty="0"/>
              <a:t>population</a:t>
            </a:r>
            <a:r>
              <a:rPr lang="en-US" u="none" dirty="0"/>
              <a:t> is labeled as having an adequate status. If for example the median is 120 and 40% &lt; 100 mcg/L we cannot label these as deficient since they belong to the same population and all are sufficient. Therefore do not classify different segments of the population using the UIC below or above a certain cut off point.</a:t>
            </a:r>
          </a:p>
          <a:p>
            <a:endParaRPr lang="en-US" u="none" dirty="0"/>
          </a:p>
          <a:p>
            <a:endParaRPr lang="en-US" u="sng" dirty="0"/>
          </a:p>
          <a:p>
            <a:endParaRPr lang="en-US" dirty="0"/>
          </a:p>
          <a:p>
            <a:endParaRPr lang="en-US" dirty="0"/>
          </a:p>
        </p:txBody>
      </p:sp>
    </p:spTree>
    <p:extLst>
      <p:ext uri="{BB962C8B-B14F-4D97-AF65-F5344CB8AC3E}">
        <p14:creationId xmlns:p14="http://schemas.microsoft.com/office/powerpoint/2010/main" val="2890841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i="0" dirty="0"/>
              <a:t>This is an overview of the current iodine status categories (insufficient, adequate and above requirement and excessive) for different population groups.</a:t>
            </a:r>
          </a:p>
          <a:p>
            <a:endParaRPr lang="en-US" i="0" dirty="0"/>
          </a:p>
          <a:p>
            <a:r>
              <a:rPr lang="en-US" i="0" dirty="0"/>
              <a:t>In addition to school children, important groups are women of reproductive age, pregnant women, breastfeeding women and children &lt; 2 years</a:t>
            </a:r>
          </a:p>
          <a:p>
            <a:endParaRPr lang="en-US" i="0" dirty="0"/>
          </a:p>
          <a:p>
            <a:r>
              <a:rPr lang="en-US" dirty="0"/>
              <a:t>For surveys, women of reproductive age is the focus and pregnant women. For comparison reasons with previous surveys school aged children are often also included. </a:t>
            </a:r>
            <a:endParaRPr lang="en-US" i="0" dirty="0"/>
          </a:p>
        </p:txBody>
      </p:sp>
    </p:spTree>
    <p:extLst>
      <p:ext uri="{BB962C8B-B14F-4D97-AF65-F5344CB8AC3E}">
        <p14:creationId xmlns:p14="http://schemas.microsoft.com/office/powerpoint/2010/main" val="3556529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endParaRPr lang="en-US" dirty="0"/>
          </a:p>
          <a:p>
            <a:r>
              <a:rPr lang="en-US" dirty="0"/>
              <a:t>This recommendation relates to the evaluation of impact level and when determining the baseline status</a:t>
            </a:r>
          </a:p>
          <a:p>
            <a:r>
              <a:rPr lang="en-US" dirty="0"/>
              <a:t>The question is: why is it important to assess iodine status in more than 1 target group?</a:t>
            </a:r>
          </a:p>
          <a:p>
            <a:endParaRPr lang="en-US" dirty="0"/>
          </a:p>
          <a:p>
            <a:r>
              <a:rPr lang="en-US" dirty="0"/>
              <a:t>As we have seen in the previous slide, an adequate iodine status for one is not the same for another group (school aged children 100 to 299 mcg/L while for pregnant women this is 150 to 250 mcg/L). It also does not mean that if one group has an adequate status that the other group also has an adequate status. </a:t>
            </a:r>
          </a:p>
          <a:p>
            <a:r>
              <a:rPr lang="en-US" dirty="0"/>
              <a:t>You could conclude based on one group that the iodine status is adequate while another group may be inadequate. </a:t>
            </a:r>
          </a:p>
          <a:p>
            <a:endParaRPr lang="en-US" dirty="0"/>
          </a:p>
        </p:txBody>
      </p:sp>
    </p:spTree>
    <p:extLst>
      <p:ext uri="{BB962C8B-B14F-4D97-AF65-F5344CB8AC3E}">
        <p14:creationId xmlns:p14="http://schemas.microsoft.com/office/powerpoint/2010/main" val="12032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Welcome to the webinar on the </a:t>
            </a:r>
            <a:r>
              <a:rPr lang="en-US" i="1" dirty="0"/>
              <a:t>Guidance on the Monitoring of Salt Iodization </a:t>
            </a:r>
            <a:r>
              <a:rPr lang="en-US" i="1" dirty="0" err="1"/>
              <a:t>Programmes</a:t>
            </a:r>
            <a:r>
              <a:rPr lang="en-US" i="1" dirty="0"/>
              <a:t> and Determination of Population Iodine Status.</a:t>
            </a:r>
            <a:r>
              <a:rPr lang="en-US" dirty="0"/>
              <a:t> </a:t>
            </a:r>
          </a:p>
          <a:p>
            <a:endParaRPr lang="en-US" dirty="0"/>
          </a:p>
          <a:p>
            <a:r>
              <a:rPr lang="en-US" dirty="0"/>
              <a:t>What can you expect?</a:t>
            </a:r>
          </a:p>
          <a:p>
            <a:endParaRPr lang="en-US" dirty="0"/>
          </a:p>
          <a:p>
            <a:r>
              <a:rPr lang="en-US" dirty="0"/>
              <a:t>In the next hour we will have a presentation on the UNICEF “Guidance on monitoring salt iodization </a:t>
            </a:r>
            <a:r>
              <a:rPr lang="en-US" dirty="0" err="1"/>
              <a:t>programmes</a:t>
            </a:r>
            <a:r>
              <a:rPr lang="en-US" dirty="0"/>
              <a:t> and iodine </a:t>
            </a:r>
            <a:r>
              <a:rPr lang="en-US" dirty="0" err="1"/>
              <a:t>satus</a:t>
            </a:r>
            <a:r>
              <a:rPr lang="en-US" dirty="0"/>
              <a:t>” that was issued in 2018. </a:t>
            </a:r>
          </a:p>
          <a:p>
            <a:r>
              <a:rPr lang="en-US" dirty="0"/>
              <a:t>The presentation will last about 40 minutes. </a:t>
            </a:r>
          </a:p>
          <a:p>
            <a:r>
              <a:rPr lang="en-US" dirty="0"/>
              <a:t>After that there will be room for your questions and comments - for about 20 minutes. </a:t>
            </a:r>
          </a:p>
          <a:p>
            <a:endParaRPr lang="en-US" dirty="0"/>
          </a:p>
          <a:p>
            <a:r>
              <a:rPr lang="en-US" dirty="0"/>
              <a:t>We will try to monitor the questions that you can post in the chat box throughout the presentation. We will try to cover all questions we receive. </a:t>
            </a:r>
          </a:p>
          <a:p>
            <a:endParaRPr lang="en-US" dirty="0"/>
          </a:p>
          <a:p>
            <a:r>
              <a:rPr lang="en-US" dirty="0"/>
              <a:t>You will be muted centrally during the webinar. We will record the entire webinar and we will share this together with the presentation and other materials by email with all participants.</a:t>
            </a:r>
          </a:p>
          <a:p>
            <a:endParaRPr lang="en-US" dirty="0"/>
          </a:p>
          <a:p>
            <a:r>
              <a:rPr lang="en-US" dirty="0"/>
              <a:t>This webinar is organized jointly by UNICEF and the Iodine Global Network (IGN). IGN has led the development of the materials used for this webinar. </a:t>
            </a:r>
          </a:p>
          <a:p>
            <a:r>
              <a:rPr lang="en-US" dirty="0"/>
              <a:t>We are happy to have regional representation from both UNICEF and IGN in this webinar</a:t>
            </a:r>
          </a:p>
          <a:p>
            <a:endParaRPr lang="en-US" dirty="0"/>
          </a:p>
          <a:p>
            <a:r>
              <a:rPr lang="en-US" dirty="0"/>
              <a:t>Let me take a moment to introduce the speakers and myself:</a:t>
            </a:r>
          </a:p>
          <a:p>
            <a:pPr marL="235572" indent="-235572">
              <a:buAutoNum type="arabicPeriod"/>
            </a:pPr>
            <a:r>
              <a:rPr lang="en-US" dirty="0"/>
              <a:t>Joan </a:t>
            </a:r>
            <a:r>
              <a:rPr lang="en-US" dirty="0" err="1"/>
              <a:t>Matji</a:t>
            </a:r>
            <a:r>
              <a:rPr lang="en-US" dirty="0"/>
              <a:t> from UNICEF ESARO</a:t>
            </a:r>
          </a:p>
          <a:p>
            <a:pPr marL="235572" indent="-235572">
              <a:buAutoNum type="arabicPeriod"/>
            </a:pPr>
            <a:r>
              <a:rPr lang="en-US" dirty="0"/>
              <a:t>Festo </a:t>
            </a:r>
            <a:r>
              <a:rPr lang="en-US" dirty="0" err="1"/>
              <a:t>Kevishe</a:t>
            </a:r>
            <a:r>
              <a:rPr lang="en-US" dirty="0"/>
              <a:t> from the Iodine Global Network. He is the regional coordinator.</a:t>
            </a:r>
          </a:p>
          <a:p>
            <a:pPr marL="235572" indent="-235572">
              <a:buAutoNum type="arabicPeriod"/>
            </a:pPr>
            <a:r>
              <a:rPr lang="en-US" dirty="0" err="1"/>
              <a:t>Mawuli</a:t>
            </a:r>
            <a:r>
              <a:rPr lang="en-US" dirty="0"/>
              <a:t> </a:t>
            </a:r>
            <a:r>
              <a:rPr lang="en-US" dirty="0" err="1"/>
              <a:t>Sablah</a:t>
            </a:r>
            <a:r>
              <a:rPr lang="en-US" dirty="0"/>
              <a:t> who is a nutrition specialist based in UNICEF HQ</a:t>
            </a:r>
          </a:p>
          <a:p>
            <a:pPr marL="235572" indent="-235572">
              <a:buAutoNum type="arabicPeriod"/>
            </a:pPr>
            <a:r>
              <a:rPr lang="en-US" dirty="0"/>
              <a:t>Jonathan Gorstein who is the executive director of IGN, out of Seattle US.</a:t>
            </a:r>
          </a:p>
          <a:p>
            <a:pPr marL="235572" indent="-235572">
              <a:buAutoNum type="arabicPeriod"/>
            </a:pPr>
            <a:r>
              <a:rPr lang="en-US" dirty="0"/>
              <a:t>I am Arnold Timmer, I work with IGN, and am the moderator for this webinar</a:t>
            </a:r>
          </a:p>
          <a:p>
            <a:endParaRPr lang="en-US" dirty="0"/>
          </a:p>
          <a:p>
            <a:endParaRPr lang="en-US" dirty="0"/>
          </a:p>
          <a:p>
            <a:r>
              <a:rPr lang="en-US" dirty="0"/>
              <a:t>So, let us get started. </a:t>
            </a:r>
          </a:p>
          <a:p>
            <a:endParaRPr lang="en-US" dirty="0"/>
          </a:p>
          <a:p>
            <a:r>
              <a:rPr lang="en-US" dirty="0"/>
              <a:t>In the next hour you will hear about </a:t>
            </a:r>
          </a:p>
          <a:p>
            <a:endParaRPr lang="en-US" dirty="0"/>
          </a:p>
          <a:p>
            <a:pPr marL="353358" indent="-353358">
              <a:buFont typeface="Wingdings" pitchFamily="2" charset="2"/>
              <a:buChar char="à"/>
            </a:pPr>
            <a:r>
              <a:rPr lang="en-US" dirty="0"/>
              <a:t>Salt iodization programs</a:t>
            </a:r>
          </a:p>
          <a:p>
            <a:pPr marL="353358" indent="-353358">
              <a:buFont typeface="Wingdings" pitchFamily="2" charset="2"/>
              <a:buChar char="à"/>
            </a:pPr>
            <a:r>
              <a:rPr lang="en-US" dirty="0"/>
              <a:t>What has changed over time in iodine nutrition programs</a:t>
            </a:r>
          </a:p>
          <a:p>
            <a:pPr marL="353358" indent="-353358">
              <a:buFont typeface="Wingdings" pitchFamily="2" charset="2"/>
              <a:buChar char="à"/>
            </a:pPr>
            <a:r>
              <a:rPr lang="en-US" dirty="0">
                <a:sym typeface="Wingdings" pitchFamily="2" charset="2"/>
              </a:rPr>
              <a:t>Its</a:t>
            </a:r>
            <a:r>
              <a:rPr lang="en-US" dirty="0"/>
              <a:t> implications for what and how we monitor performance and impact</a:t>
            </a:r>
            <a:endParaRPr lang="es-GT" dirty="0"/>
          </a:p>
          <a:p>
            <a:pPr marL="353358" indent="-353358">
              <a:buFont typeface="Wingdings" pitchFamily="2" charset="2"/>
              <a:buChar char="à"/>
            </a:pPr>
            <a:r>
              <a:rPr lang="es-GT" dirty="0"/>
              <a:t>What the key recommendations are from Guidance document </a:t>
            </a:r>
          </a:p>
          <a:p>
            <a:pPr marL="353358" indent="-353358">
              <a:buFont typeface="Wingdings" pitchFamily="2" charset="2"/>
              <a:buChar char="à"/>
            </a:pPr>
            <a:r>
              <a:rPr lang="es-GT" dirty="0"/>
              <a:t>How you can use them in your work as program manager</a:t>
            </a:r>
            <a:endParaRPr lang="en-US" dirty="0"/>
          </a:p>
          <a:p>
            <a:endParaRPr lang="en-US" dirty="0"/>
          </a:p>
          <a:p>
            <a:r>
              <a:rPr lang="en-US" dirty="0"/>
              <a:t>I would like to emphasize that we will not be able to cover all the program aspects of iodine nutrition. </a:t>
            </a:r>
          </a:p>
          <a:p>
            <a:r>
              <a:rPr lang="en-US" dirty="0"/>
              <a:t>There are many many dimensions and experiences to this exciting program but that would take a long time to discuss…</a:t>
            </a:r>
          </a:p>
          <a:p>
            <a:r>
              <a:rPr lang="en-US" dirty="0"/>
              <a:t>We understand you will have other questions. We do want to hear these and we will respond separately.</a:t>
            </a:r>
          </a:p>
          <a:p>
            <a:r>
              <a:rPr lang="en-US" dirty="0"/>
              <a:t>UNICEF, IGN and other organization such as NI, GAIN, WFP are supporting iodine programs so please seek also advice from them.</a:t>
            </a:r>
          </a:p>
          <a:p>
            <a:endParaRPr lang="en-US" dirty="0"/>
          </a:p>
          <a:p>
            <a:r>
              <a:rPr lang="en-US" dirty="0"/>
              <a:t>So now, let me give the floor to Joan </a:t>
            </a:r>
            <a:r>
              <a:rPr lang="en-US" dirty="0" err="1"/>
              <a:t>Matji</a:t>
            </a:r>
            <a:r>
              <a:rPr lang="en-US" dirty="0"/>
              <a:t> from UNICEF to say a few words on behalf of UNICEF.</a:t>
            </a:r>
          </a:p>
        </p:txBody>
      </p:sp>
    </p:spTree>
    <p:extLst>
      <p:ext uri="{BB962C8B-B14F-4D97-AF65-F5344CB8AC3E}">
        <p14:creationId xmlns:p14="http://schemas.microsoft.com/office/powerpoint/2010/main" val="2627859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However, this country also collected data on pregnant women. </a:t>
            </a:r>
          </a:p>
          <a:p>
            <a:r>
              <a:rPr lang="en-US" dirty="0"/>
              <a:t>It  showed that the MUIC was only 113 mcg/L which is below the adequacy level for pregnant women which is 150 mcg/L</a:t>
            </a:r>
          </a:p>
          <a:p>
            <a:endParaRPr lang="en-US" dirty="0"/>
          </a:p>
          <a:p>
            <a:r>
              <a:rPr lang="en-US" dirty="0"/>
              <a:t>So, now our conclusion is different: SAC iodine status is adequate but pregnant women are  not fully protected yet.</a:t>
            </a:r>
          </a:p>
          <a:p>
            <a:endParaRPr lang="en-US" dirty="0"/>
          </a:p>
          <a:p>
            <a:r>
              <a:rPr lang="en-US" dirty="0"/>
              <a:t>In this country they then examined the reasons: the scale of the use of iodized salt, the iodization level. They then took corrective action to bring pregnant women in the adequate range.</a:t>
            </a:r>
          </a:p>
          <a:p>
            <a:endParaRPr lang="en-US" dirty="0"/>
          </a:p>
          <a:p>
            <a:r>
              <a:rPr lang="en-US" dirty="0"/>
              <a:t>Conclusion:</a:t>
            </a:r>
          </a:p>
          <a:p>
            <a:pPr marL="176679" indent="-176679">
              <a:buFontTx/>
              <a:buChar char="-"/>
            </a:pPr>
            <a:r>
              <a:rPr lang="en-US" dirty="0"/>
              <a:t>an adequate iodine status for one does not guarantee an adequate iodine status for others</a:t>
            </a:r>
          </a:p>
          <a:p>
            <a:pPr marL="176679" indent="-176679" algn="l" defTabSz="942289">
              <a:buFontTx/>
              <a:buChar char="-"/>
              <a:defRPr/>
            </a:pPr>
            <a:r>
              <a:rPr lang="en-US" b="0" dirty="0">
                <a:solidFill>
                  <a:srgbClr val="FA5DFF"/>
                </a:solidFill>
              </a:rPr>
              <a:t>As resources allow, the adequacy of iodine intakes should be examined among different subsets of the population, especially among groups vulnerable to deficiency</a:t>
            </a:r>
          </a:p>
          <a:p>
            <a:pPr marL="176679" indent="-176679">
              <a:buFontTx/>
              <a:buChar char="-"/>
            </a:pPr>
            <a:endParaRPr lang="en-US" dirty="0"/>
          </a:p>
        </p:txBody>
      </p:sp>
    </p:spTree>
    <p:extLst>
      <p:ext uri="{BB962C8B-B14F-4D97-AF65-F5344CB8AC3E}">
        <p14:creationId xmlns:p14="http://schemas.microsoft.com/office/powerpoint/2010/main" val="111368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530038" indent="-461329">
              <a:buFont typeface="Wingdings" panose="05000000000000000000" pitchFamily="2" charset="2"/>
              <a:buChar char="§"/>
            </a:pPr>
            <a:r>
              <a:rPr lang="en-US" dirty="0"/>
              <a:t>National level data are useful to track overall progress, but may hide disparities, and sub-national variations</a:t>
            </a:r>
          </a:p>
          <a:p>
            <a:pPr marL="530038" indent="-461329">
              <a:buFont typeface="Wingdings" panose="05000000000000000000" pitchFamily="2" charset="2"/>
              <a:buChar char="§"/>
            </a:pPr>
            <a:endParaRPr lang="en-US" dirty="0"/>
          </a:p>
          <a:p>
            <a:pPr marL="530038" indent="-461329">
              <a:buFont typeface="Wingdings" panose="05000000000000000000" pitchFamily="2" charset="2"/>
              <a:buChar char="§"/>
            </a:pPr>
            <a:r>
              <a:rPr lang="en-US" dirty="0"/>
              <a:t>Many countries have adequate iodine status, but there are sub-populations with inadequate status – unprotected</a:t>
            </a:r>
          </a:p>
          <a:p>
            <a:pPr marL="530038" indent="-461329">
              <a:buFont typeface="Wingdings" panose="05000000000000000000" pitchFamily="2" charset="2"/>
              <a:buChar char="§"/>
            </a:pPr>
            <a:endParaRPr lang="en-US" dirty="0"/>
          </a:p>
          <a:p>
            <a:pPr marL="530038" indent="-461329">
              <a:buFont typeface="Wingdings" panose="05000000000000000000" pitchFamily="2" charset="2"/>
              <a:buChar char="§"/>
            </a:pPr>
            <a:r>
              <a:rPr lang="en-US" dirty="0"/>
              <a:t>Other sources of iodine may be contributing to iodine status, in particular the use of iodized salt in processed foods and condiments</a:t>
            </a:r>
          </a:p>
          <a:p>
            <a:pPr marL="530038" indent="-461329">
              <a:buFont typeface="Wingdings" panose="05000000000000000000" pitchFamily="2" charset="2"/>
              <a:buChar char="§"/>
            </a:pPr>
            <a:endParaRPr lang="en-US" dirty="0"/>
          </a:p>
          <a:p>
            <a:pPr marL="530038" indent="-461329">
              <a:buFont typeface="Wingdings" panose="05000000000000000000" pitchFamily="2" charset="2"/>
              <a:buChar char="§"/>
            </a:pPr>
            <a:r>
              <a:rPr lang="en-US" dirty="0"/>
              <a:t>Such data help identify disparities and guide where program enhancements are needed – will become increasingly important following industry reform</a:t>
            </a:r>
          </a:p>
          <a:p>
            <a:endParaRPr lang="en-US" dirty="0"/>
          </a:p>
        </p:txBody>
      </p:sp>
    </p:spTree>
    <p:extLst>
      <p:ext uri="{BB962C8B-B14F-4D97-AF65-F5344CB8AC3E}">
        <p14:creationId xmlns:p14="http://schemas.microsoft.com/office/powerpoint/2010/main" val="223215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is an example using data from real national surveys in country A  </a:t>
            </a:r>
          </a:p>
          <a:p>
            <a:r>
              <a:rPr lang="en-US" dirty="0"/>
              <a:t>As you can see the HHIS coverage in country A was 83% and iodine status was 130 mcg/L, which is qualified as sufficient</a:t>
            </a:r>
          </a:p>
          <a:p>
            <a:pPr defTabSz="942289">
              <a:defRPr/>
            </a:pPr>
            <a:endParaRPr lang="en-US" dirty="0">
              <a:latin typeface="Calibri" panose="020F0502020204030204" pitchFamily="34" charset="0"/>
            </a:endParaRPr>
          </a:p>
          <a:p>
            <a:pPr defTabSz="942289">
              <a:defRPr/>
            </a:pPr>
            <a:r>
              <a:rPr lang="en-US" dirty="0">
                <a:latin typeface="Calibri" panose="020F0502020204030204" pitchFamily="34" charset="0"/>
              </a:rPr>
              <a:t>This is what many surveys report. </a:t>
            </a:r>
          </a:p>
          <a:p>
            <a:endParaRPr lang="en-US" dirty="0"/>
          </a:p>
          <a:p>
            <a:endParaRPr lang="en-US" dirty="0"/>
          </a:p>
        </p:txBody>
      </p:sp>
      <p:sp>
        <p:nvSpPr>
          <p:cNvPr id="4" name="Slide Number Placeholder 3"/>
          <p:cNvSpPr>
            <a:spLocks noGrp="1"/>
          </p:cNvSpPr>
          <p:nvPr>
            <p:ph type="sldNum" sz="quarter" idx="10"/>
          </p:nvPr>
        </p:nvSpPr>
        <p:spPr/>
        <p:txBody>
          <a:bodyPr lIns="94229" tIns="47114" rIns="94229" bIns="47114"/>
          <a:lstStyle/>
          <a:p>
            <a:fld id="{83214C7B-3EEF-2342-83DD-AF7ED2E362D0}" type="slidenum">
              <a:rPr lang="en-US" smtClean="0">
                <a:latin typeface="Calibri" panose="020F0502020204030204" pitchFamily="34" charset="0"/>
                <a:cs typeface="Calibri" panose="020F0502020204030204" pitchFamily="34" charset="0"/>
              </a:rPr>
              <a:t>22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783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nSpc>
                <a:spcPct val="120000"/>
              </a:lnSpc>
            </a:pPr>
            <a:endParaRPr lang="en-US" dirty="0">
              <a:latin typeface="Calibri" panose="020F0502020204030204" pitchFamily="34" charset="0"/>
            </a:endParaRPr>
          </a:p>
          <a:p>
            <a:pPr>
              <a:lnSpc>
                <a:spcPct val="120000"/>
              </a:lnSpc>
            </a:pPr>
            <a:r>
              <a:rPr lang="en-US" dirty="0">
                <a:latin typeface="Calibri" panose="020F0502020204030204" pitchFamily="34" charset="0"/>
              </a:rPr>
              <a:t>Further investigation shows the following</a:t>
            </a:r>
          </a:p>
          <a:p>
            <a:pPr>
              <a:lnSpc>
                <a:spcPct val="120000"/>
              </a:lnSpc>
            </a:pPr>
            <a:endParaRPr lang="en-US" dirty="0">
              <a:latin typeface="Calibri" panose="020F0502020204030204" pitchFamily="34" charset="0"/>
            </a:endParaRPr>
          </a:p>
          <a:p>
            <a:pPr>
              <a:lnSpc>
                <a:spcPct val="120000"/>
              </a:lnSpc>
            </a:pPr>
            <a:r>
              <a:rPr lang="en-US" dirty="0">
                <a:latin typeface="Calibri" panose="020F0502020204030204" pitchFamily="34" charset="0"/>
              </a:rPr>
              <a:t>MUIC by salt iodine content indicates HH’s consuming non-iodized salt in country A had an iodine status that was deficient (MUIC is 78) and those consuming inadequately iodized salt had lower MUIC than those consuming adequately iodized salt.</a:t>
            </a:r>
          </a:p>
          <a:p>
            <a:pPr>
              <a:lnSpc>
                <a:spcPct val="120000"/>
              </a:lnSpc>
            </a:pPr>
            <a:endParaRPr lang="en-US" dirty="0">
              <a:latin typeface="Calibri" panose="020F0502020204030204" pitchFamily="34" charset="0"/>
            </a:endParaRPr>
          </a:p>
          <a:p>
            <a:pPr>
              <a:lnSpc>
                <a:spcPct val="120000"/>
              </a:lnSpc>
            </a:pPr>
            <a:r>
              <a:rPr lang="en-US" dirty="0">
                <a:latin typeface="Calibri" panose="020F0502020204030204" pitchFamily="34" charset="0"/>
              </a:rPr>
              <a:t>What does this tell us?</a:t>
            </a:r>
          </a:p>
          <a:p>
            <a:pPr>
              <a:lnSpc>
                <a:spcPct val="120000"/>
              </a:lnSpc>
            </a:pPr>
            <a:endParaRPr lang="en-US" dirty="0">
              <a:latin typeface="Calibri" panose="020F0502020204030204" pitchFamily="34" charset="0"/>
            </a:endParaRPr>
          </a:p>
          <a:p>
            <a:pPr>
              <a:lnSpc>
                <a:spcPct val="120000"/>
              </a:lnSpc>
            </a:pPr>
            <a:r>
              <a:rPr lang="en-US" dirty="0">
                <a:latin typeface="Calibri" panose="020F0502020204030204" pitchFamily="34" charset="0"/>
              </a:rPr>
              <a:t>Country A needs to improve quality of iodization and reduce nr of households that don’t get iodized salt</a:t>
            </a:r>
          </a:p>
          <a:p>
            <a:pPr>
              <a:lnSpc>
                <a:spcPct val="120000"/>
              </a:lnSpc>
            </a:pPr>
            <a:r>
              <a:rPr lang="en-US" dirty="0">
                <a:latin typeface="Calibri" panose="020F0502020204030204" pitchFamily="34" charset="0"/>
              </a:rPr>
              <a:t>Iodization level is correct: MUIC for those getting the right level of iodized salt have sufficient iodine status</a:t>
            </a:r>
          </a:p>
          <a:p>
            <a:pPr>
              <a:lnSpc>
                <a:spcPct val="120000"/>
              </a:lnSpc>
            </a:pPr>
            <a:r>
              <a:rPr lang="en-US" dirty="0">
                <a:latin typeface="Calibri" panose="020F0502020204030204" pitchFamily="34" charset="0"/>
              </a:rPr>
              <a:t>Iodized table salt is main source of iodine. If processed food salt was an important source, you would see higher MUIC for those with salt with 0 ppm iodine</a:t>
            </a:r>
          </a:p>
          <a:p>
            <a:pPr>
              <a:lnSpc>
                <a:spcPct val="120000"/>
              </a:lnSpc>
            </a:pPr>
            <a:r>
              <a:rPr lang="en-US" dirty="0">
                <a:latin typeface="Calibri" panose="020F0502020204030204" pitchFamily="34" charset="0"/>
              </a:rPr>
              <a:t>Analyzing MUIC for households using 0, 1-14 and 15 ppm is important to tell if everyone is protected</a:t>
            </a:r>
          </a:p>
          <a:p>
            <a:endParaRPr lang="en-US" dirty="0"/>
          </a:p>
          <a:p>
            <a:pPr algn="ctr" defTabSz="942289">
              <a:defRPr/>
            </a:pPr>
            <a:r>
              <a:rPr lang="en-US" b="1" dirty="0">
                <a:solidFill>
                  <a:srgbClr val="FA5DFF"/>
                </a:solidFill>
              </a:rPr>
              <a:t>Examine the MUIC in relevant subgroups, National-level MUIC may mask subnational disparities</a:t>
            </a:r>
          </a:p>
          <a:p>
            <a:endParaRPr lang="en-US" dirty="0"/>
          </a:p>
        </p:txBody>
      </p:sp>
      <p:sp>
        <p:nvSpPr>
          <p:cNvPr id="4" name="Slide Number Placeholder 3"/>
          <p:cNvSpPr>
            <a:spLocks noGrp="1"/>
          </p:cNvSpPr>
          <p:nvPr>
            <p:ph type="sldNum" sz="quarter" idx="10"/>
          </p:nvPr>
        </p:nvSpPr>
        <p:spPr/>
        <p:txBody>
          <a:bodyPr lIns="94229" tIns="47114" rIns="94229" bIns="47114"/>
          <a:lstStyle/>
          <a:p>
            <a:fld id="{83214C7B-3EEF-2342-83DD-AF7ED2E362D0}" type="slidenum">
              <a:rPr lang="en-US" smtClean="0">
                <a:latin typeface="Calibri" panose="020F0502020204030204" pitchFamily="34" charset="0"/>
                <a:cs typeface="Calibri" panose="020F0502020204030204" pitchFamily="34" charset="0"/>
              </a:rPr>
              <a:t>23</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7623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This is another example</a:t>
            </a:r>
          </a:p>
          <a:p>
            <a:endParaRPr lang="en-US" dirty="0"/>
          </a:p>
          <a:p>
            <a:r>
              <a:rPr lang="en-US" dirty="0"/>
              <a:t>In the left graph you see the MUIC analysis by wealth quintile. Often we see that poorer segments of the population buy less expensive salt, this is often salt from small producers and poorly iodized. In this case the Philippines showed that indeed poorer household have a lower iodine status, even insufficient. This analysis is important because it helps to start looking at the program reasons and what improvements can be made.</a:t>
            </a:r>
          </a:p>
          <a:p>
            <a:endParaRPr lang="en-US" dirty="0"/>
          </a:p>
          <a:p>
            <a:r>
              <a:rPr lang="en-US" dirty="0"/>
              <a:t>The second graph is similar to the previous slide and shows the relationship between the level of iodization and the iodine status. We often see this relationship whereby the less iodine in the household salt the poorer the iodine status is. However, some of you will note that despite not having iodine in the household salt, the iodine status was still adequate. How come?</a:t>
            </a:r>
          </a:p>
          <a:p>
            <a:endParaRPr lang="en-US" dirty="0"/>
          </a:p>
          <a:p>
            <a:r>
              <a:rPr lang="en-US" dirty="0"/>
              <a:t>We should note that the iodine provided by salt used in processed foods is not taken into account in this analysis and is the likely reasons why the iodine status is still adequate: processed food contained salt that was iodized!</a:t>
            </a:r>
          </a:p>
          <a:p>
            <a:endParaRPr lang="en-US" dirty="0"/>
          </a:p>
        </p:txBody>
      </p:sp>
    </p:spTree>
    <p:extLst>
      <p:ext uri="{BB962C8B-B14F-4D97-AF65-F5344CB8AC3E}">
        <p14:creationId xmlns:p14="http://schemas.microsoft.com/office/powerpoint/2010/main" val="424170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Here we show the suggested sub-group analysis that you should consider for your surveys</a:t>
            </a:r>
          </a:p>
        </p:txBody>
      </p:sp>
    </p:spTree>
    <p:extLst>
      <p:ext uri="{BB962C8B-B14F-4D97-AF65-F5344CB8AC3E}">
        <p14:creationId xmlns:p14="http://schemas.microsoft.com/office/powerpoint/2010/main" val="3369072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The next recommendation is about the need to be inclusive in our programs regarding processed food.</a:t>
            </a:r>
          </a:p>
          <a:p>
            <a:pPr defTabSz="942289">
              <a:defRPr/>
            </a:pPr>
            <a:endParaRPr lang="en-US" dirty="0"/>
          </a:p>
          <a:p>
            <a:endParaRPr lang="en-US" dirty="0"/>
          </a:p>
          <a:p>
            <a:r>
              <a:rPr lang="en-US" dirty="0"/>
              <a:t>Here we see that the monitoring of processed food includes aspects of quality, scale and coverage of salt iodization programs. </a:t>
            </a:r>
          </a:p>
          <a:p>
            <a:r>
              <a:rPr lang="en-US" dirty="0"/>
              <a:t>This will help better understand the overall USI program, and where required, to revise standards</a:t>
            </a:r>
          </a:p>
          <a:p>
            <a:endParaRPr lang="en-US" dirty="0"/>
          </a:p>
          <a:p>
            <a:endParaRPr lang="en-US" dirty="0"/>
          </a:p>
        </p:txBody>
      </p:sp>
    </p:spTree>
    <p:extLst>
      <p:ext uri="{BB962C8B-B14F-4D97-AF65-F5344CB8AC3E}">
        <p14:creationId xmlns:p14="http://schemas.microsoft.com/office/powerpoint/2010/main" val="23109574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Here we have some examples from countries on the actual processed food consumption and the salt intake. This was then converted into potential or actual iodine intake, meaning that the salt that carries or could carry iodine and thereby contributes to iodine intake. For example, </a:t>
            </a:r>
            <a:r>
              <a:rPr lang="en-US" dirty="0" err="1"/>
              <a:t>baladi</a:t>
            </a:r>
            <a:r>
              <a:rPr lang="en-US" dirty="0"/>
              <a:t> bread in Egypt is so widely consumed in such large quantities that the iodine intake, through the salt used in the bread baking, can contribute 50% of the daily iodine requirement.</a:t>
            </a:r>
          </a:p>
          <a:p>
            <a:r>
              <a:rPr lang="en-US" dirty="0"/>
              <a:t>It also shows that this is very country specific. Indonesians don’t eat much bread and therefore is not a key food for iodine intake</a:t>
            </a:r>
          </a:p>
        </p:txBody>
      </p:sp>
    </p:spTree>
    <p:extLst>
      <p:ext uri="{BB962C8B-B14F-4D97-AF65-F5344CB8AC3E}">
        <p14:creationId xmlns:p14="http://schemas.microsoft.com/office/powerpoint/2010/main" val="915368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t>The monitoring approach for the use of iodized salt in processed food is as follows:</a:t>
            </a:r>
          </a:p>
          <a:p>
            <a:pPr defTabSz="942289">
              <a:defRPr/>
            </a:pPr>
            <a:endParaRPr lang="en-US" dirty="0"/>
          </a:p>
          <a:p>
            <a:pPr defTabSz="942289">
              <a:defRPr/>
            </a:pPr>
            <a:r>
              <a:rPr lang="en-US" dirty="0"/>
              <a:t>First, it is important to monitor the iodine status and the main sources of iodine in the diet: household salt and food salt.</a:t>
            </a:r>
          </a:p>
          <a:p>
            <a:pPr defTabSz="942289">
              <a:defRPr/>
            </a:pPr>
            <a:endParaRPr lang="en-US" dirty="0"/>
          </a:p>
          <a:p>
            <a:r>
              <a:rPr lang="en-US" dirty="0"/>
              <a:t>The monitoring of quality includes the actual use of iodized salt according to standards set for processed foods, often this is the same as for table/household salt, but in some cases it may be different. This data could be obtained from the suppliers of salt or from the food producers.</a:t>
            </a:r>
          </a:p>
          <a:p>
            <a:endParaRPr lang="en-US" dirty="0"/>
          </a:p>
          <a:p>
            <a:r>
              <a:rPr lang="en-US" dirty="0"/>
              <a:t>The monitoring of scale is conducted through finding out from the food producers the amounts of this type of food that is produced and also from consumption data. Often dietary intake surveys or household food expenditure surveys can provide that information.</a:t>
            </a:r>
          </a:p>
          <a:p>
            <a:endParaRPr lang="en-US" dirty="0"/>
          </a:p>
          <a:p>
            <a:pPr defTabSz="942289">
              <a:defRPr/>
            </a:pPr>
            <a:r>
              <a:rPr lang="en-US" dirty="0"/>
              <a:t>Ultimate goals of monitoring are to confirm that population intake is sufficient, all segments of the population are being reached and to track whether changes in standards are required. </a:t>
            </a:r>
            <a:endParaRPr lang="en-US" i="0" dirty="0"/>
          </a:p>
          <a:p>
            <a:endParaRPr lang="en-US" dirty="0"/>
          </a:p>
        </p:txBody>
      </p:sp>
    </p:spTree>
    <p:extLst>
      <p:ext uri="{BB962C8B-B14F-4D97-AF65-F5344CB8AC3E}">
        <p14:creationId xmlns:p14="http://schemas.microsoft.com/office/powerpoint/2010/main" val="1875199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386110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704850"/>
            <a:ext cx="6257925" cy="3519488"/>
          </a:xfrm>
        </p:spPr>
      </p:sp>
      <p:sp>
        <p:nvSpPr>
          <p:cNvPr id="3" name="Marcador de nota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692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What have been the main milestones in iodine programming?</a:t>
            </a:r>
          </a:p>
          <a:p>
            <a:pPr marL="530038" indent="-461329">
              <a:buFont typeface="Wingdings" panose="05000000000000000000" pitchFamily="2" charset="2"/>
              <a:buChar char="§"/>
            </a:pPr>
            <a:endParaRPr lang="en-US" dirty="0"/>
          </a:p>
          <a:p>
            <a:pPr marL="530038" indent="-461329">
              <a:buFont typeface="Wingdings" panose="05000000000000000000" pitchFamily="2" charset="2"/>
              <a:buChar char="§"/>
            </a:pPr>
            <a:r>
              <a:rPr lang="en-US" dirty="0"/>
              <a:t>When USI programs began, the focus was on providing adequate iodine to prevent deficiency disorders (clinical signs like goiter), particularly in school age children</a:t>
            </a:r>
          </a:p>
          <a:p>
            <a:pPr marL="530038" indent="-461329">
              <a:buFont typeface="Wingdings" panose="05000000000000000000" pitchFamily="2" charset="2"/>
              <a:buChar char="§"/>
            </a:pPr>
            <a:endParaRPr lang="en-US" dirty="0"/>
          </a:p>
          <a:p>
            <a:pPr marL="530038" indent="-461329">
              <a:buFont typeface="Wingdings" panose="05000000000000000000" pitchFamily="2" charset="2"/>
              <a:buChar char="§"/>
            </a:pPr>
            <a:r>
              <a:rPr lang="en-US" dirty="0"/>
              <a:t>Studies in the 1980s showed the detrimental effect iodine deficiency has on brain development and focus shifted to all consequences to include the pregnancy period</a:t>
            </a:r>
          </a:p>
          <a:p>
            <a:pPr marL="530038" indent="-461329">
              <a:buFont typeface="Wingdings" panose="05000000000000000000" pitchFamily="2" charset="2"/>
              <a:buChar char="§"/>
            </a:pPr>
            <a:endParaRPr lang="en-US" dirty="0"/>
          </a:p>
          <a:p>
            <a:pPr marL="530038" indent="-461329" defTabSz="942289">
              <a:buFont typeface="Wingdings" panose="05000000000000000000" pitchFamily="2" charset="2"/>
              <a:buChar char="§"/>
              <a:defRPr/>
            </a:pPr>
            <a:r>
              <a:rPr lang="en-US" dirty="0"/>
              <a:t>As programs matured and more data on iodine status became available, deficiency decreased but some programs reported more than adequate intakes. Like inadequate intakes, this needs to be avoided because it affects thyroid function in a negative way </a:t>
            </a:r>
            <a:r>
              <a:rPr lang="en-US" dirty="0">
                <a:sym typeface="Wingdings" pitchFamily="2" charset="2"/>
              </a:rPr>
              <a:t> </a:t>
            </a:r>
            <a:r>
              <a:rPr lang="en-US" dirty="0"/>
              <a:t>the focus of programs and program monitoring shifted to ensure adequate intake for all – not too little and not too much -  hence the term ‘Optimal Iodine Nutrition’</a:t>
            </a:r>
          </a:p>
          <a:p>
            <a:pPr marL="530038" indent="-461329">
              <a:buFont typeface="Wingdings" panose="05000000000000000000" pitchFamily="2" charset="2"/>
              <a:buChar char="§"/>
            </a:pPr>
            <a:endParaRPr lang="en-US" dirty="0"/>
          </a:p>
          <a:p>
            <a:pPr marL="530038" indent="-461329">
              <a:buFont typeface="Wingdings" panose="05000000000000000000" pitchFamily="2" charset="2"/>
              <a:buChar char="§"/>
            </a:pPr>
            <a:r>
              <a:rPr lang="en-US" dirty="0"/>
              <a:t>Need to develop new tools and guidance to better track USI programs and ensure optimal iodine nutrition</a:t>
            </a:r>
          </a:p>
          <a:p>
            <a:pPr marL="530038" indent="-461329">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3769673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hangingPunct="1"/>
            <a:r>
              <a:rPr lang="en-US" dirty="0"/>
              <a:t>The salt iodization program is successful if it delivers iodized salt that is of the right </a:t>
            </a:r>
            <a:r>
              <a:rPr lang="en-US" u="sng" dirty="0"/>
              <a:t>quality</a:t>
            </a:r>
            <a:r>
              <a:rPr lang="en-US" dirty="0"/>
              <a:t> (iodization level), has reached </a:t>
            </a:r>
            <a:r>
              <a:rPr lang="en-US" u="sng" dirty="0"/>
              <a:t>scale</a:t>
            </a:r>
            <a:r>
              <a:rPr lang="en-US" dirty="0"/>
              <a:t> so everyone’s iodine needs are met and makes an </a:t>
            </a:r>
            <a:r>
              <a:rPr lang="en-US" u="sng" dirty="0"/>
              <a:t>impact</a:t>
            </a:r>
            <a:r>
              <a:rPr lang="en-US" dirty="0"/>
              <a:t> (achieves optimum iodine nutrition): </a:t>
            </a:r>
          </a:p>
          <a:p>
            <a:pPr hangingPunct="1"/>
            <a:endParaRPr lang="en-US" dirty="0"/>
          </a:p>
          <a:p>
            <a:pPr marL="353358" indent="-353358">
              <a:buFont typeface="Wingdings" pitchFamily="2" charset="2"/>
              <a:buChar char="à"/>
            </a:pPr>
            <a:r>
              <a:rPr lang="en-US" dirty="0"/>
              <a:t>minimizes the population that is deficient </a:t>
            </a:r>
          </a:p>
          <a:p>
            <a:pPr marL="353358" indent="-353358">
              <a:buFont typeface="Wingdings" pitchFamily="2" charset="2"/>
              <a:buChar char="à"/>
            </a:pPr>
            <a:r>
              <a:rPr lang="en-US" dirty="0"/>
              <a:t>minimizes the population that has more than adequate iodine intake </a:t>
            </a:r>
          </a:p>
          <a:p>
            <a:pPr hangingPunct="1"/>
            <a:endParaRPr lang="en-US" dirty="0"/>
          </a:p>
          <a:p>
            <a:pPr algn="ctr" hangingPunct="1"/>
            <a:r>
              <a:rPr lang="en-US" dirty="0"/>
              <a:t>We need to have a </a:t>
            </a:r>
            <a:r>
              <a:rPr lang="en-US" dirty="0">
                <a:solidFill>
                  <a:srgbClr val="FF00FF"/>
                </a:solidFill>
              </a:rPr>
              <a:t>program </a:t>
            </a:r>
            <a:r>
              <a:rPr lang="en-US" dirty="0">
                <a:solidFill>
                  <a:schemeClr val="tx1"/>
                </a:solidFill>
              </a:rPr>
              <a:t>that is </a:t>
            </a:r>
            <a:r>
              <a:rPr lang="en-US" dirty="0">
                <a:solidFill>
                  <a:srgbClr val="FF00FF"/>
                </a:solidFill>
              </a:rPr>
              <a:t>designed </a:t>
            </a:r>
            <a:r>
              <a:rPr lang="en-US" dirty="0">
                <a:solidFill>
                  <a:schemeClr val="tx1"/>
                </a:solidFill>
              </a:rPr>
              <a:t>and</a:t>
            </a:r>
            <a:r>
              <a:rPr lang="en-US" dirty="0">
                <a:solidFill>
                  <a:srgbClr val="FF00FF"/>
                </a:solidFill>
              </a:rPr>
              <a:t> implemented </a:t>
            </a:r>
            <a:r>
              <a:rPr lang="en-US" dirty="0">
                <a:solidFill>
                  <a:schemeClr val="tx1"/>
                </a:solidFill>
              </a:rPr>
              <a:t>correctly in order to have the right</a:t>
            </a:r>
            <a:r>
              <a:rPr lang="en-US" dirty="0">
                <a:solidFill>
                  <a:srgbClr val="FF00FF"/>
                </a:solidFill>
              </a:rPr>
              <a:t> impact </a:t>
            </a:r>
            <a:endParaRPr lang="en-US" dirty="0"/>
          </a:p>
          <a:p>
            <a:pPr algn="ctr" hangingPunct="1"/>
            <a:endParaRPr lang="en-US" dirty="0"/>
          </a:p>
          <a:p>
            <a:pPr algn="ctr" hangingPunct="1"/>
            <a:r>
              <a:rPr lang="en-US" dirty="0"/>
              <a:t>We depend on the </a:t>
            </a:r>
            <a:r>
              <a:rPr lang="en-US" dirty="0">
                <a:solidFill>
                  <a:srgbClr val="FF00FF"/>
                </a:solidFill>
              </a:rPr>
              <a:t>right data </a:t>
            </a:r>
            <a:r>
              <a:rPr lang="en-US" dirty="0"/>
              <a:t>to inform us</a:t>
            </a:r>
          </a:p>
          <a:p>
            <a:endParaRPr lang="en-US" dirty="0"/>
          </a:p>
        </p:txBody>
      </p:sp>
    </p:spTree>
    <p:extLst>
      <p:ext uri="{BB962C8B-B14F-4D97-AF65-F5344CB8AC3E}">
        <p14:creationId xmlns:p14="http://schemas.microsoft.com/office/powerpoint/2010/main" val="23327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defTabSz="942289">
              <a:defRPr/>
            </a:pPr>
            <a:r>
              <a:rPr lang="en-US" dirty="0"/>
              <a:t>Salt iodization is one of the most successful public health interventions ever!</a:t>
            </a:r>
          </a:p>
          <a:p>
            <a:pPr defTabSz="942289">
              <a:defRPr/>
            </a:pPr>
            <a:endParaRPr lang="en-US" dirty="0"/>
          </a:p>
          <a:p>
            <a:pPr defTabSz="942289">
              <a:defRPr/>
            </a:pPr>
            <a:r>
              <a:rPr lang="en-US" dirty="0"/>
              <a:t>We observe an increase in number of countries with optimal iodine intake from 8 to 121 and the number of countries declining with inadequate intake  from 113 to 21.</a:t>
            </a:r>
          </a:p>
          <a:p>
            <a:pPr defTabSz="942289">
              <a:defRPr/>
            </a:pPr>
            <a:endParaRPr lang="en-US" dirty="0"/>
          </a:p>
          <a:p>
            <a:pPr defTabSz="942289">
              <a:defRPr/>
            </a:pPr>
            <a:r>
              <a:rPr lang="en-US" dirty="0"/>
              <a:t>It is also important to note that the number countries for which the IGN global scorecard has data on iodine status has increased from 121 to 155 over this same time period, so the denominator is getting bigger.</a:t>
            </a:r>
          </a:p>
          <a:p>
            <a:pPr defTabSz="942289">
              <a:defRPr/>
            </a:pPr>
            <a:endParaRPr lang="en-US" dirty="0"/>
          </a:p>
          <a:p>
            <a:endParaRPr lang="en-US" dirty="0"/>
          </a:p>
          <a:p>
            <a:endParaRPr lang="en-US" dirty="0"/>
          </a:p>
        </p:txBody>
      </p:sp>
    </p:spTree>
    <p:extLst>
      <p:ext uri="{BB962C8B-B14F-4D97-AF65-F5344CB8AC3E}">
        <p14:creationId xmlns:p14="http://schemas.microsoft.com/office/powerpoint/2010/main" val="415399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r>
              <a:rPr lang="en-US" dirty="0"/>
              <a:t>A few words about the background of the Guidance.</a:t>
            </a:r>
          </a:p>
          <a:p>
            <a:pPr defTabSz="942289">
              <a:defRPr/>
            </a:pPr>
            <a:endParaRPr lang="en-US" dirty="0"/>
          </a:p>
          <a:p>
            <a:pPr defTabSz="942289">
              <a:defRPr/>
            </a:pPr>
            <a:r>
              <a:rPr lang="en-US" dirty="0"/>
              <a:t>Program guidance exists for iodine programs : this is the Assessment of IDD and monitoring their elimination a guide for </a:t>
            </a:r>
            <a:r>
              <a:rPr lang="en-US" dirty="0" err="1"/>
              <a:t>programme</a:t>
            </a:r>
            <a:r>
              <a:rPr lang="en-US" dirty="0"/>
              <a:t> managers, WHO/UNICEF/ICCIDD, 2007. The landscape has evolved however, there was a need for an update to support countries in their maturing programs</a:t>
            </a:r>
          </a:p>
          <a:p>
            <a:endParaRPr lang="en-US" dirty="0"/>
          </a:p>
          <a:p>
            <a:pPr defTabSz="942289">
              <a:defRPr/>
            </a:pPr>
            <a:endParaRPr lang="en-US" dirty="0"/>
          </a:p>
          <a:p>
            <a:r>
              <a:rPr lang="en-US" dirty="0"/>
              <a:t>A technical working group was hosted by UNICEF to discuss research priorities for the monitoring of salt iodization programs and determination of population iodine status. </a:t>
            </a:r>
          </a:p>
          <a:p>
            <a:endParaRPr lang="en-US" dirty="0"/>
          </a:p>
          <a:p>
            <a:r>
              <a:rPr lang="en-US" dirty="0"/>
              <a:t>The technical working group consisted of experts and all key organizations involved in iodine nutrition</a:t>
            </a:r>
          </a:p>
          <a:p>
            <a:r>
              <a:rPr lang="en-US" dirty="0"/>
              <a:t>Funding was provided by USAID for the development of the Guidance</a:t>
            </a:r>
          </a:p>
          <a:p>
            <a:endParaRPr lang="en-US" dirty="0"/>
          </a:p>
          <a:p>
            <a:r>
              <a:rPr lang="en-US" dirty="0"/>
              <a:t>What were the objectives of the technical working group?</a:t>
            </a:r>
          </a:p>
          <a:p>
            <a:endParaRPr lang="en-US" dirty="0"/>
          </a:p>
          <a:p>
            <a:pPr marL="530038" indent="-530038">
              <a:buAutoNum type="arabicParenR"/>
            </a:pPr>
            <a:r>
              <a:rPr lang="en-US" dirty="0"/>
              <a:t>First to </a:t>
            </a:r>
            <a:r>
              <a:rPr lang="en-US" b="1" dirty="0"/>
              <a:t>identify knowledge gaps </a:t>
            </a:r>
            <a:r>
              <a:rPr lang="en-US" dirty="0"/>
              <a:t>related to the monitoring of salt iodization and iodine nutrition programs</a:t>
            </a:r>
          </a:p>
          <a:p>
            <a:pPr marL="530038" indent="-530038">
              <a:buAutoNum type="arabicParenR"/>
            </a:pPr>
            <a:r>
              <a:rPr lang="en-US" dirty="0"/>
              <a:t>Secondly, the group aimed to </a:t>
            </a:r>
            <a:r>
              <a:rPr lang="en-US" b="1" dirty="0"/>
              <a:t>reach consensus on selected issues </a:t>
            </a:r>
            <a:r>
              <a:rPr lang="en-US" dirty="0"/>
              <a:t>related to the monitoring of salt iodization and iodine nutrition programs</a:t>
            </a:r>
          </a:p>
          <a:p>
            <a:pPr marL="530038" indent="-530038">
              <a:buAutoNum type="arabicParenR"/>
            </a:pPr>
            <a:endParaRPr lang="en-US" dirty="0"/>
          </a:p>
          <a:p>
            <a:endParaRPr lang="en-US" dirty="0"/>
          </a:p>
          <a:p>
            <a:r>
              <a:rPr lang="en-US" dirty="0"/>
              <a:t>But an important question to answer first is why this review was actually necessary?</a:t>
            </a:r>
          </a:p>
          <a:p>
            <a:endParaRPr lang="en-US" dirty="0"/>
          </a:p>
        </p:txBody>
      </p:sp>
    </p:spTree>
    <p:extLst>
      <p:ext uri="{BB962C8B-B14F-4D97-AF65-F5344CB8AC3E}">
        <p14:creationId xmlns:p14="http://schemas.microsoft.com/office/powerpoint/2010/main" val="92400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536700" y="669925"/>
            <a:ext cx="3556000" cy="20002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xfrm>
            <a:off x="982732" y="2900684"/>
            <a:ext cx="5208482" cy="422481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100" dirty="0"/>
              <a:t>In order to answer this question it is important to look at the original model of salt iodization.</a:t>
            </a:r>
          </a:p>
          <a:p>
            <a:pPr eaLnBrk="1" hangingPunct="1"/>
            <a:endParaRPr lang="en-US" altLang="en-US" sz="1100" b="1" dirty="0"/>
          </a:p>
          <a:p>
            <a:pPr eaLnBrk="1" hangingPunct="1"/>
            <a:r>
              <a:rPr lang="en-US" altLang="en-US" sz="1100" dirty="0"/>
              <a:t>The original model was focusing on the intake of iodine through iodized salt at household level to meet the needs and eliminate iodine deficiency. The Iodine status was mainly measured through urinary iodine among school aged children (SAC). SAC because this was an easy group to reach and concentrated in schools so often representative samples could be obtained this way.</a:t>
            </a:r>
          </a:p>
          <a:p>
            <a:pPr eaLnBrk="1" hangingPunct="1"/>
            <a:endParaRPr lang="en-US" altLang="en-US" sz="1100" dirty="0"/>
          </a:p>
          <a:p>
            <a:pPr eaLnBrk="1" hangingPunct="1"/>
            <a:r>
              <a:rPr lang="en-US" altLang="en-US" sz="1100" dirty="0"/>
              <a:t>We measure household coverage of salt with minimum iodine level of 15 mcg/kg. The assumption is that – </a:t>
            </a:r>
            <a:r>
              <a:rPr lang="en-GB" altLang="en-US" sz="1100" dirty="0"/>
              <a:t>physiological requirement of 150 </a:t>
            </a:r>
            <a:r>
              <a:rPr lang="en-US" sz="1100" dirty="0"/>
              <a:t>µg per day </a:t>
            </a:r>
            <a:r>
              <a:rPr lang="en-GB" altLang="en-US" sz="1100" dirty="0"/>
              <a:t>for iodine can be provided through table/household salt, consumed on a daily basis, estimated at 10 g (10 x 15 ppm = 150 </a:t>
            </a:r>
            <a:r>
              <a:rPr lang="en-US" sz="1100" dirty="0"/>
              <a:t>µg)</a:t>
            </a:r>
            <a:endParaRPr lang="en-GB" altLang="en-US" sz="1100" dirty="0"/>
          </a:p>
          <a:p>
            <a:pPr eaLnBrk="1" hangingPunct="1"/>
            <a:endParaRPr lang="en-US" altLang="en-US" sz="1100" dirty="0"/>
          </a:p>
          <a:p>
            <a:pPr eaLnBrk="1" hangingPunct="1"/>
            <a:r>
              <a:rPr lang="en-US" altLang="en-US" sz="1100" dirty="0"/>
              <a:t>Intake of iodine through iodized salt at household level can help meet needs and eliminate deficiency</a:t>
            </a:r>
          </a:p>
          <a:p>
            <a:pPr eaLnBrk="1" hangingPunct="1"/>
            <a:r>
              <a:rPr lang="en-GB" altLang="en-US" sz="1100" dirty="0"/>
              <a:t>Measure two key performance indicators: </a:t>
            </a:r>
          </a:p>
          <a:p>
            <a:pPr lvl="1" eaLnBrk="1" hangingPunct="1">
              <a:buFont typeface="Wingdings" panose="05000000000000000000" pitchFamily="2" charset="2"/>
              <a:buChar char="§"/>
            </a:pPr>
            <a:r>
              <a:rPr lang="en-GB" altLang="en-US" sz="2300" dirty="0">
                <a:latin typeface="Calibri" panose="020F0502020204030204" pitchFamily="34" charset="0"/>
                <a:cs typeface="Calibri" panose="020F0502020204030204" pitchFamily="34" charset="0"/>
              </a:rPr>
              <a:t>HHIS – adequately iodized salt at household level</a:t>
            </a:r>
          </a:p>
          <a:p>
            <a:pPr lvl="1" eaLnBrk="1" hangingPunct="1">
              <a:buFont typeface="Wingdings" panose="05000000000000000000" pitchFamily="2" charset="2"/>
              <a:buChar char="§"/>
            </a:pPr>
            <a:r>
              <a:rPr lang="en-GB" altLang="en-US" sz="2300" dirty="0">
                <a:latin typeface="Calibri" panose="020F0502020204030204" pitchFamily="34" charset="0"/>
                <a:cs typeface="Calibri" panose="020F0502020204030204" pitchFamily="34" charset="0"/>
              </a:rPr>
              <a:t>UIC – iodine status of populations</a:t>
            </a:r>
          </a:p>
          <a:p>
            <a:pPr marL="333139" lvl="1"/>
            <a:endParaRPr lang="en-GB" altLang="en-US" sz="2300" dirty="0">
              <a:latin typeface="Calibri" panose="020F0502020204030204" pitchFamily="34" charset="0"/>
              <a:cs typeface="Calibri" panose="020F0502020204030204" pitchFamily="34" charset="0"/>
            </a:endParaRPr>
          </a:p>
          <a:p>
            <a:pPr marL="333139" lvl="1"/>
            <a:r>
              <a:rPr lang="en-GB" altLang="en-US" sz="2300" dirty="0">
                <a:latin typeface="Calibri" panose="020F0502020204030204" pitchFamily="34" charset="0"/>
                <a:cs typeface="Calibri" panose="020F0502020204030204" pitchFamily="34" charset="0"/>
              </a:rPr>
              <a:t>The goal was to achieve 90% coverage of households using adequately iodized salt</a:t>
            </a:r>
          </a:p>
          <a:p>
            <a:pPr marL="333139" lvl="1"/>
            <a:r>
              <a:rPr lang="en-GB" altLang="en-US" sz="2300" dirty="0">
                <a:latin typeface="Calibri" panose="020F0502020204030204" pitchFamily="34" charset="0"/>
                <a:cs typeface="Calibri" panose="020F0502020204030204" pitchFamily="34" charset="0"/>
              </a:rPr>
              <a:t>The goal was to eliminate iodine deficiency disorders (IDD), meaning goitre, the clinical sign of iodine deficiency</a:t>
            </a:r>
          </a:p>
          <a:p>
            <a:pPr marL="333139" lvl="1"/>
            <a:endParaRPr lang="en-GB" altLang="en-US" sz="2300" dirty="0">
              <a:latin typeface="Calibri" panose="020F0502020204030204" pitchFamily="34" charset="0"/>
              <a:cs typeface="Calibri" panose="020F0502020204030204" pitchFamily="34" charset="0"/>
            </a:endParaRPr>
          </a:p>
          <a:p>
            <a:pPr eaLnBrk="1" hangingPunct="1">
              <a:spcBef>
                <a:spcPct val="0"/>
              </a:spcBef>
            </a:pPr>
            <a:endParaRPr lang="en-GB" altLang="en-US" dirty="0"/>
          </a:p>
        </p:txBody>
      </p:sp>
      <p:sp>
        <p:nvSpPr>
          <p:cNvPr id="2458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4229" tIns="47114" rIns="94229" bIns="47114"/>
          <a:lstStyle>
            <a:lvl1pPr eaLnBrk="0" hangingPunct="0">
              <a:defRPr>
                <a:solidFill>
                  <a:schemeClr val="tx1"/>
                </a:solidFill>
                <a:latin typeface="Calibri" panose="020F0502020204030204" pitchFamily="34" charset="0"/>
                <a:cs typeface="Arial" panose="020B0604020202020204" pitchFamily="34" charset="0"/>
              </a:defRPr>
            </a:lvl1pPr>
            <a:lvl2pPr marL="721800" indent="-277616" eaLnBrk="0" hangingPunct="0">
              <a:defRPr>
                <a:solidFill>
                  <a:schemeClr val="tx1"/>
                </a:solidFill>
                <a:latin typeface="Calibri" panose="020F0502020204030204" pitchFamily="34" charset="0"/>
                <a:cs typeface="Arial" panose="020B0604020202020204" pitchFamily="34" charset="0"/>
              </a:defRPr>
            </a:lvl2pPr>
            <a:lvl3pPr marL="1110463" indent="-222092" eaLnBrk="0" hangingPunct="0">
              <a:defRPr>
                <a:solidFill>
                  <a:schemeClr val="tx1"/>
                </a:solidFill>
                <a:latin typeface="Calibri" panose="020F0502020204030204" pitchFamily="34" charset="0"/>
                <a:cs typeface="Arial" panose="020B0604020202020204" pitchFamily="34" charset="0"/>
              </a:defRPr>
            </a:lvl3pPr>
            <a:lvl4pPr marL="1554648" indent="-222092" eaLnBrk="0" hangingPunct="0">
              <a:defRPr>
                <a:solidFill>
                  <a:schemeClr val="tx1"/>
                </a:solidFill>
                <a:latin typeface="Calibri" panose="020F0502020204030204" pitchFamily="34" charset="0"/>
                <a:cs typeface="Arial" panose="020B0604020202020204" pitchFamily="34" charset="0"/>
              </a:defRPr>
            </a:lvl4pPr>
            <a:lvl5pPr marL="1998833" indent="-222092" eaLnBrk="0" hangingPunct="0">
              <a:defRPr>
                <a:solidFill>
                  <a:schemeClr val="tx1"/>
                </a:solidFill>
                <a:latin typeface="Calibri" panose="020F0502020204030204" pitchFamily="34" charset="0"/>
                <a:cs typeface="Arial" panose="020B0604020202020204" pitchFamily="34" charset="0"/>
              </a:defRPr>
            </a:lvl5pPr>
            <a:lvl6pPr marL="2443018" indent="-222092" defTabSz="44418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87203" indent="-222092" defTabSz="44418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31389" indent="-222092" defTabSz="44418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75574" indent="-222092" defTabSz="44418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B5D930-0AB1-4F05-AC28-838B7FA30CFA}" type="slidenum">
              <a:rPr lang="en-GB" altLang="en-US">
                <a:cs typeface="Calibri" panose="020F0502020204030204" pitchFamily="34" charset="0"/>
              </a:rPr>
              <a:pPr eaLnBrk="1" hangingPunct="1"/>
              <a:t>8</a:t>
            </a:fld>
            <a:endParaRPr lang="en-GB" altLang="en-US">
              <a:cs typeface="Calibri" panose="020F0502020204030204" pitchFamily="34" charset="0"/>
            </a:endParaRPr>
          </a:p>
        </p:txBody>
      </p:sp>
    </p:spTree>
    <p:extLst>
      <p:ext uri="{BB962C8B-B14F-4D97-AF65-F5344CB8AC3E}">
        <p14:creationId xmlns:p14="http://schemas.microsoft.com/office/powerpoint/2010/main" val="656741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22275" y="704850"/>
            <a:ext cx="6257925"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 now all know that the original model was too simplistic and doesn’t fit the reality of today’s salt intake anymore</a:t>
            </a:r>
          </a:p>
          <a:p>
            <a:pPr eaLnBrk="1" hangingPunct="1">
              <a:spcBef>
                <a:spcPct val="0"/>
              </a:spcBef>
            </a:pPr>
            <a:endParaRPr lang="en-GB" altLang="en-US" dirty="0"/>
          </a:p>
          <a:p>
            <a:pPr eaLnBrk="1" hangingPunct="1">
              <a:spcBef>
                <a:spcPct val="0"/>
              </a:spcBef>
            </a:pPr>
            <a:r>
              <a:rPr lang="en-GB" altLang="en-US" dirty="0"/>
              <a:t>The most important change is that processed foods has become an important contributor of salt intake in our diet, pretty much everywhere around the world.</a:t>
            </a:r>
          </a:p>
          <a:p>
            <a:pPr eaLnBrk="1" hangingPunct="1">
              <a:spcBef>
                <a:spcPct val="0"/>
              </a:spcBef>
            </a:pPr>
            <a:r>
              <a:rPr lang="en-GB" altLang="en-US" dirty="0"/>
              <a:t>This salt forms a significant part of our total salt intake and therefore needs to be included in the salt iodization approach if we want to ensure adequate iodine intake </a:t>
            </a:r>
          </a:p>
          <a:p>
            <a:pPr eaLnBrk="1" hangingPunct="1">
              <a:spcBef>
                <a:spcPct val="0"/>
              </a:spcBef>
            </a:pPr>
            <a:endParaRPr lang="en-GB" altLang="en-US" dirty="0"/>
          </a:p>
          <a:p>
            <a:pPr defTabSz="942289">
              <a:spcBef>
                <a:spcPct val="0"/>
              </a:spcBef>
              <a:defRPr/>
            </a:pPr>
            <a:r>
              <a:rPr lang="en-GB" altLang="en-US" dirty="0"/>
              <a:t>We also observe that iodine appears in rare cases in water or agricultural products.</a:t>
            </a:r>
            <a:r>
              <a:rPr lang="en-GB" altLang="en-US" i="0" dirty="0"/>
              <a:t> </a:t>
            </a:r>
            <a:endParaRPr lang="en-GB" altLang="en-US" b="1" dirty="0"/>
          </a:p>
          <a:p>
            <a:pPr eaLnBrk="1" hangingPunct="1">
              <a:spcBef>
                <a:spcPct val="0"/>
              </a:spcBef>
            </a:pPr>
            <a:endParaRPr lang="en-GB" altLang="en-US" dirty="0"/>
          </a:p>
          <a:p>
            <a:pPr eaLnBrk="1" hangingPunct="1">
              <a:spcBef>
                <a:spcPct val="0"/>
              </a:spcBef>
            </a:pPr>
            <a:r>
              <a:rPr lang="en-GB" altLang="en-US" dirty="0"/>
              <a:t>Further, there are now also other program interventions that provide iodine. For example, home fortification with micronutrient powder, targeting children &lt; 2 years of age. </a:t>
            </a:r>
          </a:p>
          <a:p>
            <a:pPr eaLnBrk="1" hangingPunct="1">
              <a:spcBef>
                <a:spcPct val="0"/>
              </a:spcBef>
            </a:pPr>
            <a:r>
              <a:rPr lang="en-GB" altLang="en-US" dirty="0"/>
              <a:t>Or multi micronutrient supplements for women, or specialized food products such as blended foods or ready to use foods that are used in humanitarian settings or social safety nets. </a:t>
            </a:r>
          </a:p>
          <a:p>
            <a:pPr eaLnBrk="1" hangingPunct="1">
              <a:spcBef>
                <a:spcPct val="0"/>
              </a:spcBef>
            </a:pPr>
            <a:r>
              <a:rPr lang="en-GB" altLang="en-US" dirty="0"/>
              <a:t>These ‘other micronutrient intervention’ may not be significant but can fill important gaps and program managers need to be aware.</a:t>
            </a:r>
          </a:p>
          <a:p>
            <a:pPr eaLnBrk="1" hangingPunct="1">
              <a:spcBef>
                <a:spcPct val="0"/>
              </a:spcBef>
            </a:pPr>
            <a:endParaRPr lang="en-GB" altLang="en-US" dirty="0"/>
          </a:p>
          <a:p>
            <a:pPr defTabSz="942289">
              <a:spcBef>
                <a:spcPct val="0"/>
              </a:spcBef>
              <a:defRPr/>
            </a:pPr>
            <a:r>
              <a:rPr lang="en-GB" altLang="en-US" dirty="0"/>
              <a:t>HOWEVER, salt iodization is and remains the core in the battle to eliminate iodine deficiency. </a:t>
            </a:r>
            <a:r>
              <a:rPr lang="en-GB" altLang="en-US" b="1" dirty="0"/>
              <a:t> We need to look at processed food in our program. We do not yet have a good monitoring tool yet to measure the use of processed foods with iodized salt, but tools are under development. </a:t>
            </a:r>
            <a:endParaRPr lang="en-US" dirty="0"/>
          </a:p>
          <a:p>
            <a:pPr eaLnBrk="1" hangingPunct="1">
              <a:spcBef>
                <a:spcPct val="0"/>
              </a:spcBef>
            </a:pPr>
            <a:endParaRPr lang="en-GB" altLang="en-US" dirty="0"/>
          </a:p>
          <a:p>
            <a:pPr eaLnBrk="1" hangingPunct="1">
              <a:spcBef>
                <a:spcPct val="0"/>
              </a:spcBef>
            </a:pPr>
            <a:r>
              <a:rPr lang="en-GB" altLang="en-US" b="1" u="sng" dirty="0">
                <a:solidFill>
                  <a:srgbClr val="FF0000"/>
                </a:solidFill>
              </a:rPr>
              <a:t>We need to keep the focus on the scale up of salt iodization and sustain what we have achieved</a:t>
            </a:r>
          </a:p>
          <a:p>
            <a:pPr eaLnBrk="1" hangingPunct="1">
              <a:spcBef>
                <a:spcPct val="0"/>
              </a:spcBef>
            </a:pPr>
            <a:endParaRPr lang="en-GB" altLang="en-US" u="sng" dirty="0"/>
          </a:p>
          <a:p>
            <a:pPr eaLnBrk="1" hangingPunct="1">
              <a:spcBef>
                <a:spcPct val="0"/>
              </a:spcBef>
            </a:pPr>
            <a:r>
              <a:rPr lang="en-US" i="1" dirty="0"/>
              <a:t>  </a:t>
            </a:r>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lstStyle>
            <a:lvl1pPr eaLnBrk="0" hangingPunct="0">
              <a:defRPr>
                <a:solidFill>
                  <a:schemeClr val="tx1"/>
                </a:solidFill>
                <a:latin typeface="Calibri" panose="020F0502020204030204" pitchFamily="34" charset="0"/>
                <a:cs typeface="Arial" panose="020B0604020202020204" pitchFamily="34" charset="0"/>
              </a:defRPr>
            </a:lvl1pPr>
            <a:lvl2pPr marL="780157" indent="-300060" eaLnBrk="0" hangingPunct="0">
              <a:defRPr>
                <a:solidFill>
                  <a:schemeClr val="tx1"/>
                </a:solidFill>
                <a:latin typeface="Calibri" panose="020F0502020204030204" pitchFamily="34" charset="0"/>
                <a:cs typeface="Arial" panose="020B0604020202020204" pitchFamily="34" charset="0"/>
              </a:defRPr>
            </a:lvl2pPr>
            <a:lvl3pPr marL="1200241" indent="-240048" eaLnBrk="0" hangingPunct="0">
              <a:defRPr>
                <a:solidFill>
                  <a:schemeClr val="tx1"/>
                </a:solidFill>
                <a:latin typeface="Calibri" panose="020F0502020204030204" pitchFamily="34" charset="0"/>
                <a:cs typeface="Arial" panose="020B0604020202020204" pitchFamily="34" charset="0"/>
              </a:defRPr>
            </a:lvl3pPr>
            <a:lvl4pPr marL="1680337" indent="-240048" eaLnBrk="0" hangingPunct="0">
              <a:defRPr>
                <a:solidFill>
                  <a:schemeClr val="tx1"/>
                </a:solidFill>
                <a:latin typeface="Calibri" panose="020F0502020204030204" pitchFamily="34" charset="0"/>
                <a:cs typeface="Arial" panose="020B0604020202020204" pitchFamily="34" charset="0"/>
              </a:defRPr>
            </a:lvl4pPr>
            <a:lvl5pPr marL="2160434" indent="-240048" eaLnBrk="0" hangingPunct="0">
              <a:defRPr>
                <a:solidFill>
                  <a:schemeClr val="tx1"/>
                </a:solidFill>
                <a:latin typeface="Calibri" panose="020F0502020204030204" pitchFamily="34" charset="0"/>
                <a:cs typeface="Arial" panose="020B0604020202020204" pitchFamily="34" charset="0"/>
              </a:defRPr>
            </a:lvl5pPr>
            <a:lvl6pPr marL="2640529" indent="-240048" defTabSz="4800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20626" indent="-240048" defTabSz="4800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00723" indent="-240048" defTabSz="4800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80819" indent="-240048" defTabSz="48009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20B7FDD-8D4B-4641-9098-CCB1170FD95E}" type="slidenum">
              <a:rPr lang="en-GB" altLang="en-US">
                <a:cs typeface="Calibri" panose="020F0502020204030204" pitchFamily="34" charset="0"/>
              </a:rPr>
              <a:pPr eaLnBrk="1" hangingPunct="1"/>
              <a:t>9</a:t>
            </a:fld>
            <a:endParaRPr lang="en-GB" altLang="en-US">
              <a:cs typeface="Calibri" panose="020F0502020204030204" pitchFamily="34" charset="0"/>
            </a:endParaRPr>
          </a:p>
        </p:txBody>
      </p:sp>
    </p:spTree>
    <p:extLst>
      <p:ext uri="{BB962C8B-B14F-4D97-AF65-F5344CB8AC3E}">
        <p14:creationId xmlns:p14="http://schemas.microsoft.com/office/powerpoint/2010/main" val="50711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Content - 1 Column">
    <p:spTree>
      <p:nvGrpSpPr>
        <p:cNvPr id="1" name=""/>
        <p:cNvGrpSpPr/>
        <p:nvPr/>
      </p:nvGrpSpPr>
      <p:grpSpPr>
        <a:xfrm>
          <a:off x="0" y="0"/>
          <a:ext cx="0" cy="0"/>
          <a:chOff x="0" y="0"/>
          <a:chExt cx="0" cy="0"/>
        </a:xfrm>
      </p:grpSpPr>
      <p:sp>
        <p:nvSpPr>
          <p:cNvPr id="44" name="Shape 44"/>
          <p:cNvSpPr/>
          <p:nvPr/>
        </p:nvSpPr>
        <p:spPr>
          <a:xfrm>
            <a:off x="0" y="0"/>
            <a:ext cx="12195175" cy="110546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46" name="Shape 46"/>
          <p:cNvSpPr>
            <a:spLocks noGrp="1"/>
          </p:cNvSpPr>
          <p:nvPr>
            <p:ph type="body" idx="1"/>
          </p:nvPr>
        </p:nvSpPr>
        <p:spPr>
          <a:xfrm>
            <a:off x="878647" y="1302707"/>
            <a:ext cx="10706770" cy="499293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7" name="Shape 47"/>
          <p:cNvSpPr>
            <a:spLocks noGrp="1"/>
          </p:cNvSpPr>
          <p:nvPr>
            <p:ph type="title"/>
          </p:nvPr>
        </p:nvSpPr>
        <p:spPr>
          <a:xfrm>
            <a:off x="878645" y="215999"/>
            <a:ext cx="9517435" cy="762608"/>
          </a:xfrm>
          <a:prstGeom prst="rect">
            <a:avLst/>
          </a:prstGeom>
        </p:spPr>
        <p:txBody>
          <a:bodyPr>
            <a:normAutofit/>
          </a:bodyPr>
          <a:lstStyle/>
          <a:p>
            <a:r>
              <a:t>Title Text</a:t>
            </a:r>
          </a:p>
        </p:txBody>
      </p:sp>
      <p:sp>
        <p:nvSpPr>
          <p:cNvPr id="48" name="Shape 48"/>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 2 column">
    <p:spTree>
      <p:nvGrpSpPr>
        <p:cNvPr id="1" name=""/>
        <p:cNvGrpSpPr/>
        <p:nvPr/>
      </p:nvGrpSpPr>
      <p:grpSpPr>
        <a:xfrm>
          <a:off x="0" y="0"/>
          <a:ext cx="0" cy="0"/>
          <a:chOff x="0" y="0"/>
          <a:chExt cx="0" cy="0"/>
        </a:xfrm>
      </p:grpSpPr>
      <p:sp>
        <p:nvSpPr>
          <p:cNvPr id="55" name="Shape 55"/>
          <p:cNvSpPr/>
          <p:nvPr/>
        </p:nvSpPr>
        <p:spPr>
          <a:xfrm>
            <a:off x="0" y="0"/>
            <a:ext cx="12195175" cy="110546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57" name="Shape 57"/>
          <p:cNvSpPr>
            <a:spLocks noGrp="1"/>
          </p:cNvSpPr>
          <p:nvPr>
            <p:ph type="title"/>
          </p:nvPr>
        </p:nvSpPr>
        <p:spPr>
          <a:xfrm>
            <a:off x="878645" y="215999"/>
            <a:ext cx="9517435" cy="762608"/>
          </a:xfrm>
          <a:prstGeom prst="rect">
            <a:avLst/>
          </a:prstGeom>
        </p:spPr>
        <p:txBody>
          <a:bodyPr>
            <a:normAutofit/>
          </a:bodyPr>
          <a:lstStyle/>
          <a:p>
            <a:r>
              <a:t>Title Text</a:t>
            </a:r>
          </a:p>
        </p:txBody>
      </p:sp>
      <p:sp>
        <p:nvSpPr>
          <p:cNvPr id="58" name="Shape 58"/>
          <p:cNvSpPr>
            <a:spLocks noGrp="1"/>
          </p:cNvSpPr>
          <p:nvPr>
            <p:ph type="body" sz="half" idx="1"/>
          </p:nvPr>
        </p:nvSpPr>
        <p:spPr>
          <a:xfrm>
            <a:off x="878647" y="1320800"/>
            <a:ext cx="5207102" cy="497483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9" name="Shape 59"/>
          <p:cNvSpPr/>
          <p:nvPr/>
        </p:nvSpPr>
        <p:spPr>
          <a:xfrm>
            <a:off x="0" y="1065443"/>
            <a:ext cx="12223626" cy="1"/>
          </a:xfrm>
          <a:prstGeom prst="line">
            <a:avLst/>
          </a:prstGeom>
          <a:ln w="63500">
            <a:solidFill>
              <a:srgbClr val="373545"/>
            </a:solidFill>
          </a:ln>
        </p:spPr>
        <p:txBody>
          <a:bodyPr lIns="45719" rIns="45719"/>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End Slide">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sp>
        <p:nvSpPr>
          <p:cNvPr id="88" name="Shape 88"/>
          <p:cNvSpPr/>
          <p:nvPr/>
        </p:nvSpPr>
        <p:spPr>
          <a:xfrm>
            <a:off x="0" y="0"/>
            <a:ext cx="12195175" cy="110546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90" name="Shape 90"/>
          <p:cNvSpPr>
            <a:spLocks noGrp="1"/>
          </p:cNvSpPr>
          <p:nvPr>
            <p:ph type="title"/>
          </p:nvPr>
        </p:nvSpPr>
        <p:spPr>
          <a:xfrm>
            <a:off x="1040963" y="306389"/>
            <a:ext cx="10073024" cy="506414"/>
          </a:xfrm>
          <a:prstGeom prst="rect">
            <a:avLst/>
          </a:prstGeom>
        </p:spPr>
        <p:txBody>
          <a:bodyPr>
            <a:normAutofit/>
          </a:bodyPr>
          <a:lstStyle>
            <a:lvl1pPr>
              <a:defRPr sz="2800" b="1">
                <a:solidFill>
                  <a:srgbClr val="333399"/>
                </a:solidFill>
                <a:latin typeface="+mj-lt"/>
                <a:ea typeface="+mj-ea"/>
                <a:cs typeface="+mj-cs"/>
                <a:sym typeface="Arial"/>
              </a:defRPr>
            </a:lvl1pPr>
          </a:lstStyle>
          <a:p>
            <a:r>
              <a:t>Title Text</a:t>
            </a:r>
          </a:p>
        </p:txBody>
      </p:sp>
      <p:sp>
        <p:nvSpPr>
          <p:cNvPr id="91" name="Shape 91"/>
          <p:cNvSpPr>
            <a:spLocks noGrp="1"/>
          </p:cNvSpPr>
          <p:nvPr>
            <p:ph type="body" idx="1"/>
          </p:nvPr>
        </p:nvSpPr>
        <p:spPr>
          <a:xfrm>
            <a:off x="1043785" y="1663700"/>
            <a:ext cx="10609379" cy="349250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2" name="Shape 92"/>
          <p:cNvSpPr>
            <a:spLocks noGrp="1"/>
          </p:cNvSpPr>
          <p:nvPr>
            <p:ph type="sldNum" sz="quarter" idx="2"/>
          </p:nvPr>
        </p:nvSpPr>
        <p:spPr>
          <a:xfrm>
            <a:off x="11797551" y="6502796"/>
            <a:ext cx="182118" cy="177801"/>
          </a:xfrm>
          <a:prstGeom prst="rect">
            <a:avLst/>
          </a:prstGeom>
        </p:spPr>
        <p:txBody>
          <a:bodyPr lIns="0" tIns="0" rIns="0" bIns="0" anchor="t"/>
          <a:lstStyle>
            <a:lvl1pPr algn="ctr">
              <a:defRPr sz="1000">
                <a:solidFill>
                  <a:srgbClr val="CEDBE6"/>
                </a:solidFill>
                <a:latin typeface="Arial Black"/>
                <a:ea typeface="Arial Black"/>
                <a:cs typeface="Arial Black"/>
                <a:sym typeface="Arial Black"/>
              </a:defRPr>
            </a:lvl1p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457718" y="6217851"/>
            <a:ext cx="279882" cy="276999"/>
          </a:xfrm>
        </p:spPr>
        <p:txBody>
          <a:bodyPr/>
          <a:lstStyle/>
          <a:p>
            <a:fld id="{20E72F2D-B2AC-6244-8A61-4DB2981BEBB5}" type="slidenum">
              <a:rPr lang="en-US" smtClean="0"/>
              <a:pPr/>
              <a:t>‹Nº›</a:t>
            </a:fld>
            <a:endParaRPr lang="en-US" dirty="0"/>
          </a:p>
        </p:txBody>
      </p:sp>
      <p:sp>
        <p:nvSpPr>
          <p:cNvPr id="6" name="Rectangle 5"/>
          <p:cNvSpPr/>
          <p:nvPr userDrawn="1"/>
        </p:nvSpPr>
        <p:spPr>
          <a:xfrm>
            <a:off x="0" y="0"/>
            <a:ext cx="12192000" cy="6858000"/>
          </a:xfrm>
          <a:prstGeom prst="rect">
            <a:avLst/>
          </a:prstGeom>
          <a:solidFill>
            <a:srgbClr val="0099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UNICEF logo_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1956" y="5917068"/>
            <a:ext cx="2683955" cy="483429"/>
          </a:xfrm>
          <a:prstGeom prst="rect">
            <a:avLst/>
          </a:prstGeom>
        </p:spPr>
      </p:pic>
      <p:sp>
        <p:nvSpPr>
          <p:cNvPr id="10" name="Text Placeholder 9"/>
          <p:cNvSpPr>
            <a:spLocks noGrp="1"/>
          </p:cNvSpPr>
          <p:nvPr>
            <p:ph type="body" sz="quarter" idx="13" hasCustomPrompt="1"/>
          </p:nvPr>
        </p:nvSpPr>
        <p:spPr>
          <a:xfrm>
            <a:off x="778933" y="393700"/>
            <a:ext cx="6096000" cy="2185727"/>
          </a:xfrm>
          <a:prstGeom prst="rect">
            <a:avLst/>
          </a:prstGeom>
        </p:spPr>
        <p:txBody>
          <a:bodyPr vert="horz"/>
          <a:lstStyle>
            <a:lvl1pPr marL="0">
              <a:lnSpc>
                <a:spcPts val="1920"/>
              </a:lnSpc>
              <a:spcBef>
                <a:spcPts val="0"/>
              </a:spcBef>
              <a:spcAft>
                <a:spcPts val="300"/>
              </a:spcAft>
              <a:buFontTx/>
              <a:buNone/>
              <a:defRPr sz="1400" baseline="0">
                <a:solidFill>
                  <a:schemeClr val="bg1"/>
                </a:solidFill>
                <a:latin typeface="Arial"/>
                <a:cs typeface="Arial"/>
              </a:defRPr>
            </a:lvl1pPr>
            <a:lvl2pPr marL="0">
              <a:spcBef>
                <a:spcPts val="0"/>
              </a:spcBef>
              <a:buFontTx/>
              <a:buNone/>
              <a:defRPr sz="1400">
                <a:solidFill>
                  <a:schemeClr val="bg1"/>
                </a:solidFill>
                <a:latin typeface="Arial"/>
                <a:cs typeface="Arial"/>
              </a:defRPr>
            </a:lvl2pPr>
            <a:lvl3pPr marL="0">
              <a:spcBef>
                <a:spcPts val="0"/>
              </a:spcBef>
              <a:buFontTx/>
              <a:buNone/>
              <a:defRPr sz="1400">
                <a:solidFill>
                  <a:schemeClr val="bg1"/>
                </a:solidFill>
                <a:latin typeface="Arial"/>
                <a:cs typeface="Arial"/>
              </a:defRPr>
            </a:lvl3pPr>
            <a:lvl4pPr marL="0">
              <a:spcBef>
                <a:spcPts val="0"/>
              </a:spcBef>
              <a:buFontTx/>
              <a:buNone/>
              <a:defRPr sz="1400">
                <a:solidFill>
                  <a:schemeClr val="bg1"/>
                </a:solidFill>
                <a:latin typeface="Arial"/>
                <a:cs typeface="Arial"/>
              </a:defRPr>
            </a:lvl4pPr>
            <a:lvl5pPr marL="0">
              <a:spcBef>
                <a:spcPts val="0"/>
              </a:spcBef>
              <a:buFontTx/>
              <a:buNone/>
              <a:defRPr sz="1400">
                <a:solidFill>
                  <a:schemeClr val="bg1"/>
                </a:solidFill>
                <a:latin typeface="Arial"/>
                <a:cs typeface="Arial"/>
              </a:defRPr>
            </a:lvl5pPr>
          </a:lstStyle>
          <a:p>
            <a:pPr lvl="0"/>
            <a:r>
              <a:rPr lang="en-US" dirty="0"/>
              <a:t>For more information please contact</a:t>
            </a:r>
          </a:p>
          <a:p>
            <a:pPr lvl="0"/>
            <a:r>
              <a:rPr lang="en-US" dirty="0"/>
              <a:t>Click to edit name</a:t>
            </a:r>
          </a:p>
          <a:p>
            <a:pPr lvl="0"/>
            <a:r>
              <a:rPr lang="en-US" dirty="0"/>
              <a:t>Title</a:t>
            </a:r>
          </a:p>
          <a:p>
            <a:pPr lvl="0"/>
            <a:r>
              <a:rPr lang="en-US" dirty="0"/>
              <a:t>Telephone and email address</a:t>
            </a:r>
          </a:p>
          <a:p>
            <a:pPr lvl="0"/>
            <a:endParaRPr lang="en-US" dirty="0"/>
          </a:p>
        </p:txBody>
      </p:sp>
      <p:sp>
        <p:nvSpPr>
          <p:cNvPr id="13" name="Text Placeholder 14"/>
          <p:cNvSpPr>
            <a:spLocks noGrp="1"/>
          </p:cNvSpPr>
          <p:nvPr>
            <p:ph type="body" sz="quarter" idx="14" hasCustomPrompt="1"/>
          </p:nvPr>
        </p:nvSpPr>
        <p:spPr>
          <a:xfrm>
            <a:off x="778933" y="3605019"/>
            <a:ext cx="6096000" cy="2796843"/>
          </a:xfrm>
          <a:prstGeom prst="rect">
            <a:avLst/>
          </a:prstGeom>
        </p:spPr>
        <p:txBody>
          <a:bodyPr vert="horz"/>
          <a:lstStyle>
            <a:lvl1pPr marL="0" marR="0" indent="-342900" algn="l" defTabSz="457200" rtl="0" eaLnBrk="1" fontAlgn="auto" latinLnBrk="0" hangingPunct="1">
              <a:lnSpc>
                <a:spcPts val="1920"/>
              </a:lnSpc>
              <a:spcBef>
                <a:spcPts val="0"/>
              </a:spcBef>
              <a:spcAft>
                <a:spcPts val="300"/>
              </a:spcAft>
              <a:buClrTx/>
              <a:buSzTx/>
              <a:buFontTx/>
              <a:buNone/>
              <a:tabLst/>
              <a:defRPr sz="1400" baseline="0">
                <a:solidFill>
                  <a:srgbClr val="FFFFFF"/>
                </a:solidFill>
                <a:latin typeface="Arial"/>
                <a:cs typeface="Arial"/>
              </a:defRPr>
            </a:lvl1pPr>
            <a:lvl2pPr marL="0">
              <a:spcBef>
                <a:spcPts val="0"/>
              </a:spcBef>
              <a:buFontTx/>
              <a:buNone/>
              <a:defRPr sz="1400">
                <a:solidFill>
                  <a:srgbClr val="FFFFFF"/>
                </a:solidFill>
                <a:latin typeface="Arial"/>
                <a:cs typeface="Arial"/>
              </a:defRPr>
            </a:lvl2pPr>
            <a:lvl3pPr marL="0">
              <a:spcBef>
                <a:spcPts val="0"/>
              </a:spcBef>
              <a:buFontTx/>
              <a:buNone/>
              <a:defRPr sz="1400">
                <a:solidFill>
                  <a:srgbClr val="FFFFFF"/>
                </a:solidFill>
                <a:latin typeface="Arial"/>
                <a:cs typeface="Arial"/>
              </a:defRPr>
            </a:lvl3pPr>
            <a:lvl4pPr marL="0">
              <a:spcBef>
                <a:spcPts val="0"/>
              </a:spcBef>
              <a:buFontTx/>
              <a:buNone/>
              <a:defRPr sz="1400">
                <a:solidFill>
                  <a:srgbClr val="FFFFFF"/>
                </a:solidFill>
                <a:latin typeface="Arial"/>
                <a:cs typeface="Arial"/>
              </a:defRPr>
            </a:lvl4pPr>
            <a:lvl5pPr marL="0">
              <a:spcBef>
                <a:spcPts val="0"/>
              </a:spcBef>
              <a:buFontTx/>
              <a:buNone/>
              <a:defRPr sz="1400">
                <a:solidFill>
                  <a:srgbClr val="FFFFFF"/>
                </a:solidFill>
                <a:latin typeface="Arial"/>
                <a:cs typeface="Arial"/>
              </a:defRPr>
            </a:lvl5pPr>
          </a:lstStyle>
          <a:p>
            <a:pPr lvl="0"/>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lvl="0"/>
            <a:endParaRPr lang="en-US" dirty="0"/>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marL="0" marR="0" lvl="0" indent="-342900" algn="l" defTabSz="457200" rtl="0" eaLnBrk="1" fontAlgn="auto" latinLnBrk="0" hangingPunct="1">
              <a:lnSpc>
                <a:spcPts val="1920"/>
              </a:lnSpc>
              <a:spcBef>
                <a:spcPts val="0"/>
              </a:spcBef>
              <a:spcAft>
                <a:spcPts val="300"/>
              </a:spcAft>
              <a:buClrTx/>
              <a:buSzTx/>
              <a:buFontTx/>
              <a:buNone/>
              <a:tabLst/>
              <a:defRPr/>
            </a:pPr>
            <a:r>
              <a:rPr lang="en-US" dirty="0"/>
              <a:t>Click to edit back cover information</a:t>
            </a:r>
          </a:p>
          <a:p>
            <a:pPr lvl="0"/>
            <a:endParaRPr lang="en-US" dirty="0"/>
          </a:p>
          <a:p>
            <a:pPr lvl="0"/>
            <a:r>
              <a:rPr lang="en-US" dirty="0"/>
              <a:t>Cover photo © goes here</a:t>
            </a:r>
          </a:p>
          <a:p>
            <a:pPr lvl="0"/>
            <a:r>
              <a:rPr lang="en-US" dirty="0"/>
              <a:t>Inside photo © goes here</a:t>
            </a:r>
          </a:p>
        </p:txBody>
      </p:sp>
    </p:spTree>
    <p:extLst>
      <p:ext uri="{BB962C8B-B14F-4D97-AF65-F5344CB8AC3E}">
        <p14:creationId xmlns:p14="http://schemas.microsoft.com/office/powerpoint/2010/main" val="306657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10.jpeg"/>
          <p:cNvPicPr>
            <a:picLocks noChangeAspect="1"/>
          </p:cNvPicPr>
          <p:nvPr/>
        </p:nvPicPr>
        <p:blipFill>
          <a:blip r:embed="rId7"/>
          <a:stretch>
            <a:fillRect/>
          </a:stretch>
        </p:blipFill>
        <p:spPr>
          <a:xfrm>
            <a:off x="-2" y="-1443"/>
            <a:ext cx="6285576" cy="3529011"/>
          </a:xfrm>
          <a:prstGeom prst="rect">
            <a:avLst/>
          </a:prstGeom>
          <a:ln w="12700">
            <a:miter lim="400000"/>
          </a:ln>
        </p:spPr>
      </p:pic>
      <p:sp>
        <p:nvSpPr>
          <p:cNvPr id="3" name="Shape 3"/>
          <p:cNvSpPr/>
          <p:nvPr/>
        </p:nvSpPr>
        <p:spPr>
          <a:xfrm>
            <a:off x="0" y="3527571"/>
            <a:ext cx="12195175" cy="3330429"/>
          </a:xfrm>
          <a:prstGeom prst="rect">
            <a:avLst/>
          </a:prstGeom>
          <a:solidFill>
            <a:schemeClr val="accent6"/>
          </a:solidFill>
          <a:ln w="12700">
            <a:miter lim="400000"/>
          </a:ln>
        </p:spPr>
        <p:txBody>
          <a:bodyPr lIns="45719" rIns="45719" anchor="ctr"/>
          <a:lstStyle/>
          <a:p>
            <a:pPr algn="ctr">
              <a:defRPr>
                <a:solidFill>
                  <a:srgbClr val="FFFFFF"/>
                </a:solidFill>
              </a:defRPr>
            </a:pPr>
            <a:endParaRPr/>
          </a:p>
        </p:txBody>
      </p:sp>
      <p:sp>
        <p:nvSpPr>
          <p:cNvPr id="4" name="Shape 4"/>
          <p:cNvSpPr/>
          <p:nvPr/>
        </p:nvSpPr>
        <p:spPr>
          <a:xfrm rot="16200000">
            <a:off x="6556740" y="-2110868"/>
            <a:ext cx="3527571" cy="7749300"/>
          </a:xfrm>
          <a:custGeom>
            <a:avLst/>
            <a:gdLst/>
            <a:ahLst/>
            <a:cxnLst>
              <a:cxn ang="0">
                <a:pos x="wd2" y="hd2"/>
              </a:cxn>
              <a:cxn ang="5400000">
                <a:pos x="wd2" y="hd2"/>
              </a:cxn>
              <a:cxn ang="10800000">
                <a:pos x="wd2" y="hd2"/>
              </a:cxn>
              <a:cxn ang="16200000">
                <a:pos x="wd2" y="hd2"/>
              </a:cxn>
            </a:cxnLst>
            <a:rect l="0" t="0" r="r" b="b"/>
            <a:pathLst>
              <a:path w="21600" h="21600" extrusionOk="0">
                <a:moveTo>
                  <a:pt x="0" y="4320"/>
                </a:moveTo>
                <a:lnTo>
                  <a:pt x="21600" y="0"/>
                </a:lnTo>
                <a:lnTo>
                  <a:pt x="21600" y="21600"/>
                </a:lnTo>
                <a:lnTo>
                  <a:pt x="0" y="21600"/>
                </a:ln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5" name="Shape 5"/>
          <p:cNvSpPr/>
          <p:nvPr/>
        </p:nvSpPr>
        <p:spPr>
          <a:xfrm>
            <a:off x="6451039" y="999067"/>
            <a:ext cx="4927174" cy="94281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6000">
                <a:solidFill>
                  <a:srgbClr val="FFFFFF"/>
                </a:solidFill>
              </a:defRPr>
            </a:lvl1pPr>
          </a:lstStyle>
          <a:p>
            <a:r>
              <a:t>Thank you!</a:t>
            </a:r>
          </a:p>
        </p:txBody>
      </p:sp>
      <p:pic>
        <p:nvPicPr>
          <p:cNvPr id="6" name="image11.jpeg"/>
          <p:cNvPicPr>
            <a:picLocks noChangeAspect="1"/>
          </p:cNvPicPr>
          <p:nvPr/>
        </p:nvPicPr>
        <p:blipFill>
          <a:blip r:embed="rId8"/>
          <a:stretch>
            <a:fillRect/>
          </a:stretch>
        </p:blipFill>
        <p:spPr>
          <a:xfrm>
            <a:off x="4070749" y="3893642"/>
            <a:ext cx="3913673" cy="2598289"/>
          </a:xfrm>
          <a:prstGeom prst="rect">
            <a:avLst/>
          </a:prstGeom>
          <a:ln w="12700">
            <a:miter lim="400000"/>
          </a:ln>
        </p:spPr>
      </p:pic>
      <p:pic>
        <p:nvPicPr>
          <p:cNvPr id="7" name="image12.jpeg"/>
          <p:cNvPicPr>
            <a:picLocks noChangeAspect="1"/>
          </p:cNvPicPr>
          <p:nvPr/>
        </p:nvPicPr>
        <p:blipFill>
          <a:blip r:embed="rId9"/>
          <a:stretch>
            <a:fillRect/>
          </a:stretch>
        </p:blipFill>
        <p:spPr>
          <a:xfrm>
            <a:off x="-920" y="3893639"/>
            <a:ext cx="3878044" cy="2598290"/>
          </a:xfrm>
          <a:prstGeom prst="rect">
            <a:avLst/>
          </a:prstGeom>
          <a:ln w="12700">
            <a:miter lim="400000"/>
          </a:ln>
        </p:spPr>
      </p:pic>
      <p:pic>
        <p:nvPicPr>
          <p:cNvPr id="8" name="image13.jpeg" descr="http://micronutrient.org/wp-content/uploads/2015/05/senegal-mou-ministry-trade-slider.jpg"/>
          <p:cNvPicPr>
            <a:picLocks noChangeAspect="1"/>
          </p:cNvPicPr>
          <p:nvPr/>
        </p:nvPicPr>
        <p:blipFill>
          <a:blip r:embed="rId10"/>
          <a:stretch>
            <a:fillRect/>
          </a:stretch>
        </p:blipFill>
        <p:spPr>
          <a:xfrm>
            <a:off x="8178048" y="3893637"/>
            <a:ext cx="3931921" cy="2598289"/>
          </a:xfrm>
          <a:prstGeom prst="rect">
            <a:avLst/>
          </a:prstGeom>
          <a:ln w="12700">
            <a:miter lim="400000"/>
          </a:ln>
        </p:spPr>
      </p:pic>
      <p:sp>
        <p:nvSpPr>
          <p:cNvPr id="9" name="Shape 9"/>
          <p:cNvSpPr>
            <a:spLocks noGrp="1"/>
          </p:cNvSpPr>
          <p:nvPr>
            <p:ph type="title"/>
          </p:nvPr>
        </p:nvSpPr>
        <p:spPr>
          <a:xfrm>
            <a:off x="609600" y="0"/>
            <a:ext cx="10972800" cy="141763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lstStyle/>
          <a:p>
            <a:r>
              <a:t>Title Text</a:t>
            </a:r>
          </a:p>
        </p:txBody>
      </p:sp>
      <p:sp>
        <p:nvSpPr>
          <p:cNvPr id="10" name="Shape 10"/>
          <p:cNvSpPr>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1" name="Shape 11"/>
          <p:cNvSpPr>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Lst>
  <p:transition spd="med"/>
  <p:hf hdr="0" ftr="0" dt="0"/>
  <p:txStyles>
    <p:titleStyle>
      <a:lvl1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1pPr>
      <a:lvl2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2pPr>
      <a:lvl3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3pPr>
      <a:lvl4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4pPr>
      <a:lvl5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5pPr>
      <a:lvl6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6pPr>
      <a:lvl7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7pPr>
      <a:lvl8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8pPr>
      <a:lvl9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9pPr>
    </p:titleStyle>
    <p:body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pubmed/2334509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tiff"/><Relationship Id="rId7" Type="http://schemas.openxmlformats.org/officeDocument/2006/relationships/image" Target="../media/image22.tif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0"/>
            <a:ext cx="12234041" cy="68688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GT" sz="4000" dirty="0">
              <a:latin typeface="+mj-lt"/>
            </a:endParaRPr>
          </a:p>
        </p:txBody>
      </p:sp>
      <p:pic>
        <p:nvPicPr>
          <p:cNvPr id="10" name="Picture 3">
            <a:extLst>
              <a:ext uri="{FF2B5EF4-FFF2-40B4-BE49-F238E27FC236}">
                <a16:creationId xmlns:a16="http://schemas.microsoft.com/office/drawing/2014/main" id="{E964584F-DCDB-4141-A21B-D921A931BF62}"/>
              </a:ext>
            </a:extLst>
          </p:cNvPr>
          <p:cNvPicPr>
            <a:picLocks noChangeAspect="1"/>
          </p:cNvPicPr>
          <p:nvPr/>
        </p:nvPicPr>
        <p:blipFill>
          <a:blip r:embed="rId3"/>
          <a:stretch>
            <a:fillRect/>
          </a:stretch>
        </p:blipFill>
        <p:spPr>
          <a:xfrm>
            <a:off x="7752527" y="1441409"/>
            <a:ext cx="3983471" cy="5191287"/>
          </a:xfrm>
          <a:prstGeom prst="rect">
            <a:avLst/>
          </a:prstGeom>
        </p:spPr>
      </p:pic>
      <p:pic>
        <p:nvPicPr>
          <p:cNvPr id="11" name="image6.png">
            <a:extLst>
              <a:ext uri="{FF2B5EF4-FFF2-40B4-BE49-F238E27FC236}">
                <a16:creationId xmlns:a16="http://schemas.microsoft.com/office/drawing/2014/main" id="{5DB6F859-1242-104B-94FE-0F31236DBB09}"/>
              </a:ext>
            </a:extLst>
          </p:cNvPr>
          <p:cNvPicPr>
            <a:picLocks noChangeAspect="1"/>
          </p:cNvPicPr>
          <p:nvPr/>
        </p:nvPicPr>
        <p:blipFill>
          <a:blip r:embed="rId4"/>
          <a:stretch>
            <a:fillRect/>
          </a:stretch>
        </p:blipFill>
        <p:spPr>
          <a:xfrm>
            <a:off x="180011" y="77020"/>
            <a:ext cx="2713220" cy="1026166"/>
          </a:xfrm>
          <a:prstGeom prst="rect">
            <a:avLst/>
          </a:prstGeom>
          <a:ln w="12700">
            <a:miter lim="400000"/>
          </a:ln>
        </p:spPr>
      </p:pic>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4878661" y="90356"/>
            <a:ext cx="2518425" cy="944281"/>
          </a:xfrm>
          <a:prstGeom prst="rect">
            <a:avLst/>
          </a:prstGeom>
          <a:noFill/>
          <a:ln>
            <a:noFill/>
          </a:ln>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5526" y="90356"/>
            <a:ext cx="1320472" cy="1266575"/>
          </a:xfrm>
          <a:prstGeom prst="rect">
            <a:avLst/>
          </a:prstGeom>
        </p:spPr>
      </p:pic>
      <p:sp>
        <p:nvSpPr>
          <p:cNvPr id="16" name="CuadroTexto 15"/>
          <p:cNvSpPr txBox="1"/>
          <p:nvPr/>
        </p:nvSpPr>
        <p:spPr>
          <a:xfrm>
            <a:off x="334134" y="1640164"/>
            <a:ext cx="7062952"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s-ES" sz="3200" b="1" dirty="0" err="1" smtClean="0">
                <a:solidFill>
                  <a:schemeClr val="bg1"/>
                </a:solidFill>
              </a:rPr>
              <a:t>Webinar</a:t>
            </a:r>
            <a:endParaRPr lang="es-ES" sz="3200" b="1" dirty="0" smtClean="0">
              <a:solidFill>
                <a:schemeClr val="bg1"/>
              </a:solidFill>
            </a:endParaRPr>
          </a:p>
          <a:p>
            <a:pPr algn="ctr"/>
            <a:r>
              <a:rPr lang="es-ES" sz="3200" b="1" dirty="0" smtClean="0">
                <a:solidFill>
                  <a:schemeClr val="bg1"/>
                </a:solidFill>
              </a:rPr>
              <a:t>Guía para el monitoreo </a:t>
            </a:r>
            <a:r>
              <a:rPr lang="es-ES" sz="3200" b="1" dirty="0">
                <a:solidFill>
                  <a:schemeClr val="bg1"/>
                </a:solidFill>
              </a:rPr>
              <a:t>de la yodación de sal y del estado en yodo de la población: lecciones aprendidas y recomendaciones para </a:t>
            </a:r>
            <a:r>
              <a:rPr lang="es-ES" sz="3200" b="1" dirty="0" smtClean="0">
                <a:solidFill>
                  <a:schemeClr val="bg1"/>
                </a:solidFill>
              </a:rPr>
              <a:t>mejorarlo</a:t>
            </a:r>
          </a:p>
          <a:p>
            <a:pPr algn="ctr"/>
            <a:endParaRPr lang="es-ES" sz="3200" b="1" dirty="0">
              <a:solidFill>
                <a:schemeClr val="bg1"/>
              </a:solidFill>
            </a:endParaRPr>
          </a:p>
          <a:p>
            <a:pPr algn="ctr"/>
            <a:endParaRPr lang="es-ES" sz="3200" b="1" dirty="0" smtClean="0">
              <a:solidFill>
                <a:schemeClr val="bg1"/>
              </a:solidFill>
            </a:endParaRPr>
          </a:p>
          <a:p>
            <a:pPr algn="ctr"/>
            <a:r>
              <a:rPr lang="es-ES" sz="2400" b="1" dirty="0" smtClean="0">
                <a:solidFill>
                  <a:schemeClr val="bg1"/>
                </a:solidFill>
              </a:rPr>
              <a:t>16 de enero, 2020 </a:t>
            </a:r>
            <a:endParaRPr lang="es-GT" sz="2400" dirty="0">
              <a:solidFill>
                <a:schemeClr val="bg1"/>
              </a:solidFill>
            </a:endParaRPr>
          </a:p>
        </p:txBody>
      </p:sp>
    </p:spTree>
    <p:extLst>
      <p:ext uri="{BB962C8B-B14F-4D97-AF65-F5344CB8AC3E}">
        <p14:creationId xmlns:p14="http://schemas.microsoft.com/office/powerpoint/2010/main" val="641410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9001-F017-574E-846F-2864CD9DC31B}"/>
              </a:ext>
            </a:extLst>
          </p:cNvPr>
          <p:cNvSpPr>
            <a:spLocks noGrp="1"/>
          </p:cNvSpPr>
          <p:nvPr>
            <p:ph type="title"/>
          </p:nvPr>
        </p:nvSpPr>
        <p:spPr>
          <a:xfrm>
            <a:off x="878645" y="97249"/>
            <a:ext cx="9517435" cy="762608"/>
          </a:xfrm>
        </p:spPr>
        <p:txBody>
          <a:bodyPr>
            <a:normAutofit fontScale="90000"/>
          </a:bodyPr>
          <a:lstStyle/>
          <a:p>
            <a:pPr>
              <a:lnSpc>
                <a:spcPct val="100000"/>
              </a:lnSpc>
            </a:pPr>
            <a:r>
              <a:rPr lang="en-US" sz="2800" dirty="0" smtClean="0">
                <a:latin typeface="+mj-lt"/>
              </a:rPr>
              <a:t>PROGRAMAS DE NUTRICIÓN DE YODO – CALIDAD, COBERTURA E IMPACTO</a:t>
            </a:r>
            <a:endParaRPr lang="en-US" sz="2800" dirty="0">
              <a:latin typeface="+mj-lt"/>
            </a:endParaRPr>
          </a:p>
        </p:txBody>
      </p:sp>
      <p:sp>
        <p:nvSpPr>
          <p:cNvPr id="5" name="Rectangle: Rounded Corners 4">
            <a:extLst>
              <a:ext uri="{FF2B5EF4-FFF2-40B4-BE49-F238E27FC236}">
                <a16:creationId xmlns:a16="http://schemas.microsoft.com/office/drawing/2014/main" id="{785DD3F5-98C1-44FC-B47B-FDBD2900738E}"/>
              </a:ext>
            </a:extLst>
          </p:cNvPr>
          <p:cNvSpPr/>
          <p:nvPr/>
        </p:nvSpPr>
        <p:spPr>
          <a:xfrm>
            <a:off x="9792729" y="5908096"/>
            <a:ext cx="1726826"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000" dirty="0" err="1" smtClean="0"/>
              <a:t>Mejorar</a:t>
            </a:r>
            <a:r>
              <a:rPr lang="en-GB" sz="2000" dirty="0" smtClean="0"/>
              <a:t> el </a:t>
            </a:r>
            <a:r>
              <a:rPr lang="en-GB" sz="2000" dirty="0" err="1" smtClean="0"/>
              <a:t>cumplimiento</a:t>
            </a:r>
            <a:endParaRPr kumimoji="0" lang="en-GB" sz="2000" b="0" i="0" u="none" strike="noStrike" cap="none" spc="0" normalizeH="0" baseline="0" dirty="0">
              <a:ln>
                <a:noFill/>
              </a:ln>
              <a:solidFill>
                <a:srgbClr val="000000"/>
              </a:solidFill>
              <a:effectLst/>
              <a:uFillTx/>
              <a:latin typeface="+mj-lt"/>
              <a:ea typeface="+mj-ea"/>
              <a:cs typeface="+mj-cs"/>
              <a:sym typeface="Arial"/>
            </a:endParaRPr>
          </a:p>
        </p:txBody>
      </p:sp>
      <p:cxnSp>
        <p:nvCxnSpPr>
          <p:cNvPr id="7" name="Straight Connector 6">
            <a:extLst>
              <a:ext uri="{FF2B5EF4-FFF2-40B4-BE49-F238E27FC236}">
                <a16:creationId xmlns:a16="http://schemas.microsoft.com/office/drawing/2014/main" id="{AB7A3468-FD34-4553-9F68-DE5D9A876DA3}"/>
              </a:ext>
            </a:extLst>
          </p:cNvPr>
          <p:cNvCxnSpPr>
            <a:cxnSpLocks/>
            <a:stCxn id="33" idx="3"/>
            <a:endCxn id="5" idx="1"/>
          </p:cNvCxnSpPr>
          <p:nvPr/>
        </p:nvCxnSpPr>
        <p:spPr>
          <a:xfrm>
            <a:off x="7386191" y="5615634"/>
            <a:ext cx="2406538" cy="684058"/>
          </a:xfrm>
          <a:prstGeom prst="line">
            <a:avLst/>
          </a:prstGeom>
          <a:ln w="28575"/>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8C231B4B-2627-4FCC-A277-786BA6FB4C5E}"/>
              </a:ext>
            </a:extLst>
          </p:cNvPr>
          <p:cNvSpPr/>
          <p:nvPr/>
        </p:nvSpPr>
        <p:spPr>
          <a:xfrm>
            <a:off x="10616226" y="3054430"/>
            <a:ext cx="1506959" cy="1464228"/>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smtClean="0">
                <a:ln>
                  <a:noFill/>
                </a:ln>
                <a:solidFill>
                  <a:srgbClr val="000000"/>
                </a:solidFill>
                <a:effectLst/>
                <a:uFillTx/>
                <a:latin typeface="+mj-lt"/>
                <a:ea typeface="+mj-ea"/>
                <a:cs typeface="+mj-cs"/>
                <a:sym typeface="Arial"/>
              </a:rPr>
              <a:t>Extender</a:t>
            </a:r>
            <a:r>
              <a:rPr kumimoji="0" lang="en-GB" sz="2000" b="0" i="0" u="none" strike="noStrike" cap="none" spc="0" normalizeH="0" dirty="0" smtClean="0">
                <a:ln>
                  <a:noFill/>
                </a:ln>
                <a:solidFill>
                  <a:srgbClr val="000000"/>
                </a:solidFill>
                <a:effectLst/>
                <a:uFillTx/>
                <a:latin typeface="+mj-lt"/>
                <a:ea typeface="+mj-ea"/>
                <a:cs typeface="+mj-cs"/>
                <a:sym typeface="Arial"/>
              </a:rPr>
              <a:t> la </a:t>
            </a:r>
            <a:r>
              <a:rPr kumimoji="0" lang="en-GB" sz="2000" b="0" i="0" u="none" strike="noStrike" cap="none" spc="0" normalizeH="0" dirty="0" err="1" smtClean="0">
                <a:ln>
                  <a:noFill/>
                </a:ln>
                <a:solidFill>
                  <a:srgbClr val="000000"/>
                </a:solidFill>
                <a:effectLst/>
                <a:uFillTx/>
                <a:latin typeface="+mj-lt"/>
                <a:ea typeface="+mj-ea"/>
                <a:cs typeface="+mj-cs"/>
                <a:sym typeface="Arial"/>
              </a:rPr>
              <a:t>yodación</a:t>
            </a:r>
            <a:r>
              <a:rPr kumimoji="0" lang="en-GB" sz="2000" b="0" i="0" u="none" strike="noStrike" cap="none" spc="0" normalizeH="0" dirty="0" smtClean="0">
                <a:ln>
                  <a:noFill/>
                </a:ln>
                <a:solidFill>
                  <a:srgbClr val="000000"/>
                </a:solidFill>
                <a:effectLst/>
                <a:uFillTx/>
                <a:latin typeface="+mj-lt"/>
                <a:ea typeface="+mj-ea"/>
                <a:cs typeface="+mj-cs"/>
                <a:sym typeface="Arial"/>
              </a:rPr>
              <a:t> de la </a:t>
            </a:r>
            <a:r>
              <a:rPr kumimoji="0" lang="en-GB" sz="2000" b="0" i="0" u="none" strike="noStrike" cap="none" spc="0" normalizeH="0" dirty="0" err="1" smtClean="0">
                <a:ln>
                  <a:noFill/>
                </a:ln>
                <a:solidFill>
                  <a:srgbClr val="000000"/>
                </a:solidFill>
                <a:effectLst/>
                <a:uFillTx/>
                <a:latin typeface="+mj-lt"/>
                <a:ea typeface="+mj-ea"/>
                <a:cs typeface="+mj-cs"/>
                <a:sym typeface="Arial"/>
              </a:rPr>
              <a:t>sal</a:t>
            </a:r>
            <a:endParaRPr kumimoji="0" lang="en-GB" sz="2000" b="0" i="0" u="none" strike="noStrike" cap="none" spc="0" normalizeH="0" dirty="0" smtClean="0">
              <a:ln>
                <a:noFill/>
              </a:ln>
              <a:solidFill>
                <a:srgbClr val="000000"/>
              </a:solidFill>
              <a:effectLst/>
              <a:uFillTx/>
              <a:latin typeface="+mj-lt"/>
              <a:ea typeface="+mj-ea"/>
              <a:cs typeface="+mj-cs"/>
              <a:sym typeface="Arial"/>
            </a:endParaRPr>
          </a:p>
        </p:txBody>
      </p:sp>
      <p:cxnSp>
        <p:nvCxnSpPr>
          <p:cNvPr id="49" name="Straight Connector 48">
            <a:extLst>
              <a:ext uri="{FF2B5EF4-FFF2-40B4-BE49-F238E27FC236}">
                <a16:creationId xmlns:a16="http://schemas.microsoft.com/office/drawing/2014/main" id="{B6CD7DFA-8FA6-43CF-84CC-A704856FD4AF}"/>
              </a:ext>
            </a:extLst>
          </p:cNvPr>
          <p:cNvCxnSpPr>
            <a:cxnSpLocks/>
            <a:endCxn id="48" idx="1"/>
          </p:cNvCxnSpPr>
          <p:nvPr/>
        </p:nvCxnSpPr>
        <p:spPr>
          <a:xfrm flipV="1">
            <a:off x="9172153" y="3786544"/>
            <a:ext cx="1444073" cy="1099475"/>
          </a:xfrm>
          <a:prstGeom prst="line">
            <a:avLst/>
          </a:prstGeom>
          <a:ln w="28575"/>
        </p:spPr>
        <p:style>
          <a:lnRef idx="1">
            <a:schemeClr val="dk1"/>
          </a:lnRef>
          <a:fillRef idx="0">
            <a:schemeClr val="dk1"/>
          </a:fillRef>
          <a:effectRef idx="0">
            <a:schemeClr val="dk1"/>
          </a:effectRef>
          <a:fontRef idx="minor">
            <a:schemeClr val="tx1"/>
          </a:fontRef>
        </p:style>
      </p:cxnSp>
      <p:sp>
        <p:nvSpPr>
          <p:cNvPr id="50" name="Rectangle: Rounded Corners 49">
            <a:extLst>
              <a:ext uri="{FF2B5EF4-FFF2-40B4-BE49-F238E27FC236}">
                <a16:creationId xmlns:a16="http://schemas.microsoft.com/office/drawing/2014/main" id="{AE2DC46E-9D82-4DC1-9CEF-1EB1032626F2}"/>
              </a:ext>
            </a:extLst>
          </p:cNvPr>
          <p:cNvSpPr/>
          <p:nvPr/>
        </p:nvSpPr>
        <p:spPr>
          <a:xfrm>
            <a:off x="10235306" y="1393487"/>
            <a:ext cx="1726826"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err="1" smtClean="0">
                <a:ln>
                  <a:noFill/>
                </a:ln>
                <a:solidFill>
                  <a:srgbClr val="000000"/>
                </a:solidFill>
                <a:effectLst/>
                <a:uFillTx/>
                <a:latin typeface="+mj-lt"/>
                <a:ea typeface="+mj-ea"/>
                <a:cs typeface="+mj-cs"/>
                <a:sym typeface="Arial"/>
              </a:rPr>
              <a:t>Aumentar</a:t>
            </a:r>
            <a:r>
              <a:rPr kumimoji="0" lang="en-GB" sz="2000" b="0" i="0" u="none" strike="noStrike" cap="none" spc="0" normalizeH="0" baseline="0" dirty="0" smtClean="0">
                <a:ln>
                  <a:noFill/>
                </a:ln>
                <a:solidFill>
                  <a:srgbClr val="000000"/>
                </a:solidFill>
                <a:effectLst/>
                <a:uFillTx/>
                <a:latin typeface="+mj-lt"/>
                <a:ea typeface="+mj-ea"/>
                <a:cs typeface="+mj-cs"/>
                <a:sym typeface="Arial"/>
              </a:rPr>
              <a:t> la </a:t>
            </a:r>
            <a:r>
              <a:rPr kumimoji="0" lang="en-GB" sz="2000" b="0" i="0" u="none" strike="noStrike" cap="none" spc="0" normalizeH="0" baseline="0" dirty="0" err="1" smtClean="0">
                <a:ln>
                  <a:noFill/>
                </a:ln>
                <a:solidFill>
                  <a:srgbClr val="000000"/>
                </a:solidFill>
                <a:effectLst/>
                <a:uFillTx/>
                <a:latin typeface="+mj-lt"/>
                <a:ea typeface="+mj-ea"/>
                <a:cs typeface="+mj-cs"/>
                <a:sym typeface="Arial"/>
              </a:rPr>
              <a:t>cobertura</a:t>
            </a:r>
            <a:endParaRPr kumimoji="0" lang="en-GB" sz="2000" b="0" i="0" u="none" strike="noStrike" cap="none" spc="0" normalizeH="0" baseline="0" dirty="0">
              <a:ln>
                <a:noFill/>
              </a:ln>
              <a:solidFill>
                <a:srgbClr val="000000"/>
              </a:solidFill>
              <a:effectLst/>
              <a:uFillTx/>
              <a:latin typeface="+mj-lt"/>
              <a:ea typeface="+mj-ea"/>
              <a:cs typeface="+mj-cs"/>
              <a:sym typeface="Arial"/>
            </a:endParaRPr>
          </a:p>
        </p:txBody>
      </p:sp>
      <p:cxnSp>
        <p:nvCxnSpPr>
          <p:cNvPr id="51" name="Straight Connector 50">
            <a:extLst>
              <a:ext uri="{FF2B5EF4-FFF2-40B4-BE49-F238E27FC236}">
                <a16:creationId xmlns:a16="http://schemas.microsoft.com/office/drawing/2014/main" id="{B0E351EE-F180-48D5-AC72-04F2D36DA648}"/>
              </a:ext>
            </a:extLst>
          </p:cNvPr>
          <p:cNvCxnSpPr>
            <a:cxnSpLocks/>
            <a:endCxn id="50" idx="1"/>
          </p:cNvCxnSpPr>
          <p:nvPr/>
        </p:nvCxnSpPr>
        <p:spPr>
          <a:xfrm flipV="1">
            <a:off x="9288325" y="1785083"/>
            <a:ext cx="946981" cy="1092611"/>
          </a:xfrm>
          <a:prstGeom prst="line">
            <a:avLst/>
          </a:prstGeom>
          <a:ln w="28575"/>
        </p:spPr>
        <p:style>
          <a:lnRef idx="1">
            <a:schemeClr val="dk1"/>
          </a:lnRef>
          <a:fillRef idx="0">
            <a:schemeClr val="dk1"/>
          </a:fillRef>
          <a:effectRef idx="0">
            <a:schemeClr val="dk1"/>
          </a:effectRef>
          <a:fontRef idx="minor">
            <a:schemeClr val="tx1"/>
          </a:fontRef>
        </p:style>
      </p:cxnSp>
      <p:sp>
        <p:nvSpPr>
          <p:cNvPr id="52" name="Rectangle: Rounded Corners 51">
            <a:extLst>
              <a:ext uri="{FF2B5EF4-FFF2-40B4-BE49-F238E27FC236}">
                <a16:creationId xmlns:a16="http://schemas.microsoft.com/office/drawing/2014/main" id="{9283D3AC-CB57-4E23-96C8-AAE9567EC3D4}"/>
              </a:ext>
            </a:extLst>
          </p:cNvPr>
          <p:cNvSpPr/>
          <p:nvPr/>
        </p:nvSpPr>
        <p:spPr>
          <a:xfrm>
            <a:off x="130017" y="5655126"/>
            <a:ext cx="1722296" cy="1123710"/>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err="1" smtClean="0">
                <a:ln>
                  <a:noFill/>
                </a:ln>
                <a:solidFill>
                  <a:srgbClr val="000000"/>
                </a:solidFill>
                <a:effectLst/>
                <a:uFillTx/>
                <a:latin typeface="+mj-lt"/>
                <a:ea typeface="+mj-ea"/>
                <a:cs typeface="+mj-cs"/>
                <a:sym typeface="Arial"/>
              </a:rPr>
              <a:t>Ajustes</a:t>
            </a:r>
            <a:r>
              <a:rPr kumimoji="0" lang="en-GB" sz="2000" b="0" i="0" u="none" strike="noStrike" cap="none" spc="0" normalizeH="0" baseline="0" dirty="0" smtClean="0">
                <a:ln>
                  <a:noFill/>
                </a:ln>
                <a:solidFill>
                  <a:srgbClr val="000000"/>
                </a:solidFill>
                <a:effectLst/>
                <a:uFillTx/>
                <a:latin typeface="+mj-lt"/>
                <a:ea typeface="+mj-ea"/>
                <a:cs typeface="+mj-cs"/>
                <a:sym typeface="Arial"/>
              </a:rPr>
              <a:t> a </a:t>
            </a:r>
            <a:r>
              <a:rPr kumimoji="0" lang="en-GB" sz="2000" b="0" i="0" u="none" strike="noStrike" cap="none" spc="0" normalizeH="0" dirty="0" err="1" smtClean="0">
                <a:ln>
                  <a:noFill/>
                </a:ln>
                <a:solidFill>
                  <a:srgbClr val="000000"/>
                </a:solidFill>
                <a:effectLst/>
                <a:uFillTx/>
                <a:latin typeface="+mj-lt"/>
                <a:ea typeface="+mj-ea"/>
                <a:cs typeface="+mj-cs"/>
                <a:sym typeface="Arial"/>
              </a:rPr>
              <a:t>normas</a:t>
            </a:r>
            <a:r>
              <a:rPr kumimoji="0" lang="en-GB" sz="2000" b="0" i="0" u="none" strike="noStrike" cap="none" spc="0" normalizeH="0" dirty="0" smtClean="0">
                <a:ln>
                  <a:noFill/>
                </a:ln>
                <a:solidFill>
                  <a:srgbClr val="000000"/>
                </a:solidFill>
                <a:effectLst/>
                <a:uFillTx/>
                <a:latin typeface="+mj-lt"/>
                <a:ea typeface="+mj-ea"/>
                <a:cs typeface="+mj-cs"/>
                <a:sym typeface="Arial"/>
              </a:rPr>
              <a:t>/</a:t>
            </a:r>
          </a:p>
          <a:p>
            <a:pPr marL="0" marR="0" indent="0" algn="l" defTabSz="914400" rtl="0" fontAlgn="auto" latinLnBrk="0" hangingPunct="0">
              <a:lnSpc>
                <a:spcPct val="100000"/>
              </a:lnSpc>
              <a:spcBef>
                <a:spcPts val="0"/>
              </a:spcBef>
              <a:spcAft>
                <a:spcPts val="0"/>
              </a:spcAft>
              <a:buClrTx/>
              <a:buSzTx/>
              <a:buFontTx/>
              <a:buNone/>
              <a:tabLst/>
            </a:pPr>
            <a:r>
              <a:rPr kumimoji="0" lang="en-GB" sz="2000" b="0" i="0" u="none" strike="noStrike" cap="none" spc="0" normalizeH="0" dirty="0" err="1" smtClean="0">
                <a:ln>
                  <a:noFill/>
                </a:ln>
                <a:solidFill>
                  <a:srgbClr val="000000"/>
                </a:solidFill>
                <a:effectLst/>
                <a:uFillTx/>
                <a:latin typeface="+mj-lt"/>
                <a:ea typeface="+mj-ea"/>
                <a:cs typeface="+mj-cs"/>
                <a:sym typeface="Arial"/>
              </a:rPr>
              <a:t>regulaciones</a:t>
            </a:r>
            <a:endParaRPr kumimoji="0" lang="en-GB" sz="2000" b="0" i="0" u="none" strike="noStrike" cap="none" spc="0" normalizeH="0" baseline="0" dirty="0">
              <a:ln>
                <a:noFill/>
              </a:ln>
              <a:solidFill>
                <a:srgbClr val="000000"/>
              </a:solidFill>
              <a:effectLst/>
              <a:uFillTx/>
              <a:latin typeface="+mj-lt"/>
              <a:ea typeface="+mj-ea"/>
              <a:cs typeface="+mj-cs"/>
              <a:sym typeface="Arial"/>
            </a:endParaRPr>
          </a:p>
        </p:txBody>
      </p:sp>
      <p:cxnSp>
        <p:nvCxnSpPr>
          <p:cNvPr id="53" name="Straight Connector 52">
            <a:extLst>
              <a:ext uri="{FF2B5EF4-FFF2-40B4-BE49-F238E27FC236}">
                <a16:creationId xmlns:a16="http://schemas.microsoft.com/office/drawing/2014/main" id="{E18BBF81-A669-411A-99B8-1CDA0377D18E}"/>
              </a:ext>
            </a:extLst>
          </p:cNvPr>
          <p:cNvCxnSpPr>
            <a:cxnSpLocks/>
            <a:stCxn id="31" idx="1"/>
            <a:endCxn id="52" idx="3"/>
          </p:cNvCxnSpPr>
          <p:nvPr/>
        </p:nvCxnSpPr>
        <p:spPr>
          <a:xfrm flipH="1">
            <a:off x="1852313" y="5660178"/>
            <a:ext cx="2997941" cy="556803"/>
          </a:xfrm>
          <a:prstGeom prst="line">
            <a:avLst/>
          </a:prstGeom>
          <a:ln w="28575"/>
        </p:spPr>
        <p:style>
          <a:lnRef idx="1">
            <a:schemeClr val="dk1"/>
          </a:lnRef>
          <a:fillRef idx="0">
            <a:schemeClr val="dk1"/>
          </a:fillRef>
          <a:effectRef idx="0">
            <a:schemeClr val="dk1"/>
          </a:effectRef>
          <a:fontRef idx="minor">
            <a:schemeClr val="tx1"/>
          </a:fontRef>
        </p:style>
      </p:cxnSp>
      <p:sp>
        <p:nvSpPr>
          <p:cNvPr id="54" name="Rectangle: Rounded Corners 53">
            <a:extLst>
              <a:ext uri="{FF2B5EF4-FFF2-40B4-BE49-F238E27FC236}">
                <a16:creationId xmlns:a16="http://schemas.microsoft.com/office/drawing/2014/main" id="{06B0EFB8-2E82-4B92-9596-697C8A6C2A66}"/>
              </a:ext>
            </a:extLst>
          </p:cNvPr>
          <p:cNvSpPr/>
          <p:nvPr/>
        </p:nvSpPr>
        <p:spPr>
          <a:xfrm>
            <a:off x="570932" y="1537670"/>
            <a:ext cx="1781781" cy="783191"/>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000" dirty="0" err="1" smtClean="0"/>
              <a:t>Logros</a:t>
            </a:r>
            <a:r>
              <a:rPr lang="en-GB" sz="2000" dirty="0" smtClean="0"/>
              <a:t> </a:t>
            </a:r>
            <a:r>
              <a:rPr lang="en-GB" sz="2000" dirty="0" err="1" smtClean="0"/>
              <a:t>sostenidos</a:t>
            </a:r>
            <a:endParaRPr kumimoji="0" lang="en-GB" sz="2000" b="0" i="0" u="none" strike="noStrike" cap="none" spc="0" normalizeH="0" baseline="0" dirty="0">
              <a:ln>
                <a:noFill/>
              </a:ln>
              <a:solidFill>
                <a:srgbClr val="000000"/>
              </a:solidFill>
              <a:effectLst/>
              <a:uFillTx/>
              <a:latin typeface="+mj-lt"/>
              <a:ea typeface="+mj-ea"/>
              <a:cs typeface="+mj-cs"/>
              <a:sym typeface="Arial"/>
            </a:endParaRPr>
          </a:p>
        </p:txBody>
      </p:sp>
      <p:cxnSp>
        <p:nvCxnSpPr>
          <p:cNvPr id="55" name="Straight Connector 54">
            <a:extLst>
              <a:ext uri="{FF2B5EF4-FFF2-40B4-BE49-F238E27FC236}">
                <a16:creationId xmlns:a16="http://schemas.microsoft.com/office/drawing/2014/main" id="{E4141FA7-BD1C-466A-8EA2-BE2D6DEDDAB9}"/>
              </a:ext>
            </a:extLst>
          </p:cNvPr>
          <p:cNvCxnSpPr>
            <a:cxnSpLocks/>
          </p:cNvCxnSpPr>
          <p:nvPr/>
        </p:nvCxnSpPr>
        <p:spPr>
          <a:xfrm>
            <a:off x="2387114" y="1998805"/>
            <a:ext cx="2741067" cy="2096423"/>
          </a:xfrm>
          <a:prstGeom prst="line">
            <a:avLst/>
          </a:prstGeom>
          <a:ln w="28575"/>
        </p:spPr>
        <p:style>
          <a:lnRef idx="1">
            <a:schemeClr val="dk1"/>
          </a:lnRef>
          <a:fillRef idx="0">
            <a:schemeClr val="dk1"/>
          </a:fillRef>
          <a:effectRef idx="0">
            <a:schemeClr val="dk1"/>
          </a:effectRef>
          <a:fontRef idx="minor">
            <a:schemeClr val="tx1"/>
          </a:fontRef>
        </p:style>
      </p:cxnSp>
      <p:sp>
        <p:nvSpPr>
          <p:cNvPr id="56" name="Rectangle: Rounded Corners 55">
            <a:extLst>
              <a:ext uri="{FF2B5EF4-FFF2-40B4-BE49-F238E27FC236}">
                <a16:creationId xmlns:a16="http://schemas.microsoft.com/office/drawing/2014/main" id="{9CCE8769-01BF-4307-9701-2FFB69DD6FD6}"/>
              </a:ext>
            </a:extLst>
          </p:cNvPr>
          <p:cNvSpPr/>
          <p:nvPr/>
        </p:nvSpPr>
        <p:spPr>
          <a:xfrm>
            <a:off x="130016" y="3168199"/>
            <a:ext cx="1726826" cy="1123710"/>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000" dirty="0" err="1" smtClean="0"/>
              <a:t>Asegurar</a:t>
            </a:r>
            <a:r>
              <a:rPr lang="en-GB" sz="2000" dirty="0" smtClean="0"/>
              <a:t> que </a:t>
            </a:r>
            <a:r>
              <a:rPr lang="en-GB" sz="2000" dirty="0" smtClean="0"/>
              <a:t> se </a:t>
            </a:r>
            <a:r>
              <a:rPr lang="en-GB" sz="2000" dirty="0" err="1" smtClean="0"/>
              <a:t>logra</a:t>
            </a:r>
            <a:r>
              <a:rPr lang="en-GB" sz="2000" dirty="0" smtClean="0"/>
              <a:t> la meta</a:t>
            </a:r>
            <a:endParaRPr kumimoji="0" lang="en-GB" sz="2000" b="0" i="0" u="none" strike="noStrike" cap="none" spc="0" normalizeH="0" baseline="0" dirty="0">
              <a:ln>
                <a:noFill/>
              </a:ln>
              <a:solidFill>
                <a:srgbClr val="000000"/>
              </a:solidFill>
              <a:effectLst/>
              <a:uFillTx/>
              <a:latin typeface="+mj-lt"/>
              <a:ea typeface="+mj-ea"/>
              <a:cs typeface="+mj-cs"/>
              <a:sym typeface="Arial"/>
            </a:endParaRPr>
          </a:p>
        </p:txBody>
      </p:sp>
      <p:cxnSp>
        <p:nvCxnSpPr>
          <p:cNvPr id="57" name="Straight Connector 56">
            <a:extLst>
              <a:ext uri="{FF2B5EF4-FFF2-40B4-BE49-F238E27FC236}">
                <a16:creationId xmlns:a16="http://schemas.microsoft.com/office/drawing/2014/main" id="{762999BE-D02C-49F5-839F-99009BF35343}"/>
              </a:ext>
            </a:extLst>
          </p:cNvPr>
          <p:cNvCxnSpPr>
            <a:cxnSpLocks/>
          </p:cNvCxnSpPr>
          <p:nvPr/>
        </p:nvCxnSpPr>
        <p:spPr>
          <a:xfrm>
            <a:off x="1852313" y="3666133"/>
            <a:ext cx="3282271" cy="421464"/>
          </a:xfrm>
          <a:prstGeom prst="line">
            <a:avLst/>
          </a:prstGeom>
          <a:ln w="28575"/>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BD2185D2-8613-764E-B14C-05339904F198}"/>
              </a:ext>
            </a:extLst>
          </p:cNvPr>
          <p:cNvSpPr>
            <a:spLocks noGrp="1"/>
          </p:cNvSpPr>
          <p:nvPr>
            <p:ph type="sldNum" sz="quarter" idx="2"/>
          </p:nvPr>
        </p:nvSpPr>
        <p:spPr>
          <a:xfrm>
            <a:off x="11913218" y="6533428"/>
            <a:ext cx="177290" cy="276999"/>
          </a:xfrm>
        </p:spPr>
        <p:txBody>
          <a:bodyPr/>
          <a:lstStyle/>
          <a:p>
            <a:fld id="{86CB4B4D-7CA3-9044-876B-883B54F8677D}" type="slidenum">
              <a:rPr lang="de-CH" smtClean="0">
                <a:solidFill>
                  <a:schemeClr val="tx2"/>
                </a:solidFill>
              </a:rPr>
              <a:t>10</a:t>
            </a:fld>
            <a:endParaRPr lang="de-CH" dirty="0">
              <a:solidFill>
                <a:schemeClr val="tx2"/>
              </a:solidFill>
            </a:endParaRPr>
          </a:p>
        </p:txBody>
      </p:sp>
      <p:grpSp>
        <p:nvGrpSpPr>
          <p:cNvPr id="11" name="Grupo 10"/>
          <p:cNvGrpSpPr/>
          <p:nvPr/>
        </p:nvGrpSpPr>
        <p:grpSpPr>
          <a:xfrm>
            <a:off x="2020345" y="1143047"/>
            <a:ext cx="8704980" cy="5595078"/>
            <a:chOff x="2020345" y="1143047"/>
            <a:chExt cx="8704980" cy="5595078"/>
          </a:xfrm>
        </p:grpSpPr>
        <p:grpSp>
          <p:nvGrpSpPr>
            <p:cNvPr id="9" name="Grupo 8"/>
            <p:cNvGrpSpPr/>
            <p:nvPr/>
          </p:nvGrpSpPr>
          <p:grpSpPr>
            <a:xfrm>
              <a:off x="2020345" y="1143047"/>
              <a:ext cx="8375735" cy="5595078"/>
              <a:chOff x="2020345" y="1143047"/>
              <a:chExt cx="8375735" cy="5595078"/>
            </a:xfrm>
          </p:grpSpPr>
          <p:sp>
            <p:nvSpPr>
              <p:cNvPr id="36" name="Oval 35">
                <a:extLst>
                  <a:ext uri="{FF2B5EF4-FFF2-40B4-BE49-F238E27FC236}">
                    <a16:creationId xmlns:a16="http://schemas.microsoft.com/office/drawing/2014/main" id="{92FFBE7A-CB7A-2445-8B03-FFBB49F59B0B}"/>
                  </a:ext>
                </a:extLst>
              </p:cNvPr>
              <p:cNvSpPr/>
              <p:nvPr/>
            </p:nvSpPr>
            <p:spPr>
              <a:xfrm>
                <a:off x="2020345" y="1143047"/>
                <a:ext cx="8375735" cy="554823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27"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10" name="Oval 9">
                <a:extLst>
                  <a:ext uri="{FF2B5EF4-FFF2-40B4-BE49-F238E27FC236}">
                    <a16:creationId xmlns:a16="http://schemas.microsoft.com/office/drawing/2014/main" id="{A75E0F84-1447-D04E-98B1-6E9F69C30FC7}"/>
                  </a:ext>
                </a:extLst>
              </p:cNvPr>
              <p:cNvSpPr/>
              <p:nvPr/>
            </p:nvSpPr>
            <p:spPr>
              <a:xfrm>
                <a:off x="4821254" y="3292094"/>
                <a:ext cx="2516345"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latin typeface="+mj-lt"/>
                  </a:rPr>
                  <a:t>META</a:t>
                </a:r>
                <a:r>
                  <a:rPr lang="en-US" sz="1600" dirty="0" smtClean="0">
                    <a:solidFill>
                      <a:schemeClr val="tx1"/>
                    </a:solidFill>
                    <a:latin typeface="+mj-lt"/>
                  </a:rPr>
                  <a:t> </a:t>
                </a:r>
                <a:r>
                  <a:rPr lang="en-US" sz="1600" dirty="0" err="1" smtClean="0">
                    <a:solidFill>
                      <a:schemeClr val="tx1"/>
                    </a:solidFill>
                    <a:latin typeface="+mj-lt"/>
                  </a:rPr>
                  <a:t>Nutrición</a:t>
                </a:r>
                <a:r>
                  <a:rPr lang="en-US" sz="1600" dirty="0" smtClean="0">
                    <a:solidFill>
                      <a:schemeClr val="tx1"/>
                    </a:solidFill>
                    <a:latin typeface="+mj-lt"/>
                  </a:rPr>
                  <a:t> </a:t>
                </a:r>
                <a:r>
                  <a:rPr lang="en-US" sz="1600" dirty="0" err="1" smtClean="0">
                    <a:solidFill>
                      <a:schemeClr val="tx1"/>
                    </a:solidFill>
                    <a:latin typeface="+mj-lt"/>
                  </a:rPr>
                  <a:t>óptima</a:t>
                </a:r>
                <a:r>
                  <a:rPr lang="en-US" sz="1600" dirty="0" smtClean="0">
                    <a:solidFill>
                      <a:schemeClr val="tx1"/>
                    </a:solidFill>
                    <a:latin typeface="+mj-lt"/>
                  </a:rPr>
                  <a:t> de </a:t>
                </a:r>
                <a:r>
                  <a:rPr lang="en-US" sz="1600" dirty="0" err="1" smtClean="0">
                    <a:solidFill>
                      <a:schemeClr val="tx1"/>
                    </a:solidFill>
                    <a:latin typeface="+mj-lt"/>
                  </a:rPr>
                  <a:t>yodo</a:t>
                </a:r>
                <a:r>
                  <a:rPr lang="en-US" sz="1600" dirty="0" smtClean="0">
                    <a:solidFill>
                      <a:schemeClr val="tx1"/>
                    </a:solidFill>
                    <a:latin typeface="+mj-lt"/>
                  </a:rPr>
                  <a:t> para </a:t>
                </a:r>
                <a:r>
                  <a:rPr lang="en-US" sz="1600" dirty="0" err="1" smtClean="0">
                    <a:solidFill>
                      <a:schemeClr val="tx1"/>
                    </a:solidFill>
                    <a:latin typeface="+mj-lt"/>
                  </a:rPr>
                  <a:t>todos</a:t>
                </a:r>
                <a:endParaRPr lang="en-US" sz="1600" dirty="0">
                  <a:solidFill>
                    <a:schemeClr val="tx1"/>
                  </a:solidFill>
                  <a:latin typeface="+mj-lt"/>
                </a:endParaRPr>
              </a:p>
              <a:p>
                <a:pPr algn="ctr"/>
                <a:r>
                  <a:rPr lang="en-US" sz="1600" b="1" u="sng" dirty="0" smtClean="0">
                    <a:solidFill>
                      <a:schemeClr val="tx1"/>
                    </a:solidFill>
                    <a:latin typeface="+mj-lt"/>
                  </a:rPr>
                  <a:t>ESTRATEGIA:</a:t>
                </a:r>
                <a:r>
                  <a:rPr lang="en-US" sz="1600" dirty="0" smtClean="0">
                    <a:solidFill>
                      <a:schemeClr val="tx1"/>
                    </a:solidFill>
                    <a:latin typeface="+mj-lt"/>
                  </a:rPr>
                  <a:t> </a:t>
                </a:r>
                <a:r>
                  <a:rPr lang="en-US" sz="1600" dirty="0" err="1" smtClean="0">
                    <a:solidFill>
                      <a:schemeClr val="tx1"/>
                    </a:solidFill>
                    <a:latin typeface="+mj-lt"/>
                  </a:rPr>
                  <a:t>Yodar</a:t>
                </a:r>
                <a:r>
                  <a:rPr lang="en-US" sz="1600" dirty="0" smtClean="0">
                    <a:solidFill>
                      <a:schemeClr val="tx1"/>
                    </a:solidFill>
                    <a:latin typeface="+mj-lt"/>
                  </a:rPr>
                  <a:t> </a:t>
                </a:r>
                <a:r>
                  <a:rPr lang="en-US" sz="1600" dirty="0" err="1" smtClean="0">
                    <a:solidFill>
                      <a:schemeClr val="tx1"/>
                    </a:solidFill>
                    <a:latin typeface="+mj-lt"/>
                  </a:rPr>
                  <a:t>toda</a:t>
                </a:r>
                <a:r>
                  <a:rPr lang="en-US" sz="1600" dirty="0" smtClean="0">
                    <a:solidFill>
                      <a:schemeClr val="tx1"/>
                    </a:solidFill>
                    <a:latin typeface="+mj-lt"/>
                  </a:rPr>
                  <a:t> la </a:t>
                </a:r>
                <a:r>
                  <a:rPr lang="en-US" sz="1600" dirty="0" err="1" smtClean="0">
                    <a:solidFill>
                      <a:schemeClr val="tx1"/>
                    </a:solidFill>
                    <a:latin typeface="+mj-lt"/>
                  </a:rPr>
                  <a:t>sal</a:t>
                </a:r>
                <a:r>
                  <a:rPr lang="en-US" sz="1600" dirty="0" smtClean="0">
                    <a:solidFill>
                      <a:schemeClr val="tx1"/>
                    </a:solidFill>
                    <a:latin typeface="+mj-lt"/>
                  </a:rPr>
                  <a:t> de </a:t>
                </a:r>
                <a:r>
                  <a:rPr lang="en-US" sz="1600" dirty="0" err="1" smtClean="0">
                    <a:solidFill>
                      <a:schemeClr val="tx1"/>
                    </a:solidFill>
                    <a:latin typeface="+mj-lt"/>
                  </a:rPr>
                  <a:t>consumo</a:t>
                </a:r>
                <a:r>
                  <a:rPr lang="en-US" sz="1600" dirty="0" smtClean="0">
                    <a:solidFill>
                      <a:schemeClr val="tx1"/>
                    </a:solidFill>
                    <a:latin typeface="+mj-lt"/>
                  </a:rPr>
                  <a:t> </a:t>
                </a:r>
                <a:r>
                  <a:rPr lang="en-US" sz="1600" dirty="0" err="1" smtClean="0">
                    <a:solidFill>
                      <a:schemeClr val="tx1"/>
                    </a:solidFill>
                    <a:latin typeface="+mj-lt"/>
                  </a:rPr>
                  <a:t>humano</a:t>
                </a:r>
                <a:endParaRPr lang="en-US" sz="1600" b="1" u="sng" dirty="0">
                  <a:solidFill>
                    <a:schemeClr val="tx1"/>
                  </a:solidFill>
                  <a:latin typeface="+mj-lt"/>
                </a:endParaRPr>
              </a:p>
            </p:txBody>
          </p:sp>
          <p:sp>
            <p:nvSpPr>
              <p:cNvPr id="28" name="TextBox 27">
                <a:extLst>
                  <a:ext uri="{FF2B5EF4-FFF2-40B4-BE49-F238E27FC236}">
                    <a16:creationId xmlns:a16="http://schemas.microsoft.com/office/drawing/2014/main" id="{16229F5E-33F4-304E-B066-C44D7BE2FC66}"/>
                  </a:ext>
                </a:extLst>
              </p:cNvPr>
              <p:cNvSpPr txBox="1"/>
              <p:nvPr/>
            </p:nvSpPr>
            <p:spPr>
              <a:xfrm>
                <a:off x="4793123" y="2384146"/>
                <a:ext cx="23737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Definir</a:t>
                </a:r>
                <a:r>
                  <a:rPr lang="en-US" dirty="0" smtClean="0"/>
                  <a:t> la </a:t>
                </a:r>
                <a:r>
                  <a:rPr lang="en-US" dirty="0" err="1" smtClean="0"/>
                  <a:t>línea</a:t>
                </a:r>
                <a:r>
                  <a:rPr lang="en-US" dirty="0" smtClean="0"/>
                  <a:t> base</a:t>
                </a:r>
                <a:endParaRPr kumimoji="0" lang="en-US" sz="1800" b="0" i="0" u="none" strike="noStrike" cap="none" spc="0" normalizeH="0" baseline="0" dirty="0">
                  <a:ln>
                    <a:noFill/>
                  </a:ln>
                  <a:solidFill>
                    <a:srgbClr val="000000"/>
                  </a:solidFill>
                  <a:effectLst/>
                  <a:uFillTx/>
                  <a:sym typeface="Arial"/>
                </a:endParaRPr>
              </a:p>
            </p:txBody>
          </p:sp>
          <p:sp>
            <p:nvSpPr>
              <p:cNvPr id="29" name="TextBox 28">
                <a:extLst>
                  <a:ext uri="{FF2B5EF4-FFF2-40B4-BE49-F238E27FC236}">
                    <a16:creationId xmlns:a16="http://schemas.microsoft.com/office/drawing/2014/main" id="{7B7016F9-E9A0-544D-BA64-59EC787CE0E7}"/>
                  </a:ext>
                </a:extLst>
              </p:cNvPr>
              <p:cNvSpPr txBox="1"/>
              <p:nvPr/>
            </p:nvSpPr>
            <p:spPr>
              <a:xfrm>
                <a:off x="4837337" y="2665478"/>
                <a:ext cx="15224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ea typeface="+mj-ea"/>
                    <a:cs typeface="+mj-cs"/>
                    <a:sym typeface="Arial"/>
                  </a:rPr>
                  <a:t>Estado de </a:t>
                </a:r>
                <a:r>
                  <a:rPr kumimoji="0" lang="en-US" sz="1200" b="0" i="0" u="none" strike="noStrike" cap="none" spc="0" normalizeH="0" baseline="0" dirty="0" err="1" smtClean="0">
                    <a:ln>
                      <a:noFill/>
                    </a:ln>
                    <a:solidFill>
                      <a:srgbClr val="000000"/>
                    </a:solidFill>
                    <a:effectLst/>
                    <a:uFillTx/>
                    <a:ea typeface="+mj-ea"/>
                    <a:cs typeface="+mj-cs"/>
                    <a:sym typeface="Arial"/>
                  </a:rPr>
                  <a:t>yodo</a:t>
                </a:r>
                <a:r>
                  <a:rPr kumimoji="0" lang="en-US" sz="1200" b="0" i="0" u="none" strike="noStrike" cap="none" spc="0" normalizeH="0" baseline="0" dirty="0" smtClean="0">
                    <a:ln>
                      <a:noFill/>
                    </a:ln>
                    <a:solidFill>
                      <a:srgbClr val="000000"/>
                    </a:solidFill>
                    <a:effectLst/>
                    <a:uFillTx/>
                    <a:ea typeface="+mj-ea"/>
                    <a:cs typeface="+mj-cs"/>
                    <a:sym typeface="Arial"/>
                  </a:rPr>
                  <a:t>,</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Disponibilidad</a:t>
                </a:r>
                <a:r>
                  <a:rPr lang="en-US" sz="1200" dirty="0" smtClean="0"/>
                  <a:t> de </a:t>
                </a:r>
                <a:r>
                  <a:rPr lang="en-US" sz="1200" dirty="0" err="1" smtClean="0"/>
                  <a:t>sal</a:t>
                </a:r>
                <a:r>
                  <a:rPr lang="en-US" sz="1200" dirty="0" smtClean="0"/>
                  <a:t> y </a:t>
                </a:r>
                <a:r>
                  <a:rPr lang="en-US" sz="1200" dirty="0" err="1" smtClean="0"/>
                  <a:t>consumo</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30" name="TextBox 29">
                <a:extLst>
                  <a:ext uri="{FF2B5EF4-FFF2-40B4-BE49-F238E27FC236}">
                    <a16:creationId xmlns:a16="http://schemas.microsoft.com/office/drawing/2014/main" id="{B5E66AF3-A800-1740-8640-7C80230337B6}"/>
                  </a:ext>
                </a:extLst>
              </p:cNvPr>
              <p:cNvSpPr txBox="1"/>
              <p:nvPr/>
            </p:nvSpPr>
            <p:spPr>
              <a:xfrm>
                <a:off x="3391238" y="5095173"/>
                <a:ext cx="17984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Diseño</a:t>
                </a:r>
                <a:r>
                  <a:rPr kumimoji="0" lang="en-US" sz="1800" b="0" i="0" u="none" strike="noStrike" cap="none" spc="0" normalizeH="0" baseline="0" dirty="0" smtClean="0">
                    <a:ln>
                      <a:noFill/>
                    </a:ln>
                    <a:solidFill>
                      <a:srgbClr val="000000"/>
                    </a:solidFill>
                    <a:effectLst/>
                    <a:uFillTx/>
                    <a:ea typeface="+mj-ea"/>
                    <a:cs typeface="+mj-cs"/>
                    <a:sym typeface="Arial"/>
                  </a:rPr>
                  <a:t> de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31" name="TextBox 30">
                <a:extLst>
                  <a:ext uri="{FF2B5EF4-FFF2-40B4-BE49-F238E27FC236}">
                    <a16:creationId xmlns:a16="http://schemas.microsoft.com/office/drawing/2014/main" id="{2C773855-9B15-564C-ADF7-1EDAC60B4A56}"/>
                  </a:ext>
                </a:extLst>
              </p:cNvPr>
              <p:cNvSpPr txBox="1"/>
              <p:nvPr/>
            </p:nvSpPr>
            <p:spPr>
              <a:xfrm>
                <a:off x="4850254" y="5244680"/>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Objetivos</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Legislación</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Presupuesto</a:t>
                </a:r>
                <a:r>
                  <a:rPr kumimoji="0" lang="en-US" sz="1200" b="0" i="0" u="none" strike="noStrike" cap="none" spc="0" normalizeH="0" baseline="0" dirty="0" smtClean="0">
                    <a:ln>
                      <a:noFill/>
                    </a:ln>
                    <a:solidFill>
                      <a:srgbClr val="000000"/>
                    </a:solidFill>
                    <a:effectLst/>
                    <a:uFillTx/>
                    <a:ea typeface="+mj-ea"/>
                    <a:cs typeface="+mj-cs"/>
                    <a:sym typeface="Arial"/>
                  </a:rPr>
                  <a:t> de</a:t>
                </a:r>
                <a:r>
                  <a:rPr kumimoji="0" lang="en-US" sz="1200" b="0" i="0" u="none" strike="noStrike" cap="none" spc="0" normalizeH="0" dirty="0" smtClean="0">
                    <a:ln>
                      <a:noFill/>
                    </a:ln>
                    <a:solidFill>
                      <a:srgbClr val="000000"/>
                    </a:solidFill>
                    <a:effectLst/>
                    <a:uFillTx/>
                    <a:ea typeface="+mj-ea"/>
                    <a:cs typeface="+mj-cs"/>
                    <a:sym typeface="Arial"/>
                  </a:rPr>
                  <a:t> </a:t>
                </a:r>
                <a:r>
                  <a:rPr kumimoji="0" lang="en-US" sz="1200" b="0" i="0" u="none" strike="noStrike" cap="none" spc="0" normalizeH="0" dirty="0" err="1" smtClean="0">
                    <a:ln>
                      <a:noFill/>
                    </a:ln>
                    <a:solidFill>
                      <a:srgbClr val="000000"/>
                    </a:solidFill>
                    <a:effectLst/>
                    <a:uFillTx/>
                    <a:ea typeface="+mj-ea"/>
                    <a:cs typeface="+mj-cs"/>
                    <a:sym typeface="Arial"/>
                  </a:rPr>
                  <a:t>programa</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32" name="TextBox 31">
                <a:extLst>
                  <a:ext uri="{FF2B5EF4-FFF2-40B4-BE49-F238E27FC236}">
                    <a16:creationId xmlns:a16="http://schemas.microsoft.com/office/drawing/2014/main" id="{F7FB8930-8DA0-A042-BB59-15472E39FBC5}"/>
                  </a:ext>
                </a:extLst>
              </p:cNvPr>
              <p:cNvSpPr txBox="1"/>
              <p:nvPr/>
            </p:nvSpPr>
            <p:spPr>
              <a:xfrm>
                <a:off x="5910638" y="5083534"/>
                <a:ext cx="251260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Implementar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33" name="TextBox 32">
                <a:extLst>
                  <a:ext uri="{FF2B5EF4-FFF2-40B4-BE49-F238E27FC236}">
                    <a16:creationId xmlns:a16="http://schemas.microsoft.com/office/drawing/2014/main" id="{EA4E66BA-09DD-B949-8524-4DB92A17BAC9}"/>
                  </a:ext>
                </a:extLst>
              </p:cNvPr>
              <p:cNvSpPr txBox="1"/>
              <p:nvPr/>
            </p:nvSpPr>
            <p:spPr>
              <a:xfrm>
                <a:off x="6071611" y="5384802"/>
                <a:ext cx="131458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Yodación</a:t>
                </a:r>
                <a:r>
                  <a:rPr lang="en-US" sz="1200" dirty="0" smtClean="0"/>
                  <a:t> de la </a:t>
                </a:r>
                <a:r>
                  <a:rPr lang="en-US" sz="1200" dirty="0" err="1" smtClean="0"/>
                  <a:t>sal</a:t>
                </a:r>
                <a:r>
                  <a:rPr kumimoji="0" lang="en-US" sz="1200" b="0" i="0" u="none" strike="noStrike" cap="none" spc="0" normalizeH="0" baseline="0" dirty="0" smtClean="0">
                    <a:ln>
                      <a:noFill/>
                    </a:ln>
                    <a:solidFill>
                      <a:srgbClr val="000000"/>
                    </a:solidFill>
                    <a:effectLst/>
                    <a:uFillTx/>
                    <a:ea typeface="+mj-ea"/>
                    <a:cs typeface="+mj-cs"/>
                    <a:sym typeface="Arial"/>
                  </a:rPr>
                  <a:t> </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34" name="TextBox 33">
                <a:extLst>
                  <a:ext uri="{FF2B5EF4-FFF2-40B4-BE49-F238E27FC236}">
                    <a16:creationId xmlns:a16="http://schemas.microsoft.com/office/drawing/2014/main" id="{E633315A-B59D-254A-BF8E-5A9E2937E09B}"/>
                  </a:ext>
                </a:extLst>
              </p:cNvPr>
              <p:cNvSpPr txBox="1"/>
              <p:nvPr/>
            </p:nvSpPr>
            <p:spPr>
              <a:xfrm>
                <a:off x="6633188" y="2810128"/>
                <a:ext cx="17984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U</a:t>
                </a:r>
                <a:r>
                  <a:rPr kumimoji="0" lang="en-US" sz="1800" b="0" i="0" u="none" strike="noStrike" cap="none" spc="0" normalizeH="0" baseline="0" dirty="0" err="1" smtClean="0">
                    <a:ln>
                      <a:noFill/>
                    </a:ln>
                    <a:solidFill>
                      <a:srgbClr val="000000"/>
                    </a:solidFill>
                    <a:effectLst/>
                    <a:uFillTx/>
                    <a:sym typeface="Arial"/>
                  </a:rPr>
                  <a:t>tilización</a:t>
                </a:r>
                <a:endParaRPr kumimoji="0" lang="en-US" sz="1800" b="0" i="0" u="none" strike="noStrike" cap="none" spc="0" normalizeH="0" baseline="0" dirty="0">
                  <a:ln>
                    <a:noFill/>
                  </a:ln>
                  <a:solidFill>
                    <a:srgbClr val="000000"/>
                  </a:solidFill>
                  <a:effectLst/>
                  <a:uFillTx/>
                  <a:sym typeface="Arial"/>
                </a:endParaRPr>
              </a:p>
            </p:txBody>
          </p:sp>
          <p:sp>
            <p:nvSpPr>
              <p:cNvPr id="35" name="TextBox 34">
                <a:extLst>
                  <a:ext uri="{FF2B5EF4-FFF2-40B4-BE49-F238E27FC236}">
                    <a16:creationId xmlns:a16="http://schemas.microsoft.com/office/drawing/2014/main" id="{3D648A7E-4063-1E46-9089-DBC083D9736A}"/>
                  </a:ext>
                </a:extLst>
              </p:cNvPr>
              <p:cNvSpPr txBox="1"/>
              <p:nvPr/>
            </p:nvSpPr>
            <p:spPr>
              <a:xfrm>
                <a:off x="7108663" y="3180930"/>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Sal de mesa</a:t>
                </a:r>
                <a:endParaRPr kumimoji="0" lang="en-US" sz="1200" b="0"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smtClean="0"/>
                  <a:t>Sal </a:t>
                </a:r>
                <a:r>
                  <a:rPr lang="en-US" sz="1200" dirty="0" err="1" smtClean="0"/>
                  <a:t>en</a:t>
                </a:r>
                <a:r>
                  <a:rPr lang="en-US" sz="1200" dirty="0" smtClean="0"/>
                  <a:t> </a:t>
                </a:r>
                <a:r>
                  <a:rPr lang="en-US" sz="1200" dirty="0" err="1" smtClean="0"/>
                  <a:t>alimentos</a:t>
                </a:r>
                <a:r>
                  <a:rPr lang="en-US" sz="1200" dirty="0" smtClean="0"/>
                  <a:t> </a:t>
                </a:r>
                <a:r>
                  <a:rPr lang="en-US" sz="1200" dirty="0" err="1" smtClean="0"/>
                  <a:t>procesados</a:t>
                </a:r>
                <a:endParaRPr kumimoji="0" lang="en-US" sz="1200" b="0" i="0" u="none" strike="noStrike" cap="none" spc="0" normalizeH="0" baseline="0" dirty="0">
                  <a:ln>
                    <a:noFill/>
                  </a:ln>
                  <a:solidFill>
                    <a:srgbClr val="000000"/>
                  </a:solidFill>
                  <a:effectLst/>
                  <a:uFillTx/>
                  <a:sym typeface="Arial"/>
                </a:endParaRPr>
              </a:p>
            </p:txBody>
          </p:sp>
          <p:sp>
            <p:nvSpPr>
              <p:cNvPr id="38" name="TextBox 37">
                <a:extLst>
                  <a:ext uri="{FF2B5EF4-FFF2-40B4-BE49-F238E27FC236}">
                    <a16:creationId xmlns:a16="http://schemas.microsoft.com/office/drawing/2014/main" id="{2A4F9094-DFC1-9347-91C5-A5128F4C11F7}"/>
                  </a:ext>
                </a:extLst>
              </p:cNvPr>
              <p:cNvSpPr txBox="1"/>
              <p:nvPr/>
            </p:nvSpPr>
            <p:spPr>
              <a:xfrm>
                <a:off x="8319731" y="5226915"/>
                <a:ext cx="147299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a:p>
                <a:r>
                  <a:rPr lang="en-US" sz="1200" dirty="0">
                    <a:cs typeface="Calibri" panose="020F0502020204030204" pitchFamily="34" charset="0"/>
                  </a:rPr>
                  <a:t>% </a:t>
                </a:r>
                <a:r>
                  <a:rPr lang="en-US" sz="1200" dirty="0" err="1" smtClean="0">
                    <a:cs typeface="Calibri" panose="020F0502020204030204" pitchFamily="34" charset="0"/>
                  </a:rPr>
                  <a:t>industria</a:t>
                </a:r>
                <a:r>
                  <a:rPr lang="en-US" sz="1200" dirty="0" smtClean="0">
                    <a:cs typeface="Calibri" panose="020F0502020204030204" pitchFamily="34" charset="0"/>
                  </a:rPr>
                  <a:t> de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p:txBody>
          </p:sp>
          <p:sp>
            <p:nvSpPr>
              <p:cNvPr id="39" name="TextBox 38">
                <a:extLst>
                  <a:ext uri="{FF2B5EF4-FFF2-40B4-BE49-F238E27FC236}">
                    <a16:creationId xmlns:a16="http://schemas.microsoft.com/office/drawing/2014/main" id="{274E4A2B-3954-5F4E-A52C-4573DA085312}"/>
                  </a:ext>
                </a:extLst>
              </p:cNvPr>
              <p:cNvSpPr txBox="1"/>
              <p:nvPr/>
            </p:nvSpPr>
            <p:spPr>
              <a:xfrm>
                <a:off x="6266648" y="5993271"/>
                <a:ext cx="2687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Monitorear</a:t>
                </a:r>
                <a:r>
                  <a:rPr kumimoji="0" lang="en-US" sz="1800" b="0" i="0" u="none" strike="noStrike" cap="none" spc="0" normalizeH="0" baseline="0" dirty="0" smtClean="0">
                    <a:ln>
                      <a:noFill/>
                    </a:ln>
                    <a:solidFill>
                      <a:srgbClr val="000000"/>
                    </a:solidFill>
                    <a:effectLst/>
                    <a:uFillTx/>
                    <a:ea typeface="+mj-ea"/>
                    <a:cs typeface="+mj-cs"/>
                    <a:sym typeface="Arial"/>
                  </a:rPr>
                  <a:t> la </a:t>
                </a:r>
                <a:r>
                  <a:rPr kumimoji="0" lang="en-US" sz="1800" b="0" i="0" u="none" strike="noStrike" cap="none" spc="0" normalizeH="0" baseline="0" dirty="0" err="1" smtClean="0">
                    <a:ln>
                      <a:noFill/>
                    </a:ln>
                    <a:solidFill>
                      <a:srgbClr val="000000"/>
                    </a:solidFill>
                    <a:effectLst/>
                    <a:uFillTx/>
                    <a:ea typeface="+mj-ea"/>
                    <a:cs typeface="+mj-cs"/>
                    <a:sym typeface="Arial"/>
                  </a:rPr>
                  <a:t>calidad</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40" name="TextBox 39">
                <a:extLst>
                  <a:ext uri="{FF2B5EF4-FFF2-40B4-BE49-F238E27FC236}">
                    <a16:creationId xmlns:a16="http://schemas.microsoft.com/office/drawing/2014/main" id="{582DF779-16DD-3B47-ADD7-96490ECE27C1}"/>
                  </a:ext>
                </a:extLst>
              </p:cNvPr>
              <p:cNvSpPr txBox="1"/>
              <p:nvPr/>
            </p:nvSpPr>
            <p:spPr>
              <a:xfrm>
                <a:off x="5650609" y="6276462"/>
                <a:ext cx="18332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err="1" smtClean="0">
                    <a:cs typeface="Calibri" panose="020F0502020204030204" pitchFamily="34" charset="0"/>
                  </a:rPr>
                  <a:t>Nivel</a:t>
                </a:r>
                <a:r>
                  <a:rPr lang="en-US" sz="1200" dirty="0" smtClean="0">
                    <a:cs typeface="Calibri" panose="020F0502020204030204" pitchFamily="34" charset="0"/>
                  </a:rPr>
                  <a:t> de </a:t>
                </a:r>
                <a:r>
                  <a:rPr lang="en-US" sz="1200" dirty="0" err="1" smtClean="0">
                    <a:cs typeface="Calibri" panose="020F0502020204030204" pitchFamily="34" charset="0"/>
                  </a:rPr>
                  <a:t>yodo</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cadena</a:t>
                </a:r>
                <a:r>
                  <a:rPr lang="en-US" sz="1200" dirty="0" smtClean="0">
                    <a:cs typeface="Calibri" panose="020F0502020204030204" pitchFamily="34" charset="0"/>
                  </a:rPr>
                  <a:t> de </a:t>
                </a:r>
                <a:r>
                  <a:rPr lang="en-US" sz="1200" dirty="0" err="1" smtClean="0">
                    <a:cs typeface="Calibri" panose="020F0502020204030204" pitchFamily="34" charset="0"/>
                  </a:rPr>
                  <a:t>suministro</a:t>
                </a:r>
                <a:endParaRPr lang="en-US" sz="1200" dirty="0">
                  <a:cs typeface="Calibri" panose="020F0502020204030204" pitchFamily="34" charset="0"/>
                </a:endParaRPr>
              </a:p>
            </p:txBody>
          </p:sp>
          <p:sp>
            <p:nvSpPr>
              <p:cNvPr id="41" name="TextBox 40">
                <a:extLst>
                  <a:ext uri="{FF2B5EF4-FFF2-40B4-BE49-F238E27FC236}">
                    <a16:creationId xmlns:a16="http://schemas.microsoft.com/office/drawing/2014/main" id="{D0C10BA2-8A4A-FC4F-8285-DA8703D248C1}"/>
                  </a:ext>
                </a:extLst>
              </p:cNvPr>
              <p:cNvSpPr txBox="1"/>
              <p:nvPr/>
            </p:nvSpPr>
            <p:spPr>
              <a:xfrm>
                <a:off x="8230193" y="2912707"/>
                <a:ext cx="20051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cobertura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42" name="TextBox 41">
                <a:extLst>
                  <a:ext uri="{FF2B5EF4-FFF2-40B4-BE49-F238E27FC236}">
                    <a16:creationId xmlns:a16="http://schemas.microsoft.com/office/drawing/2014/main" id="{2A3B4D7F-5537-5E48-A772-DAD2E3633369}"/>
                  </a:ext>
                </a:extLst>
              </p:cNvPr>
              <p:cNvSpPr txBox="1"/>
              <p:nvPr/>
            </p:nvSpPr>
            <p:spPr>
              <a:xfrm>
                <a:off x="8578888" y="3264233"/>
                <a:ext cx="165641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a:t>
                </a:r>
                <a:r>
                  <a:rPr lang="en-US" sz="1200" dirty="0" err="1" smtClean="0">
                    <a:cs typeface="Calibri" panose="020F0502020204030204" pitchFamily="34" charset="0"/>
                  </a:rPr>
                  <a:t>hogares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a:t>
                </a:r>
              </a:p>
              <a:p>
                <a:r>
                  <a:rPr lang="en-US" sz="1200" dirty="0" err="1" smtClean="0">
                    <a:cs typeface="Calibri" panose="020F0502020204030204" pitchFamily="34" charset="0"/>
                  </a:rPr>
                  <a:t>Uso</a:t>
                </a:r>
                <a:r>
                  <a:rPr lang="en-US" sz="1200" dirty="0" smtClean="0">
                    <a:cs typeface="Calibri" panose="020F0502020204030204" pitchFamily="34" charset="0"/>
                  </a:rPr>
                  <a:t> de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procesados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43" name="TextBox 42">
                <a:extLst>
                  <a:ext uri="{FF2B5EF4-FFF2-40B4-BE49-F238E27FC236}">
                    <a16:creationId xmlns:a16="http://schemas.microsoft.com/office/drawing/2014/main" id="{409752D9-C16A-9646-B0B0-1D626F1653A1}"/>
                  </a:ext>
                </a:extLst>
              </p:cNvPr>
              <p:cNvSpPr txBox="1"/>
              <p:nvPr/>
            </p:nvSpPr>
            <p:spPr>
              <a:xfrm>
                <a:off x="4798013" y="1186003"/>
                <a:ext cx="1891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dirty="0" smtClean="0">
                    <a:ln>
                      <a:noFill/>
                    </a:ln>
                    <a:solidFill>
                      <a:srgbClr val="000000"/>
                    </a:solidFill>
                    <a:effectLst/>
                    <a:uFillTx/>
                    <a:ea typeface="+mj-ea"/>
                    <a:cs typeface="+mj-cs"/>
                    <a:sym typeface="Arial"/>
                  </a:rPr>
                  <a:t> </a:t>
                </a:r>
                <a:r>
                  <a:rPr kumimoji="0" lang="en-US" sz="1800" b="0" i="0" u="none" strike="noStrike" cap="none" spc="0" normalizeH="0" dirty="0" err="1" smtClean="0">
                    <a:ln>
                      <a:noFill/>
                    </a:ln>
                    <a:solidFill>
                      <a:srgbClr val="000000"/>
                    </a:solidFill>
                    <a:effectLst/>
                    <a:uFillTx/>
                    <a:ea typeface="+mj-ea"/>
                    <a:cs typeface="+mj-cs"/>
                    <a:sym typeface="Arial"/>
                  </a:rPr>
                  <a:t>impacto</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44" name="TextBox 43">
                <a:extLst>
                  <a:ext uri="{FF2B5EF4-FFF2-40B4-BE49-F238E27FC236}">
                    <a16:creationId xmlns:a16="http://schemas.microsoft.com/office/drawing/2014/main" id="{FCAD7397-4B1E-E645-A4C7-A91D4BA4380D}"/>
                  </a:ext>
                </a:extLst>
              </p:cNvPr>
              <p:cNvSpPr txBox="1"/>
              <p:nvPr/>
            </p:nvSpPr>
            <p:spPr>
              <a:xfrm>
                <a:off x="4800671" y="1605203"/>
                <a:ext cx="224539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Estado de </a:t>
                </a:r>
                <a:r>
                  <a:rPr lang="en-US" sz="1200" dirty="0" err="1" smtClean="0">
                    <a:cs typeface="Calibri" panose="020F0502020204030204" pitchFamily="34" charset="0"/>
                  </a:rPr>
                  <a:t>yodo</a:t>
                </a:r>
                <a:r>
                  <a:rPr lang="en-US" sz="1200" dirty="0" smtClean="0">
                    <a:cs typeface="Calibri" panose="020F0502020204030204" pitchFamily="34" charset="0"/>
                  </a:rPr>
                  <a:t> (general, </a:t>
                </a:r>
                <a:r>
                  <a:rPr lang="en-US" sz="1200" dirty="0" err="1" smtClean="0">
                    <a:cs typeface="Calibri" panose="020F0502020204030204" pitchFamily="34" charset="0"/>
                  </a:rPr>
                  <a:t>grupos</a:t>
                </a:r>
                <a:r>
                  <a:rPr lang="en-US" sz="1200" dirty="0" smtClean="0">
                    <a:cs typeface="Calibri" panose="020F0502020204030204" pitchFamily="34" charset="0"/>
                  </a:rPr>
                  <a:t> </a:t>
                </a:r>
                <a:r>
                  <a:rPr lang="en-US" sz="1200" dirty="0" err="1" smtClean="0">
                    <a:cs typeface="Calibri" panose="020F0502020204030204" pitchFamily="34" charset="0"/>
                  </a:rPr>
                  <a:t>vulnerables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4" name="Curved Right Arrow 3">
                <a:extLst>
                  <a:ext uri="{FF2B5EF4-FFF2-40B4-BE49-F238E27FC236}">
                    <a16:creationId xmlns:a16="http://schemas.microsoft.com/office/drawing/2014/main" id="{204D4983-E9F5-DB42-B461-C0B5BD6A9C2F}"/>
                  </a:ext>
                </a:extLst>
              </p:cNvPr>
              <p:cNvSpPr/>
              <p:nvPr/>
            </p:nvSpPr>
            <p:spPr>
              <a:xfrm rot="1035525">
                <a:off x="3931551" y="2689596"/>
                <a:ext cx="444544" cy="2279791"/>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46" name="Curved Right Arrow 45">
                <a:extLst>
                  <a:ext uri="{FF2B5EF4-FFF2-40B4-BE49-F238E27FC236}">
                    <a16:creationId xmlns:a16="http://schemas.microsoft.com/office/drawing/2014/main" id="{F39BAFE5-4B3E-7740-B026-646F188B0D62}"/>
                  </a:ext>
                </a:extLst>
              </p:cNvPr>
              <p:cNvSpPr/>
              <p:nvPr/>
            </p:nvSpPr>
            <p:spPr>
              <a:xfrm rot="15827896">
                <a:off x="6088413" y="5458158"/>
                <a:ext cx="196062" cy="105667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47" name="Curved Right Arrow 46">
                <a:extLst>
                  <a:ext uri="{FF2B5EF4-FFF2-40B4-BE49-F238E27FC236}">
                    <a16:creationId xmlns:a16="http://schemas.microsoft.com/office/drawing/2014/main" id="{EE0AB8C1-9138-A842-9CAC-102CBF181849}"/>
                  </a:ext>
                </a:extLst>
              </p:cNvPr>
              <p:cNvSpPr/>
              <p:nvPr/>
            </p:nvSpPr>
            <p:spPr>
              <a:xfrm rot="11475828">
                <a:off x="7957451" y="3864568"/>
                <a:ext cx="251269" cy="1178300"/>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grpSp>
        <p:sp>
          <p:nvSpPr>
            <p:cNvPr id="37" name="TextBox 36">
              <a:extLst>
                <a:ext uri="{FF2B5EF4-FFF2-40B4-BE49-F238E27FC236}">
                  <a16:creationId xmlns:a16="http://schemas.microsoft.com/office/drawing/2014/main" id="{611DD8FB-A6BA-CA43-9D74-79F4076D7806}"/>
                </a:ext>
              </a:extLst>
            </p:cNvPr>
            <p:cNvSpPr txBox="1"/>
            <p:nvPr/>
          </p:nvSpPr>
          <p:spPr>
            <a:xfrm>
              <a:off x="8321377" y="4845031"/>
              <a:ext cx="24039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Monitoreo</a:t>
              </a:r>
              <a:r>
                <a:rPr kumimoji="0" lang="en-US" sz="1800" b="0" i="0" u="none" strike="noStrike" cap="none" spc="0" normalizeH="0" dirty="0" smtClean="0">
                  <a:ln>
                    <a:noFill/>
                  </a:ln>
                  <a:solidFill>
                    <a:srgbClr val="000000"/>
                  </a:solidFill>
                  <a:effectLst/>
                  <a:uFillTx/>
                  <a:ea typeface="+mj-ea"/>
                  <a:cs typeface="+mj-cs"/>
                  <a:sym typeface="Arial"/>
                </a:rPr>
                <a:t> integral</a:t>
              </a:r>
              <a:endParaRPr kumimoji="0" lang="en-US" sz="1800" b="0" i="0" u="none" strike="noStrike" cap="none" spc="0" normalizeH="0" baseline="0" dirty="0">
                <a:ln>
                  <a:noFill/>
                </a:ln>
                <a:solidFill>
                  <a:srgbClr val="000000"/>
                </a:solidFill>
                <a:effectLst/>
                <a:uFillTx/>
                <a:ea typeface="+mj-ea"/>
                <a:cs typeface="+mj-cs"/>
                <a:sym typeface="Arial"/>
              </a:endParaRPr>
            </a:p>
          </p:txBody>
        </p:sp>
      </p:grpSp>
    </p:spTree>
    <p:extLst>
      <p:ext uri="{BB962C8B-B14F-4D97-AF65-F5344CB8AC3E}">
        <p14:creationId xmlns:p14="http://schemas.microsoft.com/office/powerpoint/2010/main" val="829927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 grpId="0" animBg="1"/>
      <p:bldP spid="50" grpId="0" animBg="1"/>
      <p:bldP spid="52" grpId="0" animBg="1"/>
      <p:bldP spid="54"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0" y="1107012"/>
            <a:ext cx="8626239" cy="5595078"/>
            <a:chOff x="0" y="1107012"/>
            <a:chExt cx="8626239" cy="5595078"/>
          </a:xfrm>
        </p:grpSpPr>
        <p:grpSp>
          <p:nvGrpSpPr>
            <p:cNvPr id="60" name="Grupo 59"/>
            <p:cNvGrpSpPr/>
            <p:nvPr/>
          </p:nvGrpSpPr>
          <p:grpSpPr>
            <a:xfrm>
              <a:off x="0" y="1107012"/>
              <a:ext cx="8375735" cy="5595078"/>
              <a:chOff x="2020345" y="1143047"/>
              <a:chExt cx="8375735" cy="5595078"/>
            </a:xfrm>
          </p:grpSpPr>
          <p:sp>
            <p:nvSpPr>
              <p:cNvPr id="61" name="Oval 35">
                <a:extLst>
                  <a:ext uri="{FF2B5EF4-FFF2-40B4-BE49-F238E27FC236}">
                    <a16:creationId xmlns:a16="http://schemas.microsoft.com/office/drawing/2014/main" id="{92FFBE7A-CB7A-2445-8B03-FFBB49F59B0B}"/>
                  </a:ext>
                </a:extLst>
              </p:cNvPr>
              <p:cNvSpPr/>
              <p:nvPr/>
            </p:nvSpPr>
            <p:spPr>
              <a:xfrm>
                <a:off x="2020345" y="1143047"/>
                <a:ext cx="8375735" cy="554823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62"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63" name="Oval 9">
                <a:extLst>
                  <a:ext uri="{FF2B5EF4-FFF2-40B4-BE49-F238E27FC236}">
                    <a16:creationId xmlns:a16="http://schemas.microsoft.com/office/drawing/2014/main" id="{A75E0F84-1447-D04E-98B1-6E9F69C30FC7}"/>
                  </a:ext>
                </a:extLst>
              </p:cNvPr>
              <p:cNvSpPr/>
              <p:nvPr/>
            </p:nvSpPr>
            <p:spPr>
              <a:xfrm>
                <a:off x="4821254" y="3292094"/>
                <a:ext cx="2516345"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latin typeface="+mj-lt"/>
                  </a:rPr>
                  <a:t>META</a:t>
                </a:r>
                <a:r>
                  <a:rPr lang="en-US" sz="1600" dirty="0" smtClean="0">
                    <a:solidFill>
                      <a:schemeClr val="tx1"/>
                    </a:solidFill>
                    <a:latin typeface="+mj-lt"/>
                  </a:rPr>
                  <a:t> </a:t>
                </a:r>
                <a:r>
                  <a:rPr lang="en-US" sz="1600" dirty="0" err="1" smtClean="0">
                    <a:solidFill>
                      <a:schemeClr val="tx1"/>
                    </a:solidFill>
                    <a:latin typeface="+mj-lt"/>
                  </a:rPr>
                  <a:t>Nutrición</a:t>
                </a:r>
                <a:r>
                  <a:rPr lang="en-US" sz="1600" dirty="0" smtClean="0">
                    <a:solidFill>
                      <a:schemeClr val="tx1"/>
                    </a:solidFill>
                    <a:latin typeface="+mj-lt"/>
                  </a:rPr>
                  <a:t> </a:t>
                </a:r>
                <a:r>
                  <a:rPr lang="en-US" sz="1600" dirty="0" err="1" smtClean="0">
                    <a:solidFill>
                      <a:schemeClr val="tx1"/>
                    </a:solidFill>
                    <a:latin typeface="+mj-lt"/>
                  </a:rPr>
                  <a:t>óptima</a:t>
                </a:r>
                <a:r>
                  <a:rPr lang="en-US" sz="1600" dirty="0" smtClean="0">
                    <a:solidFill>
                      <a:schemeClr val="tx1"/>
                    </a:solidFill>
                    <a:latin typeface="+mj-lt"/>
                  </a:rPr>
                  <a:t> de </a:t>
                </a:r>
                <a:r>
                  <a:rPr lang="en-US" sz="1600" dirty="0" err="1" smtClean="0">
                    <a:solidFill>
                      <a:schemeClr val="tx1"/>
                    </a:solidFill>
                    <a:latin typeface="+mj-lt"/>
                  </a:rPr>
                  <a:t>yodo</a:t>
                </a:r>
                <a:r>
                  <a:rPr lang="en-US" sz="1600" dirty="0" smtClean="0">
                    <a:solidFill>
                      <a:schemeClr val="tx1"/>
                    </a:solidFill>
                    <a:latin typeface="+mj-lt"/>
                  </a:rPr>
                  <a:t> para </a:t>
                </a:r>
                <a:r>
                  <a:rPr lang="en-US" sz="1600" dirty="0" err="1" smtClean="0">
                    <a:solidFill>
                      <a:schemeClr val="tx1"/>
                    </a:solidFill>
                    <a:latin typeface="+mj-lt"/>
                  </a:rPr>
                  <a:t>todos</a:t>
                </a:r>
                <a:endParaRPr lang="en-US" sz="1600" dirty="0">
                  <a:solidFill>
                    <a:schemeClr val="tx1"/>
                  </a:solidFill>
                  <a:latin typeface="+mj-lt"/>
                </a:endParaRPr>
              </a:p>
              <a:p>
                <a:pPr algn="ctr"/>
                <a:r>
                  <a:rPr lang="en-US" sz="1600" b="1" u="sng" dirty="0" smtClean="0">
                    <a:solidFill>
                      <a:schemeClr val="tx1"/>
                    </a:solidFill>
                    <a:latin typeface="+mj-lt"/>
                  </a:rPr>
                  <a:t>ESTRATEGIA:</a:t>
                </a:r>
                <a:r>
                  <a:rPr lang="en-US" sz="1600" dirty="0" smtClean="0">
                    <a:solidFill>
                      <a:schemeClr val="tx1"/>
                    </a:solidFill>
                    <a:latin typeface="+mj-lt"/>
                  </a:rPr>
                  <a:t> </a:t>
                </a:r>
                <a:r>
                  <a:rPr lang="en-US" sz="1600" dirty="0" err="1" smtClean="0">
                    <a:solidFill>
                      <a:schemeClr val="tx1"/>
                    </a:solidFill>
                    <a:latin typeface="+mj-lt"/>
                  </a:rPr>
                  <a:t>Yodar</a:t>
                </a:r>
                <a:r>
                  <a:rPr lang="en-US" sz="1600" dirty="0" smtClean="0">
                    <a:solidFill>
                      <a:schemeClr val="tx1"/>
                    </a:solidFill>
                    <a:latin typeface="+mj-lt"/>
                  </a:rPr>
                  <a:t> </a:t>
                </a:r>
                <a:r>
                  <a:rPr lang="en-US" sz="1600" dirty="0" err="1" smtClean="0">
                    <a:solidFill>
                      <a:schemeClr val="tx1"/>
                    </a:solidFill>
                    <a:latin typeface="+mj-lt"/>
                  </a:rPr>
                  <a:t>toda</a:t>
                </a:r>
                <a:r>
                  <a:rPr lang="en-US" sz="1600" dirty="0" smtClean="0">
                    <a:solidFill>
                      <a:schemeClr val="tx1"/>
                    </a:solidFill>
                    <a:latin typeface="+mj-lt"/>
                  </a:rPr>
                  <a:t> la </a:t>
                </a:r>
                <a:r>
                  <a:rPr lang="en-US" sz="1600" dirty="0" err="1" smtClean="0">
                    <a:solidFill>
                      <a:schemeClr val="tx1"/>
                    </a:solidFill>
                    <a:latin typeface="+mj-lt"/>
                  </a:rPr>
                  <a:t>sal</a:t>
                </a:r>
                <a:r>
                  <a:rPr lang="en-US" sz="1600" dirty="0" smtClean="0">
                    <a:solidFill>
                      <a:schemeClr val="tx1"/>
                    </a:solidFill>
                    <a:latin typeface="+mj-lt"/>
                  </a:rPr>
                  <a:t> de </a:t>
                </a:r>
                <a:r>
                  <a:rPr lang="en-US" sz="1600" dirty="0" err="1" smtClean="0">
                    <a:solidFill>
                      <a:schemeClr val="tx1"/>
                    </a:solidFill>
                    <a:latin typeface="+mj-lt"/>
                  </a:rPr>
                  <a:t>consumo</a:t>
                </a:r>
                <a:r>
                  <a:rPr lang="en-US" sz="1600" dirty="0" smtClean="0">
                    <a:solidFill>
                      <a:schemeClr val="tx1"/>
                    </a:solidFill>
                    <a:latin typeface="+mj-lt"/>
                  </a:rPr>
                  <a:t> </a:t>
                </a:r>
                <a:r>
                  <a:rPr lang="en-US" sz="1600" dirty="0" err="1" smtClean="0">
                    <a:solidFill>
                      <a:schemeClr val="tx1"/>
                    </a:solidFill>
                    <a:latin typeface="+mj-lt"/>
                  </a:rPr>
                  <a:t>humano</a:t>
                </a:r>
                <a:endParaRPr lang="en-US" sz="1600" b="1" u="sng" dirty="0">
                  <a:solidFill>
                    <a:schemeClr val="tx1"/>
                  </a:solidFill>
                  <a:latin typeface="+mj-lt"/>
                </a:endParaRPr>
              </a:p>
            </p:txBody>
          </p:sp>
          <p:sp>
            <p:nvSpPr>
              <p:cNvPr id="64" name="TextBox 27">
                <a:extLst>
                  <a:ext uri="{FF2B5EF4-FFF2-40B4-BE49-F238E27FC236}">
                    <a16:creationId xmlns:a16="http://schemas.microsoft.com/office/drawing/2014/main" id="{16229F5E-33F4-304E-B066-C44D7BE2FC66}"/>
                  </a:ext>
                </a:extLst>
              </p:cNvPr>
              <p:cNvSpPr txBox="1"/>
              <p:nvPr/>
            </p:nvSpPr>
            <p:spPr>
              <a:xfrm>
                <a:off x="4793123" y="2384146"/>
                <a:ext cx="23737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Definir</a:t>
                </a:r>
                <a:r>
                  <a:rPr lang="en-US" dirty="0" smtClean="0"/>
                  <a:t> la </a:t>
                </a:r>
                <a:r>
                  <a:rPr lang="en-US" dirty="0" err="1" smtClean="0"/>
                  <a:t>línea</a:t>
                </a:r>
                <a:r>
                  <a:rPr lang="en-US" dirty="0" smtClean="0"/>
                  <a:t> base</a:t>
                </a:r>
                <a:endParaRPr kumimoji="0" lang="en-US" sz="1800" b="0" i="0" u="none" strike="noStrike" cap="none" spc="0" normalizeH="0" baseline="0" dirty="0">
                  <a:ln>
                    <a:noFill/>
                  </a:ln>
                  <a:solidFill>
                    <a:srgbClr val="000000"/>
                  </a:solidFill>
                  <a:effectLst/>
                  <a:uFillTx/>
                  <a:sym typeface="Arial"/>
                </a:endParaRPr>
              </a:p>
            </p:txBody>
          </p:sp>
          <p:sp>
            <p:nvSpPr>
              <p:cNvPr id="65" name="TextBox 28">
                <a:extLst>
                  <a:ext uri="{FF2B5EF4-FFF2-40B4-BE49-F238E27FC236}">
                    <a16:creationId xmlns:a16="http://schemas.microsoft.com/office/drawing/2014/main" id="{7B7016F9-E9A0-544D-BA64-59EC787CE0E7}"/>
                  </a:ext>
                </a:extLst>
              </p:cNvPr>
              <p:cNvSpPr txBox="1"/>
              <p:nvPr/>
            </p:nvSpPr>
            <p:spPr>
              <a:xfrm>
                <a:off x="4837337" y="2665478"/>
                <a:ext cx="15224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ea typeface="+mj-ea"/>
                    <a:cs typeface="+mj-cs"/>
                    <a:sym typeface="Arial"/>
                  </a:rPr>
                  <a:t>Estado de </a:t>
                </a:r>
                <a:r>
                  <a:rPr kumimoji="0" lang="en-US" sz="1200" b="0" i="0" u="none" strike="noStrike" cap="none" spc="0" normalizeH="0" baseline="0" dirty="0" err="1" smtClean="0">
                    <a:ln>
                      <a:noFill/>
                    </a:ln>
                    <a:solidFill>
                      <a:srgbClr val="000000"/>
                    </a:solidFill>
                    <a:effectLst/>
                    <a:uFillTx/>
                    <a:ea typeface="+mj-ea"/>
                    <a:cs typeface="+mj-cs"/>
                    <a:sym typeface="Arial"/>
                  </a:rPr>
                  <a:t>yodo</a:t>
                </a:r>
                <a:r>
                  <a:rPr kumimoji="0" lang="en-US" sz="1200" b="0" i="0" u="none" strike="noStrike" cap="none" spc="0" normalizeH="0" baseline="0" dirty="0" smtClean="0">
                    <a:ln>
                      <a:noFill/>
                    </a:ln>
                    <a:solidFill>
                      <a:srgbClr val="000000"/>
                    </a:solidFill>
                    <a:effectLst/>
                    <a:uFillTx/>
                    <a:ea typeface="+mj-ea"/>
                    <a:cs typeface="+mj-cs"/>
                    <a:sym typeface="Arial"/>
                  </a:rPr>
                  <a:t>,</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Disponibilidad</a:t>
                </a:r>
                <a:r>
                  <a:rPr lang="en-US" sz="1200" dirty="0" smtClean="0"/>
                  <a:t> de </a:t>
                </a:r>
                <a:r>
                  <a:rPr lang="en-US" sz="1200" dirty="0" err="1" smtClean="0"/>
                  <a:t>sal</a:t>
                </a:r>
                <a:r>
                  <a:rPr lang="en-US" sz="1200" dirty="0" smtClean="0"/>
                  <a:t> y </a:t>
                </a:r>
                <a:r>
                  <a:rPr lang="en-US" sz="1200" dirty="0" err="1" smtClean="0"/>
                  <a:t>consumo</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66" name="TextBox 29">
                <a:extLst>
                  <a:ext uri="{FF2B5EF4-FFF2-40B4-BE49-F238E27FC236}">
                    <a16:creationId xmlns:a16="http://schemas.microsoft.com/office/drawing/2014/main" id="{B5E66AF3-A800-1740-8640-7C80230337B6}"/>
                  </a:ext>
                </a:extLst>
              </p:cNvPr>
              <p:cNvSpPr txBox="1"/>
              <p:nvPr/>
            </p:nvSpPr>
            <p:spPr>
              <a:xfrm>
                <a:off x="3391238" y="5095173"/>
                <a:ext cx="17984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Diseño</a:t>
                </a:r>
                <a:r>
                  <a:rPr kumimoji="0" lang="en-US" sz="1800" b="0" i="0" u="none" strike="noStrike" cap="none" spc="0" normalizeH="0" baseline="0" dirty="0" smtClean="0">
                    <a:ln>
                      <a:noFill/>
                    </a:ln>
                    <a:solidFill>
                      <a:srgbClr val="000000"/>
                    </a:solidFill>
                    <a:effectLst/>
                    <a:uFillTx/>
                    <a:ea typeface="+mj-ea"/>
                    <a:cs typeface="+mj-cs"/>
                    <a:sym typeface="Arial"/>
                  </a:rPr>
                  <a:t> de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67" name="TextBox 30">
                <a:extLst>
                  <a:ext uri="{FF2B5EF4-FFF2-40B4-BE49-F238E27FC236}">
                    <a16:creationId xmlns:a16="http://schemas.microsoft.com/office/drawing/2014/main" id="{2C773855-9B15-564C-ADF7-1EDAC60B4A56}"/>
                  </a:ext>
                </a:extLst>
              </p:cNvPr>
              <p:cNvSpPr txBox="1"/>
              <p:nvPr/>
            </p:nvSpPr>
            <p:spPr>
              <a:xfrm>
                <a:off x="4850254" y="5244680"/>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Objetivos</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Legislación</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Presupuesto</a:t>
                </a:r>
                <a:r>
                  <a:rPr kumimoji="0" lang="en-US" sz="1200" b="0" i="0" u="none" strike="noStrike" cap="none" spc="0" normalizeH="0" baseline="0" dirty="0" smtClean="0">
                    <a:ln>
                      <a:noFill/>
                    </a:ln>
                    <a:solidFill>
                      <a:srgbClr val="000000"/>
                    </a:solidFill>
                    <a:effectLst/>
                    <a:uFillTx/>
                    <a:ea typeface="+mj-ea"/>
                    <a:cs typeface="+mj-cs"/>
                    <a:sym typeface="Arial"/>
                  </a:rPr>
                  <a:t> de</a:t>
                </a:r>
                <a:r>
                  <a:rPr kumimoji="0" lang="en-US" sz="1200" b="0" i="0" u="none" strike="noStrike" cap="none" spc="0" normalizeH="0" dirty="0" smtClean="0">
                    <a:ln>
                      <a:noFill/>
                    </a:ln>
                    <a:solidFill>
                      <a:srgbClr val="000000"/>
                    </a:solidFill>
                    <a:effectLst/>
                    <a:uFillTx/>
                    <a:ea typeface="+mj-ea"/>
                    <a:cs typeface="+mj-cs"/>
                    <a:sym typeface="Arial"/>
                  </a:rPr>
                  <a:t> </a:t>
                </a:r>
                <a:r>
                  <a:rPr kumimoji="0" lang="en-US" sz="1200" b="0" i="0" u="none" strike="noStrike" cap="none" spc="0" normalizeH="0" dirty="0" err="1" smtClean="0">
                    <a:ln>
                      <a:noFill/>
                    </a:ln>
                    <a:solidFill>
                      <a:srgbClr val="000000"/>
                    </a:solidFill>
                    <a:effectLst/>
                    <a:uFillTx/>
                    <a:ea typeface="+mj-ea"/>
                    <a:cs typeface="+mj-cs"/>
                    <a:sym typeface="Arial"/>
                  </a:rPr>
                  <a:t>programa</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88" name="TextBox 31">
                <a:extLst>
                  <a:ext uri="{FF2B5EF4-FFF2-40B4-BE49-F238E27FC236}">
                    <a16:creationId xmlns:a16="http://schemas.microsoft.com/office/drawing/2014/main" id="{F7FB8930-8DA0-A042-BB59-15472E39FBC5}"/>
                  </a:ext>
                </a:extLst>
              </p:cNvPr>
              <p:cNvSpPr txBox="1"/>
              <p:nvPr/>
            </p:nvSpPr>
            <p:spPr>
              <a:xfrm>
                <a:off x="5910638" y="5083534"/>
                <a:ext cx="251260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Implementar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89" name="TextBox 32">
                <a:extLst>
                  <a:ext uri="{FF2B5EF4-FFF2-40B4-BE49-F238E27FC236}">
                    <a16:creationId xmlns:a16="http://schemas.microsoft.com/office/drawing/2014/main" id="{EA4E66BA-09DD-B949-8524-4DB92A17BAC9}"/>
                  </a:ext>
                </a:extLst>
              </p:cNvPr>
              <p:cNvSpPr txBox="1"/>
              <p:nvPr/>
            </p:nvSpPr>
            <p:spPr>
              <a:xfrm>
                <a:off x="6071611" y="5384802"/>
                <a:ext cx="131458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Yodación</a:t>
                </a:r>
                <a:r>
                  <a:rPr lang="en-US" sz="1200" dirty="0" smtClean="0"/>
                  <a:t> de la </a:t>
                </a:r>
                <a:r>
                  <a:rPr lang="en-US" sz="1200" dirty="0" err="1" smtClean="0"/>
                  <a:t>sal</a:t>
                </a:r>
                <a:r>
                  <a:rPr kumimoji="0" lang="en-US" sz="1200" b="0" i="0" u="none" strike="noStrike" cap="none" spc="0" normalizeH="0" baseline="0" dirty="0" smtClean="0">
                    <a:ln>
                      <a:noFill/>
                    </a:ln>
                    <a:solidFill>
                      <a:srgbClr val="000000"/>
                    </a:solidFill>
                    <a:effectLst/>
                    <a:uFillTx/>
                    <a:ea typeface="+mj-ea"/>
                    <a:cs typeface="+mj-cs"/>
                    <a:sym typeface="Arial"/>
                  </a:rPr>
                  <a:t> </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90" name="TextBox 33">
                <a:extLst>
                  <a:ext uri="{FF2B5EF4-FFF2-40B4-BE49-F238E27FC236}">
                    <a16:creationId xmlns:a16="http://schemas.microsoft.com/office/drawing/2014/main" id="{E633315A-B59D-254A-BF8E-5A9E2937E09B}"/>
                  </a:ext>
                </a:extLst>
              </p:cNvPr>
              <p:cNvSpPr txBox="1"/>
              <p:nvPr/>
            </p:nvSpPr>
            <p:spPr>
              <a:xfrm>
                <a:off x="6633188" y="2810128"/>
                <a:ext cx="17984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U</a:t>
                </a:r>
                <a:r>
                  <a:rPr kumimoji="0" lang="en-US" sz="1800" b="0" i="0" u="none" strike="noStrike" cap="none" spc="0" normalizeH="0" baseline="0" dirty="0" err="1" smtClean="0">
                    <a:ln>
                      <a:noFill/>
                    </a:ln>
                    <a:solidFill>
                      <a:srgbClr val="000000"/>
                    </a:solidFill>
                    <a:effectLst/>
                    <a:uFillTx/>
                    <a:sym typeface="Arial"/>
                  </a:rPr>
                  <a:t>tilización</a:t>
                </a:r>
                <a:endParaRPr kumimoji="0" lang="en-US" sz="1800" b="0" i="0" u="none" strike="noStrike" cap="none" spc="0" normalizeH="0" baseline="0" dirty="0">
                  <a:ln>
                    <a:noFill/>
                  </a:ln>
                  <a:solidFill>
                    <a:srgbClr val="000000"/>
                  </a:solidFill>
                  <a:effectLst/>
                  <a:uFillTx/>
                  <a:sym typeface="Arial"/>
                </a:endParaRPr>
              </a:p>
            </p:txBody>
          </p:sp>
          <p:sp>
            <p:nvSpPr>
              <p:cNvPr id="91" name="TextBox 34">
                <a:extLst>
                  <a:ext uri="{FF2B5EF4-FFF2-40B4-BE49-F238E27FC236}">
                    <a16:creationId xmlns:a16="http://schemas.microsoft.com/office/drawing/2014/main" id="{3D648A7E-4063-1E46-9089-DBC083D9736A}"/>
                  </a:ext>
                </a:extLst>
              </p:cNvPr>
              <p:cNvSpPr txBox="1"/>
              <p:nvPr/>
            </p:nvSpPr>
            <p:spPr>
              <a:xfrm>
                <a:off x="7108663" y="3180930"/>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Sal de mesa</a:t>
                </a:r>
                <a:endParaRPr kumimoji="0" lang="en-US" sz="1200" b="0"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smtClean="0"/>
                  <a:t>Sal </a:t>
                </a:r>
                <a:r>
                  <a:rPr lang="en-US" sz="1200" dirty="0" err="1" smtClean="0"/>
                  <a:t>en</a:t>
                </a:r>
                <a:r>
                  <a:rPr lang="en-US" sz="1200" dirty="0" smtClean="0"/>
                  <a:t> </a:t>
                </a:r>
                <a:r>
                  <a:rPr lang="en-US" sz="1200" dirty="0" err="1" smtClean="0"/>
                  <a:t>alimentos</a:t>
                </a:r>
                <a:r>
                  <a:rPr lang="en-US" sz="1200" dirty="0" smtClean="0"/>
                  <a:t> </a:t>
                </a:r>
                <a:r>
                  <a:rPr lang="en-US" sz="1200" dirty="0" err="1" smtClean="0"/>
                  <a:t>procesados</a:t>
                </a:r>
                <a:endParaRPr kumimoji="0" lang="en-US" sz="1200" b="0" i="0" u="none" strike="noStrike" cap="none" spc="0" normalizeH="0" baseline="0" dirty="0">
                  <a:ln>
                    <a:noFill/>
                  </a:ln>
                  <a:solidFill>
                    <a:srgbClr val="000000"/>
                  </a:solidFill>
                  <a:effectLst/>
                  <a:uFillTx/>
                  <a:sym typeface="Arial"/>
                </a:endParaRPr>
              </a:p>
            </p:txBody>
          </p:sp>
          <p:sp>
            <p:nvSpPr>
              <p:cNvPr id="92" name="TextBox 37">
                <a:extLst>
                  <a:ext uri="{FF2B5EF4-FFF2-40B4-BE49-F238E27FC236}">
                    <a16:creationId xmlns:a16="http://schemas.microsoft.com/office/drawing/2014/main" id="{2A4F9094-DFC1-9347-91C5-A5128F4C11F7}"/>
                  </a:ext>
                </a:extLst>
              </p:cNvPr>
              <p:cNvSpPr txBox="1"/>
              <p:nvPr/>
            </p:nvSpPr>
            <p:spPr>
              <a:xfrm>
                <a:off x="8319731" y="5226915"/>
                <a:ext cx="147299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a:p>
                <a:r>
                  <a:rPr lang="en-US" sz="1200" dirty="0">
                    <a:cs typeface="Calibri" panose="020F0502020204030204" pitchFamily="34" charset="0"/>
                  </a:rPr>
                  <a:t>% </a:t>
                </a:r>
                <a:r>
                  <a:rPr lang="en-US" sz="1200" dirty="0" err="1" smtClean="0">
                    <a:cs typeface="Calibri" panose="020F0502020204030204" pitchFamily="34" charset="0"/>
                  </a:rPr>
                  <a:t>industria</a:t>
                </a:r>
                <a:r>
                  <a:rPr lang="en-US" sz="1200" dirty="0" smtClean="0">
                    <a:cs typeface="Calibri" panose="020F0502020204030204" pitchFamily="34" charset="0"/>
                  </a:rPr>
                  <a:t> de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p:txBody>
          </p:sp>
          <p:sp>
            <p:nvSpPr>
              <p:cNvPr id="93" name="TextBox 38">
                <a:extLst>
                  <a:ext uri="{FF2B5EF4-FFF2-40B4-BE49-F238E27FC236}">
                    <a16:creationId xmlns:a16="http://schemas.microsoft.com/office/drawing/2014/main" id="{274E4A2B-3954-5F4E-A52C-4573DA085312}"/>
                  </a:ext>
                </a:extLst>
              </p:cNvPr>
              <p:cNvSpPr txBox="1"/>
              <p:nvPr/>
            </p:nvSpPr>
            <p:spPr>
              <a:xfrm>
                <a:off x="6266648" y="5993271"/>
                <a:ext cx="2687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Monitorear</a:t>
                </a:r>
                <a:r>
                  <a:rPr kumimoji="0" lang="en-US" sz="1800" b="0" i="0" u="none" strike="noStrike" cap="none" spc="0" normalizeH="0" baseline="0" dirty="0" smtClean="0">
                    <a:ln>
                      <a:noFill/>
                    </a:ln>
                    <a:solidFill>
                      <a:srgbClr val="000000"/>
                    </a:solidFill>
                    <a:effectLst/>
                    <a:uFillTx/>
                    <a:ea typeface="+mj-ea"/>
                    <a:cs typeface="+mj-cs"/>
                    <a:sym typeface="Arial"/>
                  </a:rPr>
                  <a:t> la </a:t>
                </a:r>
                <a:r>
                  <a:rPr kumimoji="0" lang="en-US" sz="1800" b="0" i="0" u="none" strike="noStrike" cap="none" spc="0" normalizeH="0" baseline="0" dirty="0" err="1" smtClean="0">
                    <a:ln>
                      <a:noFill/>
                    </a:ln>
                    <a:solidFill>
                      <a:srgbClr val="000000"/>
                    </a:solidFill>
                    <a:effectLst/>
                    <a:uFillTx/>
                    <a:ea typeface="+mj-ea"/>
                    <a:cs typeface="+mj-cs"/>
                    <a:sym typeface="Arial"/>
                  </a:rPr>
                  <a:t>calidad</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94" name="TextBox 39">
                <a:extLst>
                  <a:ext uri="{FF2B5EF4-FFF2-40B4-BE49-F238E27FC236}">
                    <a16:creationId xmlns:a16="http://schemas.microsoft.com/office/drawing/2014/main" id="{582DF779-16DD-3B47-ADD7-96490ECE27C1}"/>
                  </a:ext>
                </a:extLst>
              </p:cNvPr>
              <p:cNvSpPr txBox="1"/>
              <p:nvPr/>
            </p:nvSpPr>
            <p:spPr>
              <a:xfrm>
                <a:off x="5650609" y="6276462"/>
                <a:ext cx="18332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err="1" smtClean="0">
                    <a:cs typeface="Calibri" panose="020F0502020204030204" pitchFamily="34" charset="0"/>
                  </a:rPr>
                  <a:t>Nivel</a:t>
                </a:r>
                <a:r>
                  <a:rPr lang="en-US" sz="1200" dirty="0" smtClean="0">
                    <a:cs typeface="Calibri" panose="020F0502020204030204" pitchFamily="34" charset="0"/>
                  </a:rPr>
                  <a:t> de </a:t>
                </a:r>
                <a:r>
                  <a:rPr lang="en-US" sz="1200" dirty="0" err="1" smtClean="0">
                    <a:cs typeface="Calibri" panose="020F0502020204030204" pitchFamily="34" charset="0"/>
                  </a:rPr>
                  <a:t>yodo</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cadena</a:t>
                </a:r>
                <a:r>
                  <a:rPr lang="en-US" sz="1200" dirty="0" smtClean="0">
                    <a:cs typeface="Calibri" panose="020F0502020204030204" pitchFamily="34" charset="0"/>
                  </a:rPr>
                  <a:t> de </a:t>
                </a:r>
                <a:r>
                  <a:rPr lang="en-US" sz="1200" dirty="0" err="1" smtClean="0">
                    <a:cs typeface="Calibri" panose="020F0502020204030204" pitchFamily="34" charset="0"/>
                  </a:rPr>
                  <a:t>suministro</a:t>
                </a:r>
                <a:endParaRPr lang="en-US" sz="1200" dirty="0">
                  <a:cs typeface="Calibri" panose="020F0502020204030204" pitchFamily="34" charset="0"/>
                </a:endParaRPr>
              </a:p>
            </p:txBody>
          </p:sp>
          <p:sp>
            <p:nvSpPr>
              <p:cNvPr id="95" name="TextBox 40">
                <a:extLst>
                  <a:ext uri="{FF2B5EF4-FFF2-40B4-BE49-F238E27FC236}">
                    <a16:creationId xmlns:a16="http://schemas.microsoft.com/office/drawing/2014/main" id="{D0C10BA2-8A4A-FC4F-8285-DA8703D248C1}"/>
                  </a:ext>
                </a:extLst>
              </p:cNvPr>
              <p:cNvSpPr txBox="1"/>
              <p:nvPr/>
            </p:nvSpPr>
            <p:spPr>
              <a:xfrm>
                <a:off x="8230193" y="2912707"/>
                <a:ext cx="20051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cobertura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96" name="TextBox 41">
                <a:extLst>
                  <a:ext uri="{FF2B5EF4-FFF2-40B4-BE49-F238E27FC236}">
                    <a16:creationId xmlns:a16="http://schemas.microsoft.com/office/drawing/2014/main" id="{2A3B4D7F-5537-5E48-A772-DAD2E3633369}"/>
                  </a:ext>
                </a:extLst>
              </p:cNvPr>
              <p:cNvSpPr txBox="1"/>
              <p:nvPr/>
            </p:nvSpPr>
            <p:spPr>
              <a:xfrm>
                <a:off x="8578888" y="3264233"/>
                <a:ext cx="165641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a:t>
                </a:r>
                <a:r>
                  <a:rPr lang="en-US" sz="1200" dirty="0" err="1" smtClean="0">
                    <a:cs typeface="Calibri" panose="020F0502020204030204" pitchFamily="34" charset="0"/>
                  </a:rPr>
                  <a:t>hogares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a:t>
                </a:r>
              </a:p>
              <a:p>
                <a:r>
                  <a:rPr lang="en-US" sz="1200" dirty="0" err="1" smtClean="0">
                    <a:cs typeface="Calibri" panose="020F0502020204030204" pitchFamily="34" charset="0"/>
                  </a:rPr>
                  <a:t>Uso</a:t>
                </a:r>
                <a:r>
                  <a:rPr lang="en-US" sz="1200" dirty="0" smtClean="0">
                    <a:cs typeface="Calibri" panose="020F0502020204030204" pitchFamily="34" charset="0"/>
                  </a:rPr>
                  <a:t> de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procesados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97" name="TextBox 42">
                <a:extLst>
                  <a:ext uri="{FF2B5EF4-FFF2-40B4-BE49-F238E27FC236}">
                    <a16:creationId xmlns:a16="http://schemas.microsoft.com/office/drawing/2014/main" id="{409752D9-C16A-9646-B0B0-1D626F1653A1}"/>
                  </a:ext>
                </a:extLst>
              </p:cNvPr>
              <p:cNvSpPr txBox="1"/>
              <p:nvPr/>
            </p:nvSpPr>
            <p:spPr>
              <a:xfrm>
                <a:off x="4798013" y="1186003"/>
                <a:ext cx="1891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dirty="0" smtClean="0">
                    <a:ln>
                      <a:noFill/>
                    </a:ln>
                    <a:solidFill>
                      <a:srgbClr val="000000"/>
                    </a:solidFill>
                    <a:effectLst/>
                    <a:uFillTx/>
                    <a:ea typeface="+mj-ea"/>
                    <a:cs typeface="+mj-cs"/>
                    <a:sym typeface="Arial"/>
                  </a:rPr>
                  <a:t> </a:t>
                </a:r>
                <a:r>
                  <a:rPr kumimoji="0" lang="en-US" sz="1800" b="0" i="0" u="none" strike="noStrike" cap="none" spc="0" normalizeH="0" dirty="0" err="1" smtClean="0">
                    <a:ln>
                      <a:noFill/>
                    </a:ln>
                    <a:solidFill>
                      <a:srgbClr val="000000"/>
                    </a:solidFill>
                    <a:effectLst/>
                    <a:uFillTx/>
                    <a:ea typeface="+mj-ea"/>
                    <a:cs typeface="+mj-cs"/>
                    <a:sym typeface="Arial"/>
                  </a:rPr>
                  <a:t>impacto</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98" name="TextBox 43">
                <a:extLst>
                  <a:ext uri="{FF2B5EF4-FFF2-40B4-BE49-F238E27FC236}">
                    <a16:creationId xmlns:a16="http://schemas.microsoft.com/office/drawing/2014/main" id="{FCAD7397-4B1E-E645-A4C7-A91D4BA4380D}"/>
                  </a:ext>
                </a:extLst>
              </p:cNvPr>
              <p:cNvSpPr txBox="1"/>
              <p:nvPr/>
            </p:nvSpPr>
            <p:spPr>
              <a:xfrm>
                <a:off x="4800671" y="1605203"/>
                <a:ext cx="224539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Estado de </a:t>
                </a:r>
                <a:r>
                  <a:rPr lang="en-US" sz="1200" dirty="0" err="1" smtClean="0">
                    <a:cs typeface="Calibri" panose="020F0502020204030204" pitchFamily="34" charset="0"/>
                  </a:rPr>
                  <a:t>yodo</a:t>
                </a:r>
                <a:r>
                  <a:rPr lang="en-US" sz="1200" dirty="0" smtClean="0">
                    <a:cs typeface="Calibri" panose="020F0502020204030204" pitchFamily="34" charset="0"/>
                  </a:rPr>
                  <a:t> (general, </a:t>
                </a:r>
                <a:r>
                  <a:rPr lang="en-US" sz="1200" dirty="0" err="1" smtClean="0">
                    <a:cs typeface="Calibri" panose="020F0502020204030204" pitchFamily="34" charset="0"/>
                  </a:rPr>
                  <a:t>grupos</a:t>
                </a:r>
                <a:r>
                  <a:rPr lang="en-US" sz="1200" dirty="0" smtClean="0">
                    <a:cs typeface="Calibri" panose="020F0502020204030204" pitchFamily="34" charset="0"/>
                  </a:rPr>
                  <a:t> </a:t>
                </a:r>
                <a:r>
                  <a:rPr lang="en-US" sz="1200" dirty="0" err="1" smtClean="0">
                    <a:cs typeface="Calibri" panose="020F0502020204030204" pitchFamily="34" charset="0"/>
                  </a:rPr>
                  <a:t>vulnerables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99" name="Curved Right Arrow 3">
                <a:extLst>
                  <a:ext uri="{FF2B5EF4-FFF2-40B4-BE49-F238E27FC236}">
                    <a16:creationId xmlns:a16="http://schemas.microsoft.com/office/drawing/2014/main" id="{204D4983-E9F5-DB42-B461-C0B5BD6A9C2F}"/>
                  </a:ext>
                </a:extLst>
              </p:cNvPr>
              <p:cNvSpPr/>
              <p:nvPr/>
            </p:nvSpPr>
            <p:spPr>
              <a:xfrm rot="1035525">
                <a:off x="3931551" y="2689596"/>
                <a:ext cx="444544" cy="2279791"/>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100" name="Curved Right Arrow 45">
                <a:extLst>
                  <a:ext uri="{FF2B5EF4-FFF2-40B4-BE49-F238E27FC236}">
                    <a16:creationId xmlns:a16="http://schemas.microsoft.com/office/drawing/2014/main" id="{F39BAFE5-4B3E-7740-B026-646F188B0D62}"/>
                  </a:ext>
                </a:extLst>
              </p:cNvPr>
              <p:cNvSpPr/>
              <p:nvPr/>
            </p:nvSpPr>
            <p:spPr>
              <a:xfrm rot="15827896">
                <a:off x="6088413" y="5458158"/>
                <a:ext cx="196062" cy="105667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101" name="Curved Right Arrow 46">
                <a:extLst>
                  <a:ext uri="{FF2B5EF4-FFF2-40B4-BE49-F238E27FC236}">
                    <a16:creationId xmlns:a16="http://schemas.microsoft.com/office/drawing/2014/main" id="{EE0AB8C1-9138-A842-9CAC-102CBF181849}"/>
                  </a:ext>
                </a:extLst>
              </p:cNvPr>
              <p:cNvSpPr/>
              <p:nvPr/>
            </p:nvSpPr>
            <p:spPr>
              <a:xfrm rot="11475828">
                <a:off x="7957451" y="3864568"/>
                <a:ext cx="251269" cy="1178300"/>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grpSp>
        <p:sp>
          <p:nvSpPr>
            <p:cNvPr id="102" name="TextBox 36">
              <a:extLst>
                <a:ext uri="{FF2B5EF4-FFF2-40B4-BE49-F238E27FC236}">
                  <a16:creationId xmlns:a16="http://schemas.microsoft.com/office/drawing/2014/main" id="{611DD8FB-A6BA-CA43-9D74-79F4076D7806}"/>
                </a:ext>
              </a:extLst>
            </p:cNvPr>
            <p:cNvSpPr txBox="1"/>
            <p:nvPr/>
          </p:nvSpPr>
          <p:spPr>
            <a:xfrm>
              <a:off x="6222291" y="4797279"/>
              <a:ext cx="24039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Monitoreo</a:t>
              </a:r>
              <a:r>
                <a:rPr kumimoji="0" lang="en-US" sz="1800" b="0" i="0" u="none" strike="noStrike" cap="none" spc="0" normalizeH="0" dirty="0" smtClean="0">
                  <a:ln>
                    <a:noFill/>
                  </a:ln>
                  <a:solidFill>
                    <a:srgbClr val="000000"/>
                  </a:solidFill>
                  <a:effectLst/>
                  <a:uFillTx/>
                  <a:ea typeface="+mj-ea"/>
                  <a:cs typeface="+mj-cs"/>
                  <a:sym typeface="Arial"/>
                </a:rPr>
                <a:t> integral</a:t>
              </a:r>
              <a:endParaRPr kumimoji="0" lang="en-US" sz="1800" b="0" i="0" u="none" strike="noStrike" cap="none" spc="0" normalizeH="0" baseline="0" dirty="0">
                <a:ln>
                  <a:noFill/>
                </a:ln>
                <a:solidFill>
                  <a:srgbClr val="000000"/>
                </a:solidFill>
                <a:effectLst/>
                <a:uFillTx/>
                <a:ea typeface="+mj-ea"/>
                <a:cs typeface="+mj-cs"/>
                <a:sym typeface="Arial"/>
              </a:endParaRP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8812392" y="3324854"/>
            <a:ext cx="3080556"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smtClean="0"/>
              <a:t>Kits de </a:t>
            </a:r>
            <a:r>
              <a:rPr lang="en-US" sz="2400" dirty="0" err="1" smtClean="0"/>
              <a:t>prueba</a:t>
            </a:r>
            <a:r>
              <a:rPr lang="en-US" sz="2400" dirty="0" smtClean="0"/>
              <a:t> </a:t>
            </a:r>
            <a:r>
              <a:rPr lang="en-US" sz="2400" dirty="0" err="1" smtClean="0"/>
              <a:t>rápida</a:t>
            </a:r>
            <a:r>
              <a:rPr lang="en-US" sz="2400" dirty="0" smtClean="0"/>
              <a:t> (KPRs</a:t>
            </a:r>
            <a:r>
              <a:rPr lang="en-US" sz="2400" dirty="0"/>
              <a:t>) </a:t>
            </a:r>
            <a:r>
              <a:rPr lang="en-US" sz="2400" dirty="0" smtClean="0"/>
              <a:t>se </a:t>
            </a:r>
            <a:r>
              <a:rPr lang="en-US" sz="2400" dirty="0" err="1" smtClean="0"/>
              <a:t>usan</a:t>
            </a:r>
            <a:r>
              <a:rPr lang="en-US" sz="2400" dirty="0" smtClean="0"/>
              <a:t> para:</a:t>
            </a:r>
            <a:endParaRPr lang="en-US" sz="2400" dirty="0"/>
          </a:p>
          <a:p>
            <a:pPr marL="342900" indent="-342900">
              <a:buFont typeface="+mj-lt"/>
              <a:buAutoNum type="arabicParenR"/>
            </a:pPr>
            <a:r>
              <a:rPr lang="en-US" sz="2400" dirty="0" err="1" smtClean="0"/>
              <a:t>Monitorear</a:t>
            </a:r>
            <a:r>
              <a:rPr lang="en-US" sz="2400" dirty="0" smtClean="0"/>
              <a:t> la </a:t>
            </a:r>
            <a:r>
              <a:rPr lang="en-US" sz="2400" dirty="0" err="1" smtClean="0"/>
              <a:t>calidad</a:t>
            </a:r>
            <a:r>
              <a:rPr lang="en-US" sz="2400" dirty="0" smtClean="0"/>
              <a:t> </a:t>
            </a:r>
            <a:endParaRPr lang="en-US" sz="2400" dirty="0"/>
          </a:p>
          <a:p>
            <a:pPr marL="342900" indent="-342900">
              <a:buFont typeface="+mj-lt"/>
              <a:buAutoNum type="arabicParenR"/>
            </a:pPr>
            <a:r>
              <a:rPr lang="en-US" sz="2400" dirty="0" err="1" smtClean="0"/>
              <a:t>Evaluar</a:t>
            </a:r>
            <a:r>
              <a:rPr lang="en-US" sz="2400" dirty="0" smtClean="0"/>
              <a:t> </a:t>
            </a:r>
            <a:r>
              <a:rPr lang="en-US" sz="2400" dirty="0" err="1" smtClean="0"/>
              <a:t>cobertura</a:t>
            </a:r>
            <a:endParaRPr lang="en-US" sz="2400" dirty="0"/>
          </a:p>
          <a:p>
            <a:pPr marL="342900" indent="-342900">
              <a:buFont typeface="+mj-lt"/>
              <a:buAutoNum type="arabicParenR"/>
            </a:pPr>
            <a:r>
              <a:rPr lang="en-US" sz="2400" dirty="0" err="1" smtClean="0"/>
              <a:t>Educación</a:t>
            </a:r>
            <a:r>
              <a:rPr lang="en-US" sz="2400" dirty="0" smtClean="0"/>
              <a:t> para </a:t>
            </a:r>
            <a:r>
              <a:rPr lang="en-US" sz="2400" dirty="0" err="1" smtClean="0"/>
              <a:t>realizar</a:t>
            </a:r>
            <a:r>
              <a:rPr lang="en-US" sz="2400" dirty="0" smtClean="0"/>
              <a:t> </a:t>
            </a:r>
            <a:r>
              <a:rPr lang="en-US" sz="2400" dirty="0" err="1" smtClean="0"/>
              <a:t>concientización</a:t>
            </a:r>
            <a:endParaRPr lang="en-US" sz="2400" dirty="0"/>
          </a:p>
        </p:txBody>
      </p:sp>
      <p:cxnSp>
        <p:nvCxnSpPr>
          <p:cNvPr id="53" name="Straight Arrow Connector 52">
            <a:extLst>
              <a:ext uri="{FF2B5EF4-FFF2-40B4-BE49-F238E27FC236}">
                <a16:creationId xmlns:a16="http://schemas.microsoft.com/office/drawing/2014/main" id="{AE55F9F2-4072-CC48-B698-FB5D2B1FE9C2}"/>
              </a:ext>
            </a:extLst>
          </p:cNvPr>
          <p:cNvCxnSpPr>
            <a:cxnSpLocks/>
          </p:cNvCxnSpPr>
          <p:nvPr/>
        </p:nvCxnSpPr>
        <p:spPr>
          <a:xfrm flipH="1">
            <a:off x="6880128" y="4999581"/>
            <a:ext cx="1840322" cy="688055"/>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1B0046EF-6931-6E4A-917D-EC7839C43C7C}"/>
              </a:ext>
            </a:extLst>
          </p:cNvPr>
          <p:cNvCxnSpPr>
            <a:cxnSpLocks/>
          </p:cNvCxnSpPr>
          <p:nvPr/>
        </p:nvCxnSpPr>
        <p:spPr>
          <a:xfrm flipH="1" flipV="1">
            <a:off x="7380578" y="3079413"/>
            <a:ext cx="1385432" cy="1109073"/>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9CDC4194-2149-BA45-B1C5-FFA64493B721}"/>
              </a:ext>
            </a:extLst>
          </p:cNvPr>
          <p:cNvCxnSpPr>
            <a:cxnSpLocks/>
          </p:cNvCxnSpPr>
          <p:nvPr/>
        </p:nvCxnSpPr>
        <p:spPr>
          <a:xfrm flipH="1" flipV="1">
            <a:off x="5844452" y="3491850"/>
            <a:ext cx="2953305" cy="130892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DE564488-7443-B746-A24E-230DBFC44944}"/>
              </a:ext>
            </a:extLst>
          </p:cNvPr>
          <p:cNvSpPr>
            <a:spLocks noGrp="1"/>
          </p:cNvSpPr>
          <p:nvPr>
            <p:ph type="title"/>
          </p:nvPr>
        </p:nvSpPr>
        <p:spPr>
          <a:xfrm>
            <a:off x="878645" y="97249"/>
            <a:ext cx="9517435" cy="762608"/>
          </a:xfrm>
        </p:spPr>
        <p:txBody>
          <a:bodyPr>
            <a:normAutofit fontScale="90000"/>
          </a:bodyPr>
          <a:lstStyle/>
          <a:p>
            <a:pPr>
              <a:lnSpc>
                <a:spcPct val="100000"/>
              </a:lnSpc>
            </a:pPr>
            <a:r>
              <a:rPr lang="en-US" sz="2800" dirty="0" err="1" smtClean="0">
                <a:latin typeface="+mj-lt"/>
              </a:rPr>
              <a:t>recomendaCIÓN</a:t>
            </a:r>
            <a:r>
              <a:rPr lang="en-US" sz="2800" dirty="0" smtClean="0">
                <a:latin typeface="+mj-lt"/>
              </a:rPr>
              <a:t> </a:t>
            </a:r>
            <a:r>
              <a:rPr lang="en-US" sz="2800" b="1" dirty="0">
                <a:latin typeface="+mj-lt"/>
              </a:rPr>
              <a:t>2</a:t>
            </a:r>
            <a:r>
              <a:rPr lang="en-US" sz="2800" dirty="0" smtClean="0">
                <a:latin typeface="+mj-lt"/>
              </a:rPr>
              <a:t> </a:t>
            </a:r>
            <a:r>
              <a:rPr lang="en-US" sz="2800" dirty="0">
                <a:latin typeface="+mj-lt"/>
              </a:rPr>
              <a:t>– </a:t>
            </a:r>
            <a:r>
              <a:rPr lang="en-US" sz="2800" dirty="0" err="1" smtClean="0">
                <a:latin typeface="+mj-lt"/>
              </a:rPr>
              <a:t>usO</a:t>
            </a:r>
            <a:r>
              <a:rPr lang="en-US" sz="2800" dirty="0" smtClean="0">
                <a:latin typeface="+mj-lt"/>
              </a:rPr>
              <a:t> DE LOS KITS DE PRUEBA RÁPIDA</a:t>
            </a:r>
            <a:endParaRPr lang="en-US" sz="2800" dirty="0">
              <a:latin typeface="+mj-lt"/>
            </a:endParaRPr>
          </a:p>
        </p:txBody>
      </p:sp>
      <p:sp>
        <p:nvSpPr>
          <p:cNvPr id="2" name="Slide Number Placeholder 1">
            <a:extLst>
              <a:ext uri="{FF2B5EF4-FFF2-40B4-BE49-F238E27FC236}">
                <a16:creationId xmlns:a16="http://schemas.microsoft.com/office/drawing/2014/main" id="{295C4617-B6E8-0346-8BDC-B2ED930C0BBA}"/>
              </a:ext>
            </a:extLst>
          </p:cNvPr>
          <p:cNvSpPr>
            <a:spLocks noGrp="1"/>
          </p:cNvSpPr>
          <p:nvPr>
            <p:ph type="sldNum" sz="quarter" idx="2"/>
          </p:nvPr>
        </p:nvSpPr>
        <p:spPr>
          <a:xfrm>
            <a:off x="11892948" y="6563591"/>
            <a:ext cx="262249" cy="276999"/>
          </a:xfrm>
        </p:spPr>
        <p:txBody>
          <a:bodyPr/>
          <a:lstStyle/>
          <a:p>
            <a:fld id="{86CB4B4D-7CA3-9044-876B-883B54F8677D}" type="slidenum">
              <a:rPr lang="de-CH" smtClean="0">
                <a:solidFill>
                  <a:schemeClr val="tx2"/>
                </a:solidFill>
              </a:rPr>
              <a:t>11</a:t>
            </a:fld>
            <a:endParaRPr lang="de-CH" dirty="0">
              <a:solidFill>
                <a:schemeClr val="tx2"/>
              </a:solidFill>
            </a:endParaRPr>
          </a:p>
        </p:txBody>
      </p:sp>
    </p:spTree>
    <p:extLst>
      <p:ext uri="{BB962C8B-B14F-4D97-AF65-F5344CB8AC3E}">
        <p14:creationId xmlns:p14="http://schemas.microsoft.com/office/powerpoint/2010/main" val="372230603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156C9-931E-9B40-9B0D-3EE222ED3624}"/>
              </a:ext>
            </a:extLst>
          </p:cNvPr>
          <p:cNvSpPr>
            <a:spLocks noGrp="1"/>
          </p:cNvSpPr>
          <p:nvPr>
            <p:ph type="title"/>
          </p:nvPr>
        </p:nvSpPr>
        <p:spPr/>
        <p:txBody>
          <a:bodyPr>
            <a:noAutofit/>
          </a:bodyPr>
          <a:lstStyle/>
          <a:p>
            <a:pPr>
              <a:lnSpc>
                <a:spcPct val="100000"/>
              </a:lnSpc>
            </a:pPr>
            <a:r>
              <a:rPr lang="en-US" sz="2500" dirty="0" smtClean="0">
                <a:latin typeface="+mj-lt"/>
              </a:rPr>
              <a:t>USO CORRECTO DE LOS KITS DE PRUEBAS RÁPIDAS (KPR´s)</a:t>
            </a:r>
            <a:endParaRPr lang="en-US" sz="2500" dirty="0">
              <a:latin typeface="+mj-lt"/>
            </a:endParaRPr>
          </a:p>
        </p:txBody>
      </p:sp>
      <p:sp>
        <p:nvSpPr>
          <p:cNvPr id="3" name="Text Placeholder 2">
            <a:extLst>
              <a:ext uri="{FF2B5EF4-FFF2-40B4-BE49-F238E27FC236}">
                <a16:creationId xmlns:a16="http://schemas.microsoft.com/office/drawing/2014/main" id="{EF59B045-BB4F-0340-AD45-18153866F038}"/>
              </a:ext>
            </a:extLst>
          </p:cNvPr>
          <p:cNvSpPr>
            <a:spLocks noGrp="1"/>
          </p:cNvSpPr>
          <p:nvPr>
            <p:ph type="body" sz="half" idx="1"/>
          </p:nvPr>
        </p:nvSpPr>
        <p:spPr>
          <a:xfrm>
            <a:off x="409904" y="1320800"/>
            <a:ext cx="7708236" cy="4154240"/>
          </a:xfrm>
        </p:spPr>
        <p:txBody>
          <a:bodyPr>
            <a:noAutofit/>
          </a:bodyPr>
          <a:lstStyle/>
          <a:p>
            <a:pPr marL="342900" indent="-342900">
              <a:spcBef>
                <a:spcPts val="0"/>
              </a:spcBef>
              <a:buFont typeface="Wingdings" panose="05000000000000000000" pitchFamily="2" charset="2"/>
              <a:buChar char="q"/>
            </a:pPr>
            <a:r>
              <a:rPr lang="en-US" sz="2000" dirty="0" smtClean="0"/>
              <a:t>Los KPR </a:t>
            </a:r>
            <a:r>
              <a:rPr lang="en-US" sz="2000" i="1" dirty="0" err="1" smtClean="0"/>
              <a:t>método</a:t>
            </a:r>
            <a:r>
              <a:rPr lang="en-US" sz="2000" i="1" dirty="0" smtClean="0"/>
              <a:t> </a:t>
            </a:r>
            <a:r>
              <a:rPr lang="en-US" sz="2000" i="1" dirty="0" err="1" smtClean="0"/>
              <a:t>cualitativo</a:t>
            </a:r>
            <a:r>
              <a:rPr lang="en-US" sz="2000" dirty="0" smtClean="0"/>
              <a:t>, </a:t>
            </a:r>
            <a:r>
              <a:rPr lang="en-US" sz="2000" i="1" dirty="0" err="1"/>
              <a:t>colorimetrico</a:t>
            </a:r>
            <a:r>
              <a:rPr lang="en-US" sz="2000" i="1" dirty="0"/>
              <a:t>. </a:t>
            </a:r>
            <a:endParaRPr lang="en-US" sz="2000" i="1" dirty="0" smtClean="0"/>
          </a:p>
          <a:p>
            <a:pPr marL="342900" indent="-342900">
              <a:spcBef>
                <a:spcPts val="0"/>
              </a:spcBef>
              <a:buFont typeface="Arial" panose="020B0604020202020204" pitchFamily="34" charset="0"/>
              <a:buChar char="•"/>
            </a:pPr>
            <a:endParaRPr lang="en-US" sz="2000" dirty="0" smtClean="0"/>
          </a:p>
          <a:p>
            <a:pPr marL="342900" indent="-342900">
              <a:spcBef>
                <a:spcPts val="0"/>
              </a:spcBef>
              <a:buFont typeface="Wingdings" panose="05000000000000000000" pitchFamily="2" charset="2"/>
              <a:buChar char="q"/>
            </a:pPr>
            <a:r>
              <a:rPr lang="en-US" sz="2000" dirty="0" err="1" smtClean="0"/>
              <a:t>Fácil</a:t>
            </a:r>
            <a:r>
              <a:rPr lang="en-US" sz="2000" dirty="0" smtClean="0"/>
              <a:t> de </a:t>
            </a:r>
            <a:r>
              <a:rPr lang="en-US" sz="2000" dirty="0" err="1" smtClean="0"/>
              <a:t>usar</a:t>
            </a:r>
            <a:r>
              <a:rPr lang="en-US" sz="2000" dirty="0" smtClean="0"/>
              <a:t>, </a:t>
            </a:r>
            <a:r>
              <a:rPr lang="en-US" sz="2000" dirty="0" err="1" smtClean="0"/>
              <a:t>incluso</a:t>
            </a:r>
            <a:r>
              <a:rPr lang="en-US" sz="2000" dirty="0" smtClean="0"/>
              <a:t> en el campo.</a:t>
            </a:r>
            <a:endParaRPr lang="en-US" sz="2000" dirty="0"/>
          </a:p>
          <a:p>
            <a:pPr indent="0">
              <a:spcBef>
                <a:spcPts val="0"/>
              </a:spcBef>
            </a:pPr>
            <a:endParaRPr lang="en-US" sz="2000" dirty="0"/>
          </a:p>
          <a:p>
            <a:pPr marL="342900" indent="-342900">
              <a:spcBef>
                <a:spcPts val="0"/>
              </a:spcBef>
              <a:buFont typeface="Wingdings" panose="05000000000000000000" pitchFamily="2" charset="2"/>
              <a:buChar char="q"/>
            </a:pPr>
            <a:r>
              <a:rPr lang="en-US" sz="2000" dirty="0" smtClean="0"/>
              <a:t>PERO – se </a:t>
            </a:r>
            <a:r>
              <a:rPr lang="en-US" sz="2000" dirty="0" err="1" smtClean="0"/>
              <a:t>han</a:t>
            </a:r>
            <a:r>
              <a:rPr lang="en-US" sz="2000" dirty="0" smtClean="0"/>
              <a:t> </a:t>
            </a:r>
            <a:r>
              <a:rPr lang="en-US" sz="2000" dirty="0" err="1" smtClean="0"/>
              <a:t>usado</a:t>
            </a:r>
            <a:r>
              <a:rPr lang="en-US" sz="2000" dirty="0" smtClean="0"/>
              <a:t> de forma </a:t>
            </a:r>
            <a:r>
              <a:rPr lang="en-US" sz="2000" dirty="0" err="1" smtClean="0"/>
              <a:t>incorrecta</a:t>
            </a:r>
            <a:r>
              <a:rPr lang="en-US" sz="2000" dirty="0" smtClean="0"/>
              <a:t> para </a:t>
            </a:r>
            <a:r>
              <a:rPr lang="en-US" sz="2000" dirty="0" err="1" smtClean="0"/>
              <a:t>distinguir</a:t>
            </a:r>
            <a:r>
              <a:rPr lang="en-US" sz="2000" dirty="0" smtClean="0"/>
              <a:t> entre </a:t>
            </a:r>
            <a:r>
              <a:rPr lang="en-US" sz="2000" dirty="0" err="1" smtClean="0"/>
              <a:t>sal</a:t>
            </a:r>
            <a:r>
              <a:rPr lang="en-US" sz="2000" dirty="0" smtClean="0"/>
              <a:t> </a:t>
            </a:r>
            <a:r>
              <a:rPr lang="en-US" sz="2000" dirty="0" err="1" smtClean="0"/>
              <a:t>yodada</a:t>
            </a:r>
            <a:r>
              <a:rPr lang="en-US" sz="2000" dirty="0" smtClean="0"/>
              <a:t> </a:t>
            </a:r>
            <a:r>
              <a:rPr lang="en-US" sz="2000" dirty="0" err="1" smtClean="0"/>
              <a:t>adecuadamente</a:t>
            </a:r>
            <a:r>
              <a:rPr lang="en-US" sz="2000" dirty="0" smtClean="0"/>
              <a:t> e </a:t>
            </a:r>
            <a:r>
              <a:rPr lang="en-US" sz="2000" dirty="0" err="1" smtClean="0"/>
              <a:t>inadecuadamente</a:t>
            </a:r>
            <a:r>
              <a:rPr lang="en-US" sz="2000" dirty="0" smtClean="0"/>
              <a:t> (</a:t>
            </a:r>
            <a:r>
              <a:rPr lang="en-US" sz="2000" dirty="0" err="1" smtClean="0"/>
              <a:t>confirmado</a:t>
            </a:r>
            <a:r>
              <a:rPr lang="en-US" sz="2000" dirty="0" smtClean="0"/>
              <a:t> </a:t>
            </a:r>
            <a:r>
              <a:rPr lang="en-US" sz="2000" dirty="0" err="1" smtClean="0"/>
              <a:t>por</a:t>
            </a:r>
            <a:r>
              <a:rPr lang="en-US" sz="2000" dirty="0" smtClean="0"/>
              <a:t> </a:t>
            </a:r>
            <a:r>
              <a:rPr lang="en-US" sz="2000" dirty="0" err="1" smtClean="0"/>
              <a:t>muchos</a:t>
            </a:r>
            <a:r>
              <a:rPr lang="en-US" sz="2000" dirty="0" smtClean="0"/>
              <a:t> estudios</a:t>
            </a:r>
            <a:r>
              <a:rPr lang="en-US" sz="2000" baseline="30000" dirty="0" smtClean="0"/>
              <a:t>1</a:t>
            </a:r>
            <a:r>
              <a:rPr lang="en-US" sz="2000" dirty="0" smtClean="0"/>
              <a:t>)</a:t>
            </a:r>
          </a:p>
          <a:p>
            <a:pPr marL="342900" indent="-342900">
              <a:spcBef>
                <a:spcPts val="0"/>
              </a:spcBef>
              <a:buFont typeface="Arial" panose="020B0604020202020204" pitchFamily="34" charset="0"/>
              <a:buChar char="•"/>
            </a:pPr>
            <a:endParaRPr lang="en-US" sz="2000" dirty="0"/>
          </a:p>
          <a:p>
            <a:pPr marL="342900" indent="-342900">
              <a:spcBef>
                <a:spcPts val="0"/>
              </a:spcBef>
              <a:buFont typeface="Wingdings" panose="05000000000000000000" pitchFamily="2" charset="2"/>
              <a:buChar char="q"/>
            </a:pPr>
            <a:r>
              <a:rPr lang="en-US" sz="2000" dirty="0" smtClean="0"/>
              <a:t>Sal </a:t>
            </a:r>
            <a:r>
              <a:rPr lang="en-US" sz="2000" dirty="0" err="1" smtClean="0"/>
              <a:t>inadecuadamente</a:t>
            </a:r>
            <a:r>
              <a:rPr lang="en-US" sz="2000" dirty="0" smtClean="0"/>
              <a:t>, </a:t>
            </a:r>
            <a:r>
              <a:rPr lang="en-US" sz="2000" dirty="0" err="1" smtClean="0"/>
              <a:t>adecuada</a:t>
            </a:r>
            <a:r>
              <a:rPr lang="en-US" sz="2000" dirty="0" smtClean="0"/>
              <a:t> o </a:t>
            </a:r>
            <a:r>
              <a:rPr lang="en-US" sz="2000" dirty="0" err="1" smtClean="0"/>
              <a:t>excesivamente</a:t>
            </a:r>
            <a:r>
              <a:rPr lang="en-US" sz="2000" dirty="0" smtClean="0"/>
              <a:t> </a:t>
            </a:r>
            <a:r>
              <a:rPr lang="en-US" sz="2000" dirty="0" err="1" smtClean="0"/>
              <a:t>yodada</a:t>
            </a:r>
            <a:r>
              <a:rPr lang="en-US" sz="2000" dirty="0" smtClean="0"/>
              <a:t> se require de </a:t>
            </a:r>
            <a:r>
              <a:rPr lang="en-US" sz="2000" b="1" dirty="0" err="1" smtClean="0"/>
              <a:t>métodos</a:t>
            </a:r>
            <a:r>
              <a:rPr lang="en-US" sz="2000" b="1" dirty="0" smtClean="0"/>
              <a:t> </a:t>
            </a:r>
            <a:r>
              <a:rPr lang="en-US" sz="2000" b="1" dirty="0" err="1" smtClean="0"/>
              <a:t>cuantitativos</a:t>
            </a:r>
            <a:r>
              <a:rPr lang="en-US" sz="2000" b="1" dirty="0" smtClean="0"/>
              <a:t> </a:t>
            </a:r>
            <a:r>
              <a:rPr lang="en-US" sz="2000" b="1" dirty="0" err="1" smtClean="0"/>
              <a:t>validados</a:t>
            </a:r>
            <a:r>
              <a:rPr lang="en-US" sz="2000" b="1" dirty="0" smtClean="0"/>
              <a:t>.</a:t>
            </a:r>
          </a:p>
          <a:p>
            <a:pPr indent="0">
              <a:spcBef>
                <a:spcPts val="0"/>
              </a:spcBef>
            </a:pPr>
            <a:endParaRPr lang="en-US" sz="2000" dirty="0"/>
          </a:p>
          <a:p>
            <a:pPr marL="342900" indent="-342900">
              <a:spcBef>
                <a:spcPts val="0"/>
              </a:spcBef>
              <a:buFont typeface="Wingdings" panose="05000000000000000000" pitchFamily="2" charset="2"/>
              <a:buChar char="q"/>
            </a:pPr>
            <a:r>
              <a:rPr lang="en-US" sz="2000" i="1" dirty="0" err="1"/>
              <a:t>Monitorear</a:t>
            </a:r>
            <a:r>
              <a:rPr lang="en-US" sz="2000" i="1" dirty="0"/>
              <a:t> la </a:t>
            </a:r>
            <a:r>
              <a:rPr lang="en-US" sz="2000" b="1" i="1" dirty="0" err="1"/>
              <a:t>calidad</a:t>
            </a:r>
            <a:r>
              <a:rPr lang="en-US" sz="2000" i="1" dirty="0"/>
              <a:t> </a:t>
            </a:r>
            <a:r>
              <a:rPr lang="en-US" sz="2000" i="1" dirty="0" smtClean="0"/>
              <a:t> y </a:t>
            </a:r>
            <a:r>
              <a:rPr lang="en-US" sz="2000" i="1" dirty="0" err="1" smtClean="0"/>
              <a:t>Evaluar</a:t>
            </a:r>
            <a:r>
              <a:rPr lang="en-US" sz="2000" i="1" dirty="0" smtClean="0"/>
              <a:t> </a:t>
            </a:r>
            <a:r>
              <a:rPr lang="en-US" sz="2000" b="1" i="1" dirty="0" err="1"/>
              <a:t>cobertura</a:t>
            </a:r>
            <a:endParaRPr lang="en-US" sz="2000" b="1" i="1" dirty="0"/>
          </a:p>
          <a:p>
            <a:pPr marL="342900" indent="-342900">
              <a:spcBef>
                <a:spcPts val="0"/>
              </a:spcBef>
              <a:buFont typeface="Arial" panose="020B0604020202020204" pitchFamily="34" charset="0"/>
              <a:buChar char="•"/>
            </a:pPr>
            <a:endParaRPr lang="en-US" sz="2000" dirty="0"/>
          </a:p>
          <a:p>
            <a:pPr indent="0">
              <a:spcBef>
                <a:spcPts val="0"/>
              </a:spcBef>
            </a:pPr>
            <a:endParaRPr lang="en-US" sz="2000" dirty="0"/>
          </a:p>
          <a:p>
            <a:pPr indent="0">
              <a:spcBef>
                <a:spcPts val="0"/>
              </a:spcBef>
            </a:pPr>
            <a:r>
              <a:rPr lang="en-US" sz="2000" dirty="0" smtClean="0"/>
              <a:t> </a:t>
            </a:r>
            <a:endParaRPr lang="en-US" sz="2000" dirty="0"/>
          </a:p>
        </p:txBody>
      </p:sp>
      <p:sp>
        <p:nvSpPr>
          <p:cNvPr id="4" name="TextBox 3">
            <a:extLst>
              <a:ext uri="{FF2B5EF4-FFF2-40B4-BE49-F238E27FC236}">
                <a16:creationId xmlns:a16="http://schemas.microsoft.com/office/drawing/2014/main" id="{5626EE78-62D4-E645-BEDD-EB399FF09A01}"/>
              </a:ext>
            </a:extLst>
          </p:cNvPr>
          <p:cNvSpPr txBox="1"/>
          <p:nvPr/>
        </p:nvSpPr>
        <p:spPr>
          <a:xfrm>
            <a:off x="950026" y="6457892"/>
            <a:ext cx="875211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b="0" i="0" u="none" strike="noStrike" cap="none" spc="0" normalizeH="0" baseline="30000" dirty="0">
                <a:ln>
                  <a:noFill/>
                </a:ln>
                <a:solidFill>
                  <a:srgbClr val="000000"/>
                </a:solidFill>
                <a:effectLst/>
                <a:uFillTx/>
                <a:latin typeface="+mj-lt"/>
                <a:ea typeface="+mj-ea"/>
                <a:cs typeface="+mj-cs"/>
                <a:sym typeface="Arial"/>
              </a:rPr>
              <a:t>1</a:t>
            </a:r>
            <a:r>
              <a:rPr kumimoji="0" lang="en-US" sz="1200" b="0" i="0" u="none" strike="noStrike" cap="none" spc="0" normalizeH="0" dirty="0">
                <a:ln>
                  <a:noFill/>
                </a:ln>
                <a:solidFill>
                  <a:srgbClr val="000000"/>
                </a:solidFill>
                <a:effectLst/>
                <a:uFillTx/>
                <a:latin typeface="+mj-lt"/>
                <a:ea typeface="+mj-ea"/>
                <a:cs typeface="+mj-cs"/>
                <a:sym typeface="Arial"/>
              </a:rPr>
              <a:t> </a:t>
            </a:r>
            <a:r>
              <a:rPr lang="en-US" sz="1200" dirty="0"/>
              <a:t>Performance of rapid test kits to assess household coverage of iodized salt. Gorstein et al, Public Health Nutrition 2016</a:t>
            </a:r>
          </a:p>
          <a:p>
            <a:pPr marL="0" marR="0" indent="0" algn="l" defTabSz="914400"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30000" dirty="0">
              <a:ln>
                <a:noFill/>
              </a:ln>
              <a:solidFill>
                <a:srgbClr val="000000"/>
              </a:solidFill>
              <a:effectLst/>
              <a:uFillTx/>
              <a:latin typeface="+mj-lt"/>
              <a:ea typeface="+mj-ea"/>
              <a:cs typeface="+mj-cs"/>
              <a:sym typeface="Arial"/>
            </a:endParaRPr>
          </a:p>
        </p:txBody>
      </p:sp>
      <p:pic>
        <p:nvPicPr>
          <p:cNvPr id="5" name="Picture 4">
            <a:extLst>
              <a:ext uri="{FF2B5EF4-FFF2-40B4-BE49-F238E27FC236}">
                <a16:creationId xmlns:a16="http://schemas.microsoft.com/office/drawing/2014/main" id="{9FF5149F-BC1C-4E3A-9647-B735ADCE44DB}"/>
              </a:ext>
            </a:extLst>
          </p:cNvPr>
          <p:cNvPicPr>
            <a:picLocks noChangeAspect="1"/>
          </p:cNvPicPr>
          <p:nvPr/>
        </p:nvPicPr>
        <p:blipFill>
          <a:blip r:embed="rId3"/>
          <a:stretch>
            <a:fillRect/>
          </a:stretch>
        </p:blipFill>
        <p:spPr>
          <a:xfrm>
            <a:off x="8118140" y="1983945"/>
            <a:ext cx="3700045" cy="2928547"/>
          </a:xfrm>
          <a:prstGeom prst="rect">
            <a:avLst/>
          </a:prstGeom>
        </p:spPr>
      </p:pic>
      <p:sp>
        <p:nvSpPr>
          <p:cNvPr id="6" name="Slide Number Placeholder 5">
            <a:extLst>
              <a:ext uri="{FF2B5EF4-FFF2-40B4-BE49-F238E27FC236}">
                <a16:creationId xmlns:a16="http://schemas.microsoft.com/office/drawing/2014/main" id="{99A63BDF-42E1-314E-967C-7B6B72557424}"/>
              </a:ext>
            </a:extLst>
          </p:cNvPr>
          <p:cNvSpPr>
            <a:spLocks noGrp="1"/>
          </p:cNvSpPr>
          <p:nvPr>
            <p:ph type="sldNum" sz="quarter" idx="2"/>
          </p:nvPr>
        </p:nvSpPr>
        <p:spPr>
          <a:xfrm>
            <a:off x="11750987" y="6535350"/>
            <a:ext cx="262249" cy="276999"/>
          </a:xfrm>
        </p:spPr>
        <p:txBody>
          <a:bodyPr/>
          <a:lstStyle/>
          <a:p>
            <a:fld id="{86CB4B4D-7CA3-9044-876B-883B54F8677D}" type="slidenum">
              <a:rPr lang="de-CH" smtClean="0">
                <a:solidFill>
                  <a:schemeClr val="tx2"/>
                </a:solidFill>
              </a:rPr>
              <a:t>12</a:t>
            </a:fld>
            <a:endParaRPr lang="de-CH" dirty="0">
              <a:solidFill>
                <a:schemeClr val="tx2"/>
              </a:solidFill>
            </a:endParaRPr>
          </a:p>
        </p:txBody>
      </p:sp>
      <p:sp>
        <p:nvSpPr>
          <p:cNvPr id="7" name="CuadroTexto 6"/>
          <p:cNvSpPr txBox="1"/>
          <p:nvPr/>
        </p:nvSpPr>
        <p:spPr>
          <a:xfrm>
            <a:off x="614855" y="5612524"/>
            <a:ext cx="10562897"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000" b="1" dirty="0">
                <a:solidFill>
                  <a:srgbClr val="FF00FF"/>
                </a:solidFill>
              </a:rPr>
              <a:t>Los KPRs </a:t>
            </a:r>
            <a:r>
              <a:rPr lang="en-US" sz="2000" b="1" dirty="0" err="1">
                <a:solidFill>
                  <a:srgbClr val="FF00FF"/>
                </a:solidFill>
              </a:rPr>
              <a:t>deberían</a:t>
            </a:r>
            <a:r>
              <a:rPr lang="en-US" sz="2000" b="1" dirty="0">
                <a:solidFill>
                  <a:srgbClr val="FF00FF"/>
                </a:solidFill>
              </a:rPr>
              <a:t> </a:t>
            </a:r>
            <a:r>
              <a:rPr lang="en-US" sz="2000" b="1" dirty="0" err="1">
                <a:solidFill>
                  <a:srgbClr val="FF00FF"/>
                </a:solidFill>
              </a:rPr>
              <a:t>usarse</a:t>
            </a:r>
            <a:r>
              <a:rPr lang="en-US" sz="2000" b="1" dirty="0">
                <a:solidFill>
                  <a:srgbClr val="FF00FF"/>
                </a:solidFill>
              </a:rPr>
              <a:t> </a:t>
            </a:r>
            <a:r>
              <a:rPr lang="en-US" sz="2000" b="1" dirty="0" err="1">
                <a:solidFill>
                  <a:srgbClr val="FF00FF"/>
                </a:solidFill>
              </a:rPr>
              <a:t>solamente</a:t>
            </a:r>
            <a:endParaRPr lang="en-US" sz="2000" b="1" dirty="0">
              <a:solidFill>
                <a:srgbClr val="FF00FF"/>
              </a:solidFill>
            </a:endParaRPr>
          </a:p>
          <a:p>
            <a:pPr algn="ctr"/>
            <a:r>
              <a:rPr lang="en-US" sz="2000" b="1" dirty="0">
                <a:solidFill>
                  <a:srgbClr val="FF00FF"/>
                </a:solidFill>
              </a:rPr>
              <a:t>para </a:t>
            </a:r>
            <a:r>
              <a:rPr lang="en-US" sz="2000" b="1" dirty="0" err="1">
                <a:solidFill>
                  <a:srgbClr val="FF00FF"/>
                </a:solidFill>
              </a:rPr>
              <a:t>diferenciar</a:t>
            </a:r>
            <a:r>
              <a:rPr lang="en-US" sz="2000" b="1" dirty="0">
                <a:solidFill>
                  <a:srgbClr val="FF00FF"/>
                </a:solidFill>
              </a:rPr>
              <a:t> entre </a:t>
            </a:r>
            <a:r>
              <a:rPr lang="en-US" sz="2000" b="1" dirty="0" err="1">
                <a:solidFill>
                  <a:srgbClr val="FF00FF"/>
                </a:solidFill>
              </a:rPr>
              <a:t>sal</a:t>
            </a:r>
            <a:r>
              <a:rPr lang="en-US" sz="2000" b="1" dirty="0">
                <a:solidFill>
                  <a:srgbClr val="FF00FF"/>
                </a:solidFill>
              </a:rPr>
              <a:t> </a:t>
            </a:r>
            <a:r>
              <a:rPr lang="en-US" sz="2000" b="1" dirty="0" err="1">
                <a:solidFill>
                  <a:srgbClr val="FF00FF"/>
                </a:solidFill>
              </a:rPr>
              <a:t>yodada</a:t>
            </a:r>
            <a:r>
              <a:rPr lang="en-US" sz="2000" b="1" dirty="0">
                <a:solidFill>
                  <a:srgbClr val="FF00FF"/>
                </a:solidFill>
              </a:rPr>
              <a:t> o no </a:t>
            </a:r>
            <a:r>
              <a:rPr lang="en-US" sz="2000" b="1" dirty="0" err="1">
                <a:solidFill>
                  <a:srgbClr val="FF00FF"/>
                </a:solidFill>
              </a:rPr>
              <a:t>yodada</a:t>
            </a:r>
            <a:r>
              <a:rPr lang="en-US" sz="2000" b="1" dirty="0">
                <a:solidFill>
                  <a:srgbClr val="FF00FF"/>
                </a:solidFill>
              </a:rPr>
              <a:t>, no para </a:t>
            </a:r>
            <a:r>
              <a:rPr lang="en-US" sz="2000" b="1" dirty="0" err="1">
                <a:solidFill>
                  <a:srgbClr val="FF00FF"/>
                </a:solidFill>
              </a:rPr>
              <a:t>medir</a:t>
            </a:r>
            <a:r>
              <a:rPr lang="en-US" sz="2000" b="1" dirty="0">
                <a:solidFill>
                  <a:srgbClr val="FF00FF"/>
                </a:solidFill>
              </a:rPr>
              <a:t> el </a:t>
            </a:r>
            <a:r>
              <a:rPr lang="en-US" sz="2000" b="1" dirty="0" err="1">
                <a:solidFill>
                  <a:srgbClr val="FF00FF"/>
                </a:solidFill>
              </a:rPr>
              <a:t>contenido</a:t>
            </a:r>
            <a:r>
              <a:rPr lang="en-US" sz="2000" b="1" dirty="0">
                <a:solidFill>
                  <a:srgbClr val="FF00FF"/>
                </a:solidFill>
              </a:rPr>
              <a:t> real</a:t>
            </a:r>
            <a:endParaRPr lang="en-US" sz="2000" b="1" dirty="0">
              <a:solidFill>
                <a:srgbClr val="FF00FF"/>
              </a:solidFill>
            </a:endParaRPr>
          </a:p>
        </p:txBody>
      </p:sp>
    </p:spTree>
    <p:extLst>
      <p:ext uri="{BB962C8B-B14F-4D97-AF65-F5344CB8AC3E}">
        <p14:creationId xmlns:p14="http://schemas.microsoft.com/office/powerpoint/2010/main" val="128002365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upo 77"/>
          <p:cNvGrpSpPr/>
          <p:nvPr/>
        </p:nvGrpSpPr>
        <p:grpSpPr>
          <a:xfrm>
            <a:off x="3487020" y="1161719"/>
            <a:ext cx="8704980" cy="5595078"/>
            <a:chOff x="2020345" y="1143047"/>
            <a:chExt cx="8704980" cy="5595078"/>
          </a:xfrm>
        </p:grpSpPr>
        <p:grpSp>
          <p:nvGrpSpPr>
            <p:cNvPr id="79" name="Grupo 78"/>
            <p:cNvGrpSpPr/>
            <p:nvPr/>
          </p:nvGrpSpPr>
          <p:grpSpPr>
            <a:xfrm>
              <a:off x="2020345" y="1143047"/>
              <a:ext cx="8375735" cy="5595078"/>
              <a:chOff x="2020345" y="1143047"/>
              <a:chExt cx="8375735" cy="5595078"/>
            </a:xfrm>
          </p:grpSpPr>
          <p:sp>
            <p:nvSpPr>
              <p:cNvPr id="81" name="Oval 35">
                <a:extLst>
                  <a:ext uri="{FF2B5EF4-FFF2-40B4-BE49-F238E27FC236}">
                    <a16:creationId xmlns:a16="http://schemas.microsoft.com/office/drawing/2014/main" id="{92FFBE7A-CB7A-2445-8B03-FFBB49F59B0B}"/>
                  </a:ext>
                </a:extLst>
              </p:cNvPr>
              <p:cNvSpPr/>
              <p:nvPr/>
            </p:nvSpPr>
            <p:spPr>
              <a:xfrm>
                <a:off x="2020345" y="1143047"/>
                <a:ext cx="8375735" cy="554823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82"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83" name="Oval 9">
                <a:extLst>
                  <a:ext uri="{FF2B5EF4-FFF2-40B4-BE49-F238E27FC236}">
                    <a16:creationId xmlns:a16="http://schemas.microsoft.com/office/drawing/2014/main" id="{A75E0F84-1447-D04E-98B1-6E9F69C30FC7}"/>
                  </a:ext>
                </a:extLst>
              </p:cNvPr>
              <p:cNvSpPr/>
              <p:nvPr/>
            </p:nvSpPr>
            <p:spPr>
              <a:xfrm>
                <a:off x="4821254" y="3292094"/>
                <a:ext cx="2516345"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latin typeface="+mj-lt"/>
                  </a:rPr>
                  <a:t>META</a:t>
                </a:r>
                <a:r>
                  <a:rPr lang="en-US" sz="1600" dirty="0" smtClean="0">
                    <a:solidFill>
                      <a:schemeClr val="tx1"/>
                    </a:solidFill>
                    <a:latin typeface="+mj-lt"/>
                  </a:rPr>
                  <a:t> </a:t>
                </a:r>
                <a:r>
                  <a:rPr lang="en-US" sz="1600" dirty="0" err="1" smtClean="0">
                    <a:solidFill>
                      <a:schemeClr val="tx1"/>
                    </a:solidFill>
                    <a:latin typeface="+mj-lt"/>
                  </a:rPr>
                  <a:t>Nutrición</a:t>
                </a:r>
                <a:r>
                  <a:rPr lang="en-US" sz="1600" dirty="0" smtClean="0">
                    <a:solidFill>
                      <a:schemeClr val="tx1"/>
                    </a:solidFill>
                    <a:latin typeface="+mj-lt"/>
                  </a:rPr>
                  <a:t> </a:t>
                </a:r>
                <a:r>
                  <a:rPr lang="en-US" sz="1600" dirty="0" err="1" smtClean="0">
                    <a:solidFill>
                      <a:schemeClr val="tx1"/>
                    </a:solidFill>
                    <a:latin typeface="+mj-lt"/>
                  </a:rPr>
                  <a:t>óptima</a:t>
                </a:r>
                <a:r>
                  <a:rPr lang="en-US" sz="1600" dirty="0" smtClean="0">
                    <a:solidFill>
                      <a:schemeClr val="tx1"/>
                    </a:solidFill>
                    <a:latin typeface="+mj-lt"/>
                  </a:rPr>
                  <a:t> de </a:t>
                </a:r>
                <a:r>
                  <a:rPr lang="en-US" sz="1600" dirty="0" err="1" smtClean="0">
                    <a:solidFill>
                      <a:schemeClr val="tx1"/>
                    </a:solidFill>
                    <a:latin typeface="+mj-lt"/>
                  </a:rPr>
                  <a:t>yodo</a:t>
                </a:r>
                <a:r>
                  <a:rPr lang="en-US" sz="1600" dirty="0" smtClean="0">
                    <a:solidFill>
                      <a:schemeClr val="tx1"/>
                    </a:solidFill>
                    <a:latin typeface="+mj-lt"/>
                  </a:rPr>
                  <a:t> para </a:t>
                </a:r>
                <a:r>
                  <a:rPr lang="en-US" sz="1600" dirty="0" err="1" smtClean="0">
                    <a:solidFill>
                      <a:schemeClr val="tx1"/>
                    </a:solidFill>
                    <a:latin typeface="+mj-lt"/>
                  </a:rPr>
                  <a:t>todos</a:t>
                </a:r>
                <a:endParaRPr lang="en-US" sz="1600" dirty="0">
                  <a:solidFill>
                    <a:schemeClr val="tx1"/>
                  </a:solidFill>
                  <a:latin typeface="+mj-lt"/>
                </a:endParaRPr>
              </a:p>
              <a:p>
                <a:pPr algn="ctr"/>
                <a:r>
                  <a:rPr lang="en-US" sz="1600" b="1" u="sng" dirty="0" smtClean="0">
                    <a:solidFill>
                      <a:schemeClr val="tx1"/>
                    </a:solidFill>
                    <a:latin typeface="+mj-lt"/>
                  </a:rPr>
                  <a:t>ESTRATEGIA:</a:t>
                </a:r>
                <a:r>
                  <a:rPr lang="en-US" sz="1600" dirty="0" smtClean="0">
                    <a:solidFill>
                      <a:schemeClr val="tx1"/>
                    </a:solidFill>
                    <a:latin typeface="+mj-lt"/>
                  </a:rPr>
                  <a:t> </a:t>
                </a:r>
                <a:r>
                  <a:rPr lang="en-US" sz="1600" dirty="0" err="1" smtClean="0">
                    <a:solidFill>
                      <a:schemeClr val="tx1"/>
                    </a:solidFill>
                    <a:latin typeface="+mj-lt"/>
                  </a:rPr>
                  <a:t>Yodar</a:t>
                </a:r>
                <a:r>
                  <a:rPr lang="en-US" sz="1600" dirty="0" smtClean="0">
                    <a:solidFill>
                      <a:schemeClr val="tx1"/>
                    </a:solidFill>
                    <a:latin typeface="+mj-lt"/>
                  </a:rPr>
                  <a:t> </a:t>
                </a:r>
                <a:r>
                  <a:rPr lang="en-US" sz="1600" dirty="0" err="1" smtClean="0">
                    <a:solidFill>
                      <a:schemeClr val="tx1"/>
                    </a:solidFill>
                    <a:latin typeface="+mj-lt"/>
                  </a:rPr>
                  <a:t>toda</a:t>
                </a:r>
                <a:r>
                  <a:rPr lang="en-US" sz="1600" dirty="0" smtClean="0">
                    <a:solidFill>
                      <a:schemeClr val="tx1"/>
                    </a:solidFill>
                    <a:latin typeface="+mj-lt"/>
                  </a:rPr>
                  <a:t> la </a:t>
                </a:r>
                <a:r>
                  <a:rPr lang="en-US" sz="1600" dirty="0" err="1" smtClean="0">
                    <a:solidFill>
                      <a:schemeClr val="tx1"/>
                    </a:solidFill>
                    <a:latin typeface="+mj-lt"/>
                  </a:rPr>
                  <a:t>sal</a:t>
                </a:r>
                <a:r>
                  <a:rPr lang="en-US" sz="1600" dirty="0" smtClean="0">
                    <a:solidFill>
                      <a:schemeClr val="tx1"/>
                    </a:solidFill>
                    <a:latin typeface="+mj-lt"/>
                  </a:rPr>
                  <a:t> de </a:t>
                </a:r>
                <a:r>
                  <a:rPr lang="en-US" sz="1600" dirty="0" err="1" smtClean="0">
                    <a:solidFill>
                      <a:schemeClr val="tx1"/>
                    </a:solidFill>
                    <a:latin typeface="+mj-lt"/>
                  </a:rPr>
                  <a:t>consumo</a:t>
                </a:r>
                <a:r>
                  <a:rPr lang="en-US" sz="1600" dirty="0" smtClean="0">
                    <a:solidFill>
                      <a:schemeClr val="tx1"/>
                    </a:solidFill>
                    <a:latin typeface="+mj-lt"/>
                  </a:rPr>
                  <a:t> </a:t>
                </a:r>
                <a:r>
                  <a:rPr lang="en-US" sz="1600" dirty="0" err="1" smtClean="0">
                    <a:solidFill>
                      <a:schemeClr val="tx1"/>
                    </a:solidFill>
                    <a:latin typeface="+mj-lt"/>
                  </a:rPr>
                  <a:t>humano</a:t>
                </a:r>
                <a:endParaRPr lang="en-US" sz="1600" b="1" u="sng" dirty="0">
                  <a:solidFill>
                    <a:schemeClr val="tx1"/>
                  </a:solidFill>
                  <a:latin typeface="+mj-lt"/>
                </a:endParaRPr>
              </a:p>
            </p:txBody>
          </p:sp>
          <p:sp>
            <p:nvSpPr>
              <p:cNvPr id="84" name="TextBox 27">
                <a:extLst>
                  <a:ext uri="{FF2B5EF4-FFF2-40B4-BE49-F238E27FC236}">
                    <a16:creationId xmlns:a16="http://schemas.microsoft.com/office/drawing/2014/main" id="{16229F5E-33F4-304E-B066-C44D7BE2FC66}"/>
                  </a:ext>
                </a:extLst>
              </p:cNvPr>
              <p:cNvSpPr txBox="1"/>
              <p:nvPr/>
            </p:nvSpPr>
            <p:spPr>
              <a:xfrm>
                <a:off x="4793123" y="2384146"/>
                <a:ext cx="23737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Definir</a:t>
                </a:r>
                <a:r>
                  <a:rPr lang="en-US" dirty="0" smtClean="0"/>
                  <a:t> la </a:t>
                </a:r>
                <a:r>
                  <a:rPr lang="en-US" dirty="0" err="1" smtClean="0"/>
                  <a:t>línea</a:t>
                </a:r>
                <a:r>
                  <a:rPr lang="en-US" dirty="0" smtClean="0"/>
                  <a:t> base</a:t>
                </a:r>
                <a:endParaRPr kumimoji="0" lang="en-US" sz="1800" b="0" i="0" u="none" strike="noStrike" cap="none" spc="0" normalizeH="0" baseline="0" dirty="0">
                  <a:ln>
                    <a:noFill/>
                  </a:ln>
                  <a:solidFill>
                    <a:srgbClr val="000000"/>
                  </a:solidFill>
                  <a:effectLst/>
                  <a:uFillTx/>
                  <a:sym typeface="Arial"/>
                </a:endParaRPr>
              </a:p>
            </p:txBody>
          </p:sp>
          <p:sp>
            <p:nvSpPr>
              <p:cNvPr id="85" name="TextBox 28">
                <a:extLst>
                  <a:ext uri="{FF2B5EF4-FFF2-40B4-BE49-F238E27FC236}">
                    <a16:creationId xmlns:a16="http://schemas.microsoft.com/office/drawing/2014/main" id="{7B7016F9-E9A0-544D-BA64-59EC787CE0E7}"/>
                  </a:ext>
                </a:extLst>
              </p:cNvPr>
              <p:cNvSpPr txBox="1"/>
              <p:nvPr/>
            </p:nvSpPr>
            <p:spPr>
              <a:xfrm>
                <a:off x="4837337" y="2665478"/>
                <a:ext cx="15224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ea typeface="+mj-ea"/>
                    <a:cs typeface="+mj-cs"/>
                    <a:sym typeface="Arial"/>
                  </a:rPr>
                  <a:t>Estado de </a:t>
                </a:r>
                <a:r>
                  <a:rPr kumimoji="0" lang="en-US" sz="1200" b="0" i="0" u="none" strike="noStrike" cap="none" spc="0" normalizeH="0" baseline="0" dirty="0" err="1" smtClean="0">
                    <a:ln>
                      <a:noFill/>
                    </a:ln>
                    <a:solidFill>
                      <a:srgbClr val="000000"/>
                    </a:solidFill>
                    <a:effectLst/>
                    <a:uFillTx/>
                    <a:ea typeface="+mj-ea"/>
                    <a:cs typeface="+mj-cs"/>
                    <a:sym typeface="Arial"/>
                  </a:rPr>
                  <a:t>yodo</a:t>
                </a:r>
                <a:r>
                  <a:rPr kumimoji="0" lang="en-US" sz="1200" b="0" i="0" u="none" strike="noStrike" cap="none" spc="0" normalizeH="0" baseline="0" dirty="0" smtClean="0">
                    <a:ln>
                      <a:noFill/>
                    </a:ln>
                    <a:solidFill>
                      <a:srgbClr val="000000"/>
                    </a:solidFill>
                    <a:effectLst/>
                    <a:uFillTx/>
                    <a:ea typeface="+mj-ea"/>
                    <a:cs typeface="+mj-cs"/>
                    <a:sym typeface="Arial"/>
                  </a:rPr>
                  <a:t>,</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Disponibilidad</a:t>
                </a:r>
                <a:r>
                  <a:rPr lang="en-US" sz="1200" dirty="0" smtClean="0"/>
                  <a:t> de </a:t>
                </a:r>
                <a:r>
                  <a:rPr lang="en-US" sz="1200" dirty="0" err="1" smtClean="0"/>
                  <a:t>sal</a:t>
                </a:r>
                <a:r>
                  <a:rPr lang="en-US" sz="1200" dirty="0" smtClean="0"/>
                  <a:t> y </a:t>
                </a:r>
                <a:r>
                  <a:rPr lang="en-US" sz="1200" dirty="0" err="1" smtClean="0"/>
                  <a:t>consumo</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86" name="TextBox 29">
                <a:extLst>
                  <a:ext uri="{FF2B5EF4-FFF2-40B4-BE49-F238E27FC236}">
                    <a16:creationId xmlns:a16="http://schemas.microsoft.com/office/drawing/2014/main" id="{B5E66AF3-A800-1740-8640-7C80230337B6}"/>
                  </a:ext>
                </a:extLst>
              </p:cNvPr>
              <p:cNvSpPr txBox="1"/>
              <p:nvPr/>
            </p:nvSpPr>
            <p:spPr>
              <a:xfrm>
                <a:off x="3391238" y="5095173"/>
                <a:ext cx="17984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Diseño</a:t>
                </a:r>
                <a:r>
                  <a:rPr kumimoji="0" lang="en-US" sz="1800" b="0" i="0" u="none" strike="noStrike" cap="none" spc="0" normalizeH="0" baseline="0" dirty="0" smtClean="0">
                    <a:ln>
                      <a:noFill/>
                    </a:ln>
                    <a:solidFill>
                      <a:srgbClr val="000000"/>
                    </a:solidFill>
                    <a:effectLst/>
                    <a:uFillTx/>
                    <a:ea typeface="+mj-ea"/>
                    <a:cs typeface="+mj-cs"/>
                    <a:sym typeface="Arial"/>
                  </a:rPr>
                  <a:t> de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87" name="TextBox 30">
                <a:extLst>
                  <a:ext uri="{FF2B5EF4-FFF2-40B4-BE49-F238E27FC236}">
                    <a16:creationId xmlns:a16="http://schemas.microsoft.com/office/drawing/2014/main" id="{2C773855-9B15-564C-ADF7-1EDAC60B4A56}"/>
                  </a:ext>
                </a:extLst>
              </p:cNvPr>
              <p:cNvSpPr txBox="1"/>
              <p:nvPr/>
            </p:nvSpPr>
            <p:spPr>
              <a:xfrm>
                <a:off x="4850254" y="5244680"/>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Objetivos</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Legislación</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Presupuesto</a:t>
                </a:r>
                <a:r>
                  <a:rPr kumimoji="0" lang="en-US" sz="1200" b="0" i="0" u="none" strike="noStrike" cap="none" spc="0" normalizeH="0" baseline="0" dirty="0" smtClean="0">
                    <a:ln>
                      <a:noFill/>
                    </a:ln>
                    <a:solidFill>
                      <a:srgbClr val="000000"/>
                    </a:solidFill>
                    <a:effectLst/>
                    <a:uFillTx/>
                    <a:ea typeface="+mj-ea"/>
                    <a:cs typeface="+mj-cs"/>
                    <a:sym typeface="Arial"/>
                  </a:rPr>
                  <a:t> de</a:t>
                </a:r>
                <a:r>
                  <a:rPr kumimoji="0" lang="en-US" sz="1200" b="0" i="0" u="none" strike="noStrike" cap="none" spc="0" normalizeH="0" dirty="0" smtClean="0">
                    <a:ln>
                      <a:noFill/>
                    </a:ln>
                    <a:solidFill>
                      <a:srgbClr val="000000"/>
                    </a:solidFill>
                    <a:effectLst/>
                    <a:uFillTx/>
                    <a:ea typeface="+mj-ea"/>
                    <a:cs typeface="+mj-cs"/>
                    <a:sym typeface="Arial"/>
                  </a:rPr>
                  <a:t> </a:t>
                </a:r>
                <a:r>
                  <a:rPr kumimoji="0" lang="en-US" sz="1200" b="0" i="0" u="none" strike="noStrike" cap="none" spc="0" normalizeH="0" dirty="0" err="1" smtClean="0">
                    <a:ln>
                      <a:noFill/>
                    </a:ln>
                    <a:solidFill>
                      <a:srgbClr val="000000"/>
                    </a:solidFill>
                    <a:effectLst/>
                    <a:uFillTx/>
                    <a:ea typeface="+mj-ea"/>
                    <a:cs typeface="+mj-cs"/>
                    <a:sym typeface="Arial"/>
                  </a:rPr>
                  <a:t>programa</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88" name="TextBox 31">
                <a:extLst>
                  <a:ext uri="{FF2B5EF4-FFF2-40B4-BE49-F238E27FC236}">
                    <a16:creationId xmlns:a16="http://schemas.microsoft.com/office/drawing/2014/main" id="{F7FB8930-8DA0-A042-BB59-15472E39FBC5}"/>
                  </a:ext>
                </a:extLst>
              </p:cNvPr>
              <p:cNvSpPr txBox="1"/>
              <p:nvPr/>
            </p:nvSpPr>
            <p:spPr>
              <a:xfrm>
                <a:off x="5910638" y="5083534"/>
                <a:ext cx="251260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Implementar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89" name="TextBox 32">
                <a:extLst>
                  <a:ext uri="{FF2B5EF4-FFF2-40B4-BE49-F238E27FC236}">
                    <a16:creationId xmlns:a16="http://schemas.microsoft.com/office/drawing/2014/main" id="{EA4E66BA-09DD-B949-8524-4DB92A17BAC9}"/>
                  </a:ext>
                </a:extLst>
              </p:cNvPr>
              <p:cNvSpPr txBox="1"/>
              <p:nvPr/>
            </p:nvSpPr>
            <p:spPr>
              <a:xfrm>
                <a:off x="6071611" y="5384802"/>
                <a:ext cx="131458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Yodación</a:t>
                </a:r>
                <a:r>
                  <a:rPr lang="en-US" sz="1200" dirty="0" smtClean="0"/>
                  <a:t> de la </a:t>
                </a:r>
                <a:r>
                  <a:rPr lang="en-US" sz="1200" dirty="0" err="1" smtClean="0"/>
                  <a:t>sal</a:t>
                </a:r>
                <a:r>
                  <a:rPr kumimoji="0" lang="en-US" sz="1200" b="0" i="0" u="none" strike="noStrike" cap="none" spc="0" normalizeH="0" baseline="0" dirty="0" smtClean="0">
                    <a:ln>
                      <a:noFill/>
                    </a:ln>
                    <a:solidFill>
                      <a:srgbClr val="000000"/>
                    </a:solidFill>
                    <a:effectLst/>
                    <a:uFillTx/>
                    <a:ea typeface="+mj-ea"/>
                    <a:cs typeface="+mj-cs"/>
                    <a:sym typeface="Arial"/>
                  </a:rPr>
                  <a:t> </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90" name="TextBox 33">
                <a:extLst>
                  <a:ext uri="{FF2B5EF4-FFF2-40B4-BE49-F238E27FC236}">
                    <a16:creationId xmlns:a16="http://schemas.microsoft.com/office/drawing/2014/main" id="{E633315A-B59D-254A-BF8E-5A9E2937E09B}"/>
                  </a:ext>
                </a:extLst>
              </p:cNvPr>
              <p:cNvSpPr txBox="1"/>
              <p:nvPr/>
            </p:nvSpPr>
            <p:spPr>
              <a:xfrm>
                <a:off x="6633188" y="2810128"/>
                <a:ext cx="17984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U</a:t>
                </a:r>
                <a:r>
                  <a:rPr kumimoji="0" lang="en-US" sz="1800" b="0" i="0" u="none" strike="noStrike" cap="none" spc="0" normalizeH="0" baseline="0" dirty="0" err="1" smtClean="0">
                    <a:ln>
                      <a:noFill/>
                    </a:ln>
                    <a:solidFill>
                      <a:srgbClr val="000000"/>
                    </a:solidFill>
                    <a:effectLst/>
                    <a:uFillTx/>
                    <a:sym typeface="Arial"/>
                  </a:rPr>
                  <a:t>tilización</a:t>
                </a:r>
                <a:endParaRPr kumimoji="0" lang="en-US" sz="1800" b="0" i="0" u="none" strike="noStrike" cap="none" spc="0" normalizeH="0" baseline="0" dirty="0">
                  <a:ln>
                    <a:noFill/>
                  </a:ln>
                  <a:solidFill>
                    <a:srgbClr val="000000"/>
                  </a:solidFill>
                  <a:effectLst/>
                  <a:uFillTx/>
                  <a:sym typeface="Arial"/>
                </a:endParaRPr>
              </a:p>
            </p:txBody>
          </p:sp>
          <p:sp>
            <p:nvSpPr>
              <p:cNvPr id="91" name="TextBox 34">
                <a:extLst>
                  <a:ext uri="{FF2B5EF4-FFF2-40B4-BE49-F238E27FC236}">
                    <a16:creationId xmlns:a16="http://schemas.microsoft.com/office/drawing/2014/main" id="{3D648A7E-4063-1E46-9089-DBC083D9736A}"/>
                  </a:ext>
                </a:extLst>
              </p:cNvPr>
              <p:cNvSpPr txBox="1"/>
              <p:nvPr/>
            </p:nvSpPr>
            <p:spPr>
              <a:xfrm>
                <a:off x="7108663" y="3180930"/>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Sal de mesa</a:t>
                </a:r>
                <a:endParaRPr kumimoji="0" lang="en-US" sz="1200" b="0"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smtClean="0"/>
                  <a:t>Sal </a:t>
                </a:r>
                <a:r>
                  <a:rPr lang="en-US" sz="1200" dirty="0" err="1" smtClean="0"/>
                  <a:t>en</a:t>
                </a:r>
                <a:r>
                  <a:rPr lang="en-US" sz="1200" dirty="0" smtClean="0"/>
                  <a:t> </a:t>
                </a:r>
                <a:r>
                  <a:rPr lang="en-US" sz="1200" dirty="0" err="1" smtClean="0"/>
                  <a:t>alimentos</a:t>
                </a:r>
                <a:r>
                  <a:rPr lang="en-US" sz="1200" dirty="0" smtClean="0"/>
                  <a:t> </a:t>
                </a:r>
                <a:r>
                  <a:rPr lang="en-US" sz="1200" dirty="0" err="1" smtClean="0"/>
                  <a:t>procesados</a:t>
                </a:r>
                <a:endParaRPr kumimoji="0" lang="en-US" sz="1200" b="0" i="0" u="none" strike="noStrike" cap="none" spc="0" normalizeH="0" baseline="0" dirty="0">
                  <a:ln>
                    <a:noFill/>
                  </a:ln>
                  <a:solidFill>
                    <a:srgbClr val="000000"/>
                  </a:solidFill>
                  <a:effectLst/>
                  <a:uFillTx/>
                  <a:sym typeface="Arial"/>
                </a:endParaRPr>
              </a:p>
            </p:txBody>
          </p:sp>
          <p:sp>
            <p:nvSpPr>
              <p:cNvPr id="92" name="TextBox 37">
                <a:extLst>
                  <a:ext uri="{FF2B5EF4-FFF2-40B4-BE49-F238E27FC236}">
                    <a16:creationId xmlns:a16="http://schemas.microsoft.com/office/drawing/2014/main" id="{2A4F9094-DFC1-9347-91C5-A5128F4C11F7}"/>
                  </a:ext>
                </a:extLst>
              </p:cNvPr>
              <p:cNvSpPr txBox="1"/>
              <p:nvPr/>
            </p:nvSpPr>
            <p:spPr>
              <a:xfrm>
                <a:off x="8319731" y="5226915"/>
                <a:ext cx="147299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a:p>
                <a:r>
                  <a:rPr lang="en-US" sz="1200" dirty="0">
                    <a:cs typeface="Calibri" panose="020F0502020204030204" pitchFamily="34" charset="0"/>
                  </a:rPr>
                  <a:t>% </a:t>
                </a:r>
                <a:r>
                  <a:rPr lang="en-US" sz="1200" dirty="0" err="1" smtClean="0">
                    <a:cs typeface="Calibri" panose="020F0502020204030204" pitchFamily="34" charset="0"/>
                  </a:rPr>
                  <a:t>industria</a:t>
                </a:r>
                <a:r>
                  <a:rPr lang="en-US" sz="1200" dirty="0" smtClean="0">
                    <a:cs typeface="Calibri" panose="020F0502020204030204" pitchFamily="34" charset="0"/>
                  </a:rPr>
                  <a:t> de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p:txBody>
          </p:sp>
          <p:sp>
            <p:nvSpPr>
              <p:cNvPr id="93" name="TextBox 38">
                <a:extLst>
                  <a:ext uri="{FF2B5EF4-FFF2-40B4-BE49-F238E27FC236}">
                    <a16:creationId xmlns:a16="http://schemas.microsoft.com/office/drawing/2014/main" id="{274E4A2B-3954-5F4E-A52C-4573DA085312}"/>
                  </a:ext>
                </a:extLst>
              </p:cNvPr>
              <p:cNvSpPr txBox="1"/>
              <p:nvPr/>
            </p:nvSpPr>
            <p:spPr>
              <a:xfrm>
                <a:off x="6266648" y="5993271"/>
                <a:ext cx="2687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Monitorear</a:t>
                </a:r>
                <a:r>
                  <a:rPr kumimoji="0" lang="en-US" sz="1800" b="0" i="0" u="none" strike="noStrike" cap="none" spc="0" normalizeH="0" baseline="0" dirty="0" smtClean="0">
                    <a:ln>
                      <a:noFill/>
                    </a:ln>
                    <a:solidFill>
                      <a:srgbClr val="000000"/>
                    </a:solidFill>
                    <a:effectLst/>
                    <a:uFillTx/>
                    <a:ea typeface="+mj-ea"/>
                    <a:cs typeface="+mj-cs"/>
                    <a:sym typeface="Arial"/>
                  </a:rPr>
                  <a:t> la </a:t>
                </a:r>
                <a:r>
                  <a:rPr kumimoji="0" lang="en-US" sz="1800" b="0" i="0" u="none" strike="noStrike" cap="none" spc="0" normalizeH="0" baseline="0" dirty="0" err="1" smtClean="0">
                    <a:ln>
                      <a:noFill/>
                    </a:ln>
                    <a:solidFill>
                      <a:srgbClr val="000000"/>
                    </a:solidFill>
                    <a:effectLst/>
                    <a:uFillTx/>
                    <a:ea typeface="+mj-ea"/>
                    <a:cs typeface="+mj-cs"/>
                    <a:sym typeface="Arial"/>
                  </a:rPr>
                  <a:t>calidad</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94" name="TextBox 39">
                <a:extLst>
                  <a:ext uri="{FF2B5EF4-FFF2-40B4-BE49-F238E27FC236}">
                    <a16:creationId xmlns:a16="http://schemas.microsoft.com/office/drawing/2014/main" id="{582DF779-16DD-3B47-ADD7-96490ECE27C1}"/>
                  </a:ext>
                </a:extLst>
              </p:cNvPr>
              <p:cNvSpPr txBox="1"/>
              <p:nvPr/>
            </p:nvSpPr>
            <p:spPr>
              <a:xfrm>
                <a:off x="5650609" y="6276462"/>
                <a:ext cx="18332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err="1" smtClean="0">
                    <a:cs typeface="Calibri" panose="020F0502020204030204" pitchFamily="34" charset="0"/>
                  </a:rPr>
                  <a:t>Nivel</a:t>
                </a:r>
                <a:r>
                  <a:rPr lang="en-US" sz="1200" dirty="0" smtClean="0">
                    <a:cs typeface="Calibri" panose="020F0502020204030204" pitchFamily="34" charset="0"/>
                  </a:rPr>
                  <a:t> de </a:t>
                </a:r>
                <a:r>
                  <a:rPr lang="en-US" sz="1200" dirty="0" err="1" smtClean="0">
                    <a:cs typeface="Calibri" panose="020F0502020204030204" pitchFamily="34" charset="0"/>
                  </a:rPr>
                  <a:t>yodo</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cadena</a:t>
                </a:r>
                <a:r>
                  <a:rPr lang="en-US" sz="1200" dirty="0" smtClean="0">
                    <a:cs typeface="Calibri" panose="020F0502020204030204" pitchFamily="34" charset="0"/>
                  </a:rPr>
                  <a:t> de </a:t>
                </a:r>
                <a:r>
                  <a:rPr lang="en-US" sz="1200" dirty="0" err="1" smtClean="0">
                    <a:cs typeface="Calibri" panose="020F0502020204030204" pitchFamily="34" charset="0"/>
                  </a:rPr>
                  <a:t>suministro</a:t>
                </a:r>
                <a:endParaRPr lang="en-US" sz="1200" dirty="0">
                  <a:cs typeface="Calibri" panose="020F0502020204030204" pitchFamily="34" charset="0"/>
                </a:endParaRPr>
              </a:p>
            </p:txBody>
          </p:sp>
          <p:sp>
            <p:nvSpPr>
              <p:cNvPr id="95" name="TextBox 40">
                <a:extLst>
                  <a:ext uri="{FF2B5EF4-FFF2-40B4-BE49-F238E27FC236}">
                    <a16:creationId xmlns:a16="http://schemas.microsoft.com/office/drawing/2014/main" id="{D0C10BA2-8A4A-FC4F-8285-DA8703D248C1}"/>
                  </a:ext>
                </a:extLst>
              </p:cNvPr>
              <p:cNvSpPr txBox="1"/>
              <p:nvPr/>
            </p:nvSpPr>
            <p:spPr>
              <a:xfrm>
                <a:off x="8230193" y="2912707"/>
                <a:ext cx="20051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cobertura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96" name="TextBox 41">
                <a:extLst>
                  <a:ext uri="{FF2B5EF4-FFF2-40B4-BE49-F238E27FC236}">
                    <a16:creationId xmlns:a16="http://schemas.microsoft.com/office/drawing/2014/main" id="{2A3B4D7F-5537-5E48-A772-DAD2E3633369}"/>
                  </a:ext>
                </a:extLst>
              </p:cNvPr>
              <p:cNvSpPr txBox="1"/>
              <p:nvPr/>
            </p:nvSpPr>
            <p:spPr>
              <a:xfrm>
                <a:off x="8578888" y="3264233"/>
                <a:ext cx="165641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a:t>
                </a:r>
                <a:r>
                  <a:rPr lang="en-US" sz="1200" dirty="0" err="1" smtClean="0">
                    <a:cs typeface="Calibri" panose="020F0502020204030204" pitchFamily="34" charset="0"/>
                  </a:rPr>
                  <a:t>hogares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a:t>
                </a:r>
              </a:p>
              <a:p>
                <a:r>
                  <a:rPr lang="en-US" sz="1200" dirty="0" err="1" smtClean="0">
                    <a:cs typeface="Calibri" panose="020F0502020204030204" pitchFamily="34" charset="0"/>
                  </a:rPr>
                  <a:t>Uso</a:t>
                </a:r>
                <a:r>
                  <a:rPr lang="en-US" sz="1200" dirty="0" smtClean="0">
                    <a:cs typeface="Calibri" panose="020F0502020204030204" pitchFamily="34" charset="0"/>
                  </a:rPr>
                  <a:t> de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procesados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97" name="TextBox 42">
                <a:extLst>
                  <a:ext uri="{FF2B5EF4-FFF2-40B4-BE49-F238E27FC236}">
                    <a16:creationId xmlns:a16="http://schemas.microsoft.com/office/drawing/2014/main" id="{409752D9-C16A-9646-B0B0-1D626F1653A1}"/>
                  </a:ext>
                </a:extLst>
              </p:cNvPr>
              <p:cNvSpPr txBox="1"/>
              <p:nvPr/>
            </p:nvSpPr>
            <p:spPr>
              <a:xfrm>
                <a:off x="4798013" y="1186003"/>
                <a:ext cx="1891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dirty="0" smtClean="0">
                    <a:ln>
                      <a:noFill/>
                    </a:ln>
                    <a:solidFill>
                      <a:srgbClr val="000000"/>
                    </a:solidFill>
                    <a:effectLst/>
                    <a:uFillTx/>
                    <a:ea typeface="+mj-ea"/>
                    <a:cs typeface="+mj-cs"/>
                    <a:sym typeface="Arial"/>
                  </a:rPr>
                  <a:t> </a:t>
                </a:r>
                <a:r>
                  <a:rPr kumimoji="0" lang="en-US" sz="1800" b="0" i="0" u="none" strike="noStrike" cap="none" spc="0" normalizeH="0" dirty="0" err="1" smtClean="0">
                    <a:ln>
                      <a:noFill/>
                    </a:ln>
                    <a:solidFill>
                      <a:srgbClr val="000000"/>
                    </a:solidFill>
                    <a:effectLst/>
                    <a:uFillTx/>
                    <a:ea typeface="+mj-ea"/>
                    <a:cs typeface="+mj-cs"/>
                    <a:sym typeface="Arial"/>
                  </a:rPr>
                  <a:t>impacto</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98" name="TextBox 43">
                <a:extLst>
                  <a:ext uri="{FF2B5EF4-FFF2-40B4-BE49-F238E27FC236}">
                    <a16:creationId xmlns:a16="http://schemas.microsoft.com/office/drawing/2014/main" id="{FCAD7397-4B1E-E645-A4C7-A91D4BA4380D}"/>
                  </a:ext>
                </a:extLst>
              </p:cNvPr>
              <p:cNvSpPr txBox="1"/>
              <p:nvPr/>
            </p:nvSpPr>
            <p:spPr>
              <a:xfrm>
                <a:off x="4800671" y="1605203"/>
                <a:ext cx="224539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Estado de </a:t>
                </a:r>
                <a:r>
                  <a:rPr lang="en-US" sz="1200" dirty="0" err="1" smtClean="0">
                    <a:cs typeface="Calibri" panose="020F0502020204030204" pitchFamily="34" charset="0"/>
                  </a:rPr>
                  <a:t>yodo</a:t>
                </a:r>
                <a:r>
                  <a:rPr lang="en-US" sz="1200" dirty="0" smtClean="0">
                    <a:cs typeface="Calibri" panose="020F0502020204030204" pitchFamily="34" charset="0"/>
                  </a:rPr>
                  <a:t> (general, </a:t>
                </a:r>
                <a:r>
                  <a:rPr lang="en-US" sz="1200" dirty="0" err="1" smtClean="0">
                    <a:cs typeface="Calibri" panose="020F0502020204030204" pitchFamily="34" charset="0"/>
                  </a:rPr>
                  <a:t>grupos</a:t>
                </a:r>
                <a:r>
                  <a:rPr lang="en-US" sz="1200" dirty="0" smtClean="0">
                    <a:cs typeface="Calibri" panose="020F0502020204030204" pitchFamily="34" charset="0"/>
                  </a:rPr>
                  <a:t> </a:t>
                </a:r>
                <a:r>
                  <a:rPr lang="en-US" sz="1200" dirty="0" err="1" smtClean="0">
                    <a:cs typeface="Calibri" panose="020F0502020204030204" pitchFamily="34" charset="0"/>
                  </a:rPr>
                  <a:t>vulnerables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99" name="Curved Right Arrow 3">
                <a:extLst>
                  <a:ext uri="{FF2B5EF4-FFF2-40B4-BE49-F238E27FC236}">
                    <a16:creationId xmlns:a16="http://schemas.microsoft.com/office/drawing/2014/main" id="{204D4983-E9F5-DB42-B461-C0B5BD6A9C2F}"/>
                  </a:ext>
                </a:extLst>
              </p:cNvPr>
              <p:cNvSpPr/>
              <p:nvPr/>
            </p:nvSpPr>
            <p:spPr>
              <a:xfrm rot="1035525">
                <a:off x="3931551" y="2689596"/>
                <a:ext cx="444544" cy="2279791"/>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100" name="Curved Right Arrow 45">
                <a:extLst>
                  <a:ext uri="{FF2B5EF4-FFF2-40B4-BE49-F238E27FC236}">
                    <a16:creationId xmlns:a16="http://schemas.microsoft.com/office/drawing/2014/main" id="{F39BAFE5-4B3E-7740-B026-646F188B0D62}"/>
                  </a:ext>
                </a:extLst>
              </p:cNvPr>
              <p:cNvSpPr/>
              <p:nvPr/>
            </p:nvSpPr>
            <p:spPr>
              <a:xfrm rot="15827896">
                <a:off x="6088413" y="5458158"/>
                <a:ext cx="196062" cy="105667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101" name="Curved Right Arrow 46">
                <a:extLst>
                  <a:ext uri="{FF2B5EF4-FFF2-40B4-BE49-F238E27FC236}">
                    <a16:creationId xmlns:a16="http://schemas.microsoft.com/office/drawing/2014/main" id="{EE0AB8C1-9138-A842-9CAC-102CBF181849}"/>
                  </a:ext>
                </a:extLst>
              </p:cNvPr>
              <p:cNvSpPr/>
              <p:nvPr/>
            </p:nvSpPr>
            <p:spPr>
              <a:xfrm rot="11475828">
                <a:off x="7957451" y="3864568"/>
                <a:ext cx="251269" cy="1178300"/>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grpSp>
        <p:sp>
          <p:nvSpPr>
            <p:cNvPr id="80" name="TextBox 36">
              <a:extLst>
                <a:ext uri="{FF2B5EF4-FFF2-40B4-BE49-F238E27FC236}">
                  <a16:creationId xmlns:a16="http://schemas.microsoft.com/office/drawing/2014/main" id="{611DD8FB-A6BA-CA43-9D74-79F4076D7806}"/>
                </a:ext>
              </a:extLst>
            </p:cNvPr>
            <p:cNvSpPr txBox="1"/>
            <p:nvPr/>
          </p:nvSpPr>
          <p:spPr>
            <a:xfrm>
              <a:off x="8321377" y="4845031"/>
              <a:ext cx="24039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Monitoreo</a:t>
              </a:r>
              <a:r>
                <a:rPr kumimoji="0" lang="en-US" sz="1800" b="0" i="0" u="none" strike="noStrike" cap="none" spc="0" normalizeH="0" dirty="0" smtClean="0">
                  <a:ln>
                    <a:noFill/>
                  </a:ln>
                  <a:solidFill>
                    <a:srgbClr val="000000"/>
                  </a:solidFill>
                  <a:effectLst/>
                  <a:uFillTx/>
                  <a:ea typeface="+mj-ea"/>
                  <a:cs typeface="+mj-cs"/>
                  <a:sym typeface="Arial"/>
                </a:rPr>
                <a:t> integral</a:t>
              </a:r>
              <a:endParaRPr kumimoji="0" lang="en-US" sz="1800" b="0" i="0" u="none" strike="noStrike" cap="none" spc="0" normalizeH="0" baseline="0" dirty="0">
                <a:ln>
                  <a:noFill/>
                </a:ln>
                <a:solidFill>
                  <a:srgbClr val="000000"/>
                </a:solidFill>
                <a:effectLst/>
                <a:uFillTx/>
                <a:ea typeface="+mj-ea"/>
                <a:cs typeface="+mj-cs"/>
                <a:sym typeface="Arial"/>
              </a:endParaRP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146738" y="1335953"/>
            <a:ext cx="3620335"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smtClean="0"/>
              <a:t>El </a:t>
            </a:r>
            <a:r>
              <a:rPr lang="en-US" sz="2400" dirty="0" err="1" smtClean="0"/>
              <a:t>intervalo</a:t>
            </a:r>
            <a:r>
              <a:rPr lang="en-US" sz="2400" dirty="0" smtClean="0"/>
              <a:t> </a:t>
            </a:r>
            <a:r>
              <a:rPr lang="en-US" sz="2400" dirty="0" err="1" smtClean="0"/>
              <a:t>aceptable</a:t>
            </a:r>
            <a:r>
              <a:rPr lang="en-US" sz="2400" dirty="0" smtClean="0"/>
              <a:t> de </a:t>
            </a:r>
            <a:r>
              <a:rPr lang="en-US" sz="2400" dirty="0" err="1" smtClean="0"/>
              <a:t>mediana</a:t>
            </a:r>
            <a:r>
              <a:rPr lang="en-US" sz="2400" dirty="0" smtClean="0"/>
              <a:t> de </a:t>
            </a:r>
            <a:r>
              <a:rPr lang="en-US" sz="2400" dirty="0" err="1" smtClean="0"/>
              <a:t>yodo</a:t>
            </a:r>
            <a:r>
              <a:rPr lang="en-US" sz="2400" dirty="0" smtClean="0"/>
              <a:t> </a:t>
            </a:r>
            <a:r>
              <a:rPr lang="en-US" sz="2400" dirty="0" err="1" smtClean="0"/>
              <a:t>urinario</a:t>
            </a:r>
            <a:r>
              <a:rPr lang="en-US" sz="2400" dirty="0" smtClean="0"/>
              <a:t> </a:t>
            </a:r>
            <a:r>
              <a:rPr lang="en-US" sz="2400" dirty="0" err="1" smtClean="0"/>
              <a:t>en</a:t>
            </a:r>
            <a:r>
              <a:rPr lang="en-US" sz="2400" dirty="0"/>
              <a:t> </a:t>
            </a:r>
            <a:r>
              <a:rPr lang="en-US" sz="2400" dirty="0" smtClean="0"/>
              <a:t>el </a:t>
            </a:r>
            <a:r>
              <a:rPr lang="en-US" sz="2400" dirty="0" err="1" smtClean="0"/>
              <a:t>monitoreo</a:t>
            </a:r>
            <a:r>
              <a:rPr lang="en-US" sz="2400" dirty="0" smtClean="0"/>
              <a:t> del </a:t>
            </a:r>
            <a:r>
              <a:rPr lang="en-US" sz="2400" dirty="0" err="1" smtClean="0"/>
              <a:t>estado</a:t>
            </a:r>
            <a:r>
              <a:rPr lang="en-US" sz="2400" dirty="0" smtClean="0"/>
              <a:t> de </a:t>
            </a:r>
            <a:r>
              <a:rPr lang="en-US" sz="2400" dirty="0" err="1" smtClean="0"/>
              <a:t>yodo</a:t>
            </a:r>
            <a:r>
              <a:rPr lang="en-US" sz="2400" dirty="0" smtClean="0"/>
              <a:t> de </a:t>
            </a:r>
            <a:r>
              <a:rPr lang="en-US" sz="2400" dirty="0" err="1" smtClean="0"/>
              <a:t>niños</a:t>
            </a:r>
            <a:r>
              <a:rPr lang="en-US" sz="2400" dirty="0" smtClean="0"/>
              <a:t> </a:t>
            </a:r>
            <a:r>
              <a:rPr lang="en-US" sz="2400" dirty="0" err="1" smtClean="0"/>
              <a:t>en</a:t>
            </a:r>
            <a:r>
              <a:rPr lang="en-US" sz="2400" dirty="0" smtClean="0"/>
              <a:t> </a:t>
            </a:r>
            <a:r>
              <a:rPr lang="en-US" sz="2400" dirty="0" err="1" smtClean="0"/>
              <a:t>edad</a:t>
            </a:r>
            <a:r>
              <a:rPr lang="en-US" sz="2400" dirty="0" smtClean="0"/>
              <a:t> escolar. </a:t>
            </a:r>
            <a:endParaRPr lang="en-US" sz="2400" dirty="0"/>
          </a:p>
        </p:txBody>
      </p:sp>
      <p:cxnSp>
        <p:nvCxnSpPr>
          <p:cNvPr id="49" name="Straight Arrow Connector 48">
            <a:extLst>
              <a:ext uri="{FF2B5EF4-FFF2-40B4-BE49-F238E27FC236}">
                <a16:creationId xmlns:a16="http://schemas.microsoft.com/office/drawing/2014/main" id="{1B0046EF-6931-6E4A-917D-EC7839C43C7C}"/>
              </a:ext>
            </a:extLst>
          </p:cNvPr>
          <p:cNvCxnSpPr>
            <a:cxnSpLocks/>
            <a:stCxn id="46" idx="3"/>
          </p:cNvCxnSpPr>
          <p:nvPr/>
        </p:nvCxnSpPr>
        <p:spPr>
          <a:xfrm flipV="1">
            <a:off x="3767073" y="1574005"/>
            <a:ext cx="2403882" cy="731443"/>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4" name="Title 1">
            <a:extLst>
              <a:ext uri="{FF2B5EF4-FFF2-40B4-BE49-F238E27FC236}">
                <a16:creationId xmlns:a16="http://schemas.microsoft.com/office/drawing/2014/main" id="{0F11F0F2-CA4A-3A43-9784-733D61BF57E4}"/>
              </a:ext>
            </a:extLst>
          </p:cNvPr>
          <p:cNvSpPr>
            <a:spLocks noGrp="1"/>
          </p:cNvSpPr>
          <p:nvPr>
            <p:ph type="title"/>
          </p:nvPr>
        </p:nvSpPr>
        <p:spPr>
          <a:xfrm>
            <a:off x="878645" y="97249"/>
            <a:ext cx="9517435" cy="762608"/>
          </a:xfrm>
        </p:spPr>
        <p:txBody>
          <a:bodyPr>
            <a:normAutofit fontScale="90000"/>
          </a:bodyPr>
          <a:lstStyle/>
          <a:p>
            <a:pPr>
              <a:lnSpc>
                <a:spcPct val="100000"/>
              </a:lnSpc>
            </a:pPr>
            <a:r>
              <a:rPr lang="en-US" sz="2800" dirty="0" err="1" smtClean="0">
                <a:latin typeface="+mj-lt"/>
              </a:rPr>
              <a:t>Recomendación</a:t>
            </a:r>
            <a:r>
              <a:rPr lang="en-US" sz="2800" dirty="0" smtClean="0">
                <a:latin typeface="+mj-lt"/>
              </a:rPr>
              <a:t> </a:t>
            </a:r>
            <a:r>
              <a:rPr lang="en-US" sz="2800" b="1" dirty="0">
                <a:latin typeface="+mj-lt"/>
              </a:rPr>
              <a:t>3</a:t>
            </a:r>
            <a:r>
              <a:rPr lang="en-US" sz="2800" b="1" dirty="0" smtClean="0">
                <a:latin typeface="+mj-lt"/>
              </a:rPr>
              <a:t> </a:t>
            </a:r>
            <a:r>
              <a:rPr lang="en-US" sz="2800" dirty="0">
                <a:latin typeface="+mj-lt"/>
              </a:rPr>
              <a:t>– </a:t>
            </a:r>
            <a:r>
              <a:rPr lang="en-US" sz="2800" dirty="0" err="1" smtClean="0">
                <a:latin typeface="+mj-lt"/>
              </a:rPr>
              <a:t>intervalo</a:t>
            </a:r>
            <a:r>
              <a:rPr lang="en-US" sz="2800" dirty="0" smtClean="0">
                <a:latin typeface="+mj-lt"/>
              </a:rPr>
              <a:t> </a:t>
            </a:r>
            <a:r>
              <a:rPr lang="en-US" sz="2800" dirty="0" err="1" smtClean="0">
                <a:latin typeface="+mj-lt"/>
              </a:rPr>
              <a:t>aceptable</a:t>
            </a:r>
            <a:r>
              <a:rPr lang="en-US" sz="2800" dirty="0" smtClean="0">
                <a:latin typeface="+mj-lt"/>
              </a:rPr>
              <a:t> para </a:t>
            </a:r>
            <a:r>
              <a:rPr lang="en-US" sz="2800" dirty="0" err="1" smtClean="0">
                <a:latin typeface="+mj-lt"/>
              </a:rPr>
              <a:t>yodo</a:t>
            </a:r>
            <a:r>
              <a:rPr lang="en-US" sz="2800" dirty="0" smtClean="0">
                <a:latin typeface="+mj-lt"/>
              </a:rPr>
              <a:t> </a:t>
            </a:r>
            <a:r>
              <a:rPr lang="en-US" sz="2800" dirty="0" err="1" smtClean="0">
                <a:latin typeface="+mj-lt"/>
              </a:rPr>
              <a:t>urinario</a:t>
            </a:r>
            <a:endParaRPr lang="en-US" sz="2800" dirty="0">
              <a:latin typeface="+mj-lt"/>
            </a:endParaRPr>
          </a:p>
        </p:txBody>
      </p:sp>
      <p:cxnSp>
        <p:nvCxnSpPr>
          <p:cNvPr id="27" name="Straight Arrow Connector 26">
            <a:extLst>
              <a:ext uri="{FF2B5EF4-FFF2-40B4-BE49-F238E27FC236}">
                <a16:creationId xmlns:a16="http://schemas.microsoft.com/office/drawing/2014/main" id="{3E5640AF-C94E-4231-BAB6-BB10C5ACD40E}"/>
              </a:ext>
            </a:extLst>
          </p:cNvPr>
          <p:cNvCxnSpPr>
            <a:cxnSpLocks/>
            <a:stCxn id="46" idx="3"/>
          </p:cNvCxnSpPr>
          <p:nvPr/>
        </p:nvCxnSpPr>
        <p:spPr>
          <a:xfrm>
            <a:off x="3767073" y="2305448"/>
            <a:ext cx="2859944" cy="1147200"/>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1CE286AD-3D04-4F2D-89F4-BC33466C1B61}"/>
              </a:ext>
            </a:extLst>
          </p:cNvPr>
          <p:cNvCxnSpPr>
            <a:cxnSpLocks/>
            <a:stCxn id="46" idx="3"/>
          </p:cNvCxnSpPr>
          <p:nvPr/>
        </p:nvCxnSpPr>
        <p:spPr>
          <a:xfrm>
            <a:off x="3767073" y="2305448"/>
            <a:ext cx="1232677" cy="263069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B4649017-0B43-9D4B-A6F6-F54A3E6E217D}"/>
              </a:ext>
            </a:extLst>
          </p:cNvPr>
          <p:cNvSpPr>
            <a:spLocks noGrp="1"/>
          </p:cNvSpPr>
          <p:nvPr>
            <p:ph type="sldNum" sz="quarter" idx="2"/>
          </p:nvPr>
        </p:nvSpPr>
        <p:spPr>
          <a:xfrm>
            <a:off x="11810998" y="6540681"/>
            <a:ext cx="262249" cy="276999"/>
          </a:xfrm>
        </p:spPr>
        <p:txBody>
          <a:bodyPr/>
          <a:lstStyle/>
          <a:p>
            <a:fld id="{86CB4B4D-7CA3-9044-876B-883B54F8677D}" type="slidenum">
              <a:rPr lang="de-CH" smtClean="0">
                <a:solidFill>
                  <a:schemeClr val="tx2"/>
                </a:solidFill>
              </a:rPr>
              <a:t>13</a:t>
            </a:fld>
            <a:endParaRPr lang="de-CH" dirty="0">
              <a:solidFill>
                <a:schemeClr val="tx2"/>
              </a:solidFill>
            </a:endParaRPr>
          </a:p>
        </p:txBody>
      </p:sp>
    </p:spTree>
    <p:extLst>
      <p:ext uri="{BB962C8B-B14F-4D97-AF65-F5344CB8AC3E}">
        <p14:creationId xmlns:p14="http://schemas.microsoft.com/office/powerpoint/2010/main" val="3847933177"/>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A364-0D14-0540-82E1-E955E2D876C6}"/>
              </a:ext>
            </a:extLst>
          </p:cNvPr>
          <p:cNvSpPr>
            <a:spLocks noGrp="1"/>
          </p:cNvSpPr>
          <p:nvPr>
            <p:ph type="title"/>
          </p:nvPr>
        </p:nvSpPr>
        <p:spPr>
          <a:xfrm>
            <a:off x="878645" y="162991"/>
            <a:ext cx="10465216" cy="762608"/>
          </a:xfrm>
        </p:spPr>
        <p:txBody>
          <a:bodyPr>
            <a:normAutofit fontScale="90000"/>
          </a:bodyPr>
          <a:lstStyle/>
          <a:p>
            <a:pPr>
              <a:lnSpc>
                <a:spcPct val="100000"/>
              </a:lnSpc>
            </a:pPr>
            <a:r>
              <a:rPr lang="en-US" sz="2800" b="1" dirty="0" err="1" smtClean="0">
                <a:latin typeface="+mj-lt"/>
              </a:rPr>
              <a:t>Yodo</a:t>
            </a:r>
            <a:r>
              <a:rPr lang="en-US" sz="2800" b="1" dirty="0" smtClean="0">
                <a:latin typeface="+mj-lt"/>
              </a:rPr>
              <a:t> </a:t>
            </a:r>
            <a:r>
              <a:rPr lang="en-US" sz="2800" b="1" dirty="0" err="1" smtClean="0">
                <a:latin typeface="+mj-lt"/>
              </a:rPr>
              <a:t>urinario</a:t>
            </a:r>
            <a:r>
              <a:rPr lang="en-US" sz="2800" b="1" dirty="0" smtClean="0">
                <a:latin typeface="+mj-lt"/>
              </a:rPr>
              <a:t> </a:t>
            </a:r>
            <a:r>
              <a:rPr lang="en-US" sz="2800" b="1" dirty="0">
                <a:latin typeface="+mj-lt"/>
              </a:rPr>
              <a:t>– </a:t>
            </a:r>
            <a:r>
              <a:rPr lang="en-US" sz="2800" b="1" dirty="0" err="1" smtClean="0">
                <a:latin typeface="+mj-lt"/>
              </a:rPr>
              <a:t>usado</a:t>
            </a:r>
            <a:r>
              <a:rPr lang="en-US" sz="2800" b="1" dirty="0" smtClean="0">
                <a:latin typeface="+mj-lt"/>
              </a:rPr>
              <a:t> para </a:t>
            </a:r>
            <a:r>
              <a:rPr lang="en-US" sz="2800" b="1" dirty="0" err="1" smtClean="0">
                <a:latin typeface="+mj-lt"/>
              </a:rPr>
              <a:t>poblaciones</a:t>
            </a:r>
            <a:r>
              <a:rPr lang="en-US" sz="2800" b="1" dirty="0" smtClean="0">
                <a:latin typeface="+mj-lt"/>
              </a:rPr>
              <a:t>, no para </a:t>
            </a:r>
            <a:r>
              <a:rPr lang="en-US" sz="2800" b="1" dirty="0" err="1" smtClean="0">
                <a:latin typeface="+mj-lt"/>
              </a:rPr>
              <a:t>individuos</a:t>
            </a:r>
            <a:endParaRPr lang="en-US" sz="2800" b="1" dirty="0">
              <a:latin typeface="+mj-lt"/>
            </a:endParaRPr>
          </a:p>
        </p:txBody>
      </p:sp>
      <p:sp>
        <p:nvSpPr>
          <p:cNvPr id="5" name="Text Placeholder 4">
            <a:extLst>
              <a:ext uri="{FF2B5EF4-FFF2-40B4-BE49-F238E27FC236}">
                <a16:creationId xmlns:a16="http://schemas.microsoft.com/office/drawing/2014/main" id="{19589F58-387B-D444-BA76-3B39D2E492EF}"/>
              </a:ext>
            </a:extLst>
          </p:cNvPr>
          <p:cNvSpPr>
            <a:spLocks noGrp="1"/>
          </p:cNvSpPr>
          <p:nvPr>
            <p:ph type="body" sz="half" idx="1"/>
          </p:nvPr>
        </p:nvSpPr>
        <p:spPr>
          <a:xfrm>
            <a:off x="641269" y="1433891"/>
            <a:ext cx="6483926" cy="4974839"/>
          </a:xfrm>
        </p:spPr>
        <p:txBody>
          <a:bodyPr>
            <a:normAutofit fontScale="92500"/>
          </a:bodyPr>
          <a:lstStyle/>
          <a:p>
            <a:pPr marL="342900" indent="-342900">
              <a:buFont typeface="Wingdings" panose="05000000000000000000" pitchFamily="2" charset="2"/>
              <a:buChar char="q"/>
            </a:pPr>
            <a:r>
              <a:rPr lang="en-US" dirty="0" smtClean="0"/>
              <a:t>La </a:t>
            </a:r>
            <a:r>
              <a:rPr lang="en-US" dirty="0" err="1" smtClean="0"/>
              <a:t>concentración</a:t>
            </a:r>
            <a:r>
              <a:rPr lang="en-US" dirty="0" smtClean="0"/>
              <a:t> de </a:t>
            </a:r>
            <a:r>
              <a:rPr lang="en-US" dirty="0" err="1" smtClean="0"/>
              <a:t>excreción</a:t>
            </a:r>
            <a:r>
              <a:rPr lang="en-US" dirty="0" smtClean="0"/>
              <a:t> de </a:t>
            </a:r>
            <a:r>
              <a:rPr lang="en-US" dirty="0" err="1" smtClean="0"/>
              <a:t>yodo</a:t>
            </a:r>
            <a:r>
              <a:rPr lang="en-US" dirty="0" smtClean="0"/>
              <a:t> </a:t>
            </a:r>
            <a:r>
              <a:rPr lang="en-US" dirty="0" err="1" smtClean="0"/>
              <a:t>urinario</a:t>
            </a:r>
            <a:r>
              <a:rPr lang="en-US" dirty="0" smtClean="0"/>
              <a:t> (CIU) es un </a:t>
            </a:r>
            <a:r>
              <a:rPr lang="en-US" dirty="0" err="1" smtClean="0"/>
              <a:t>indicador</a:t>
            </a:r>
            <a:r>
              <a:rPr lang="en-US" dirty="0" smtClean="0"/>
              <a:t> de </a:t>
            </a:r>
            <a:r>
              <a:rPr lang="en-US" dirty="0" err="1" smtClean="0"/>
              <a:t>ingesta</a:t>
            </a:r>
            <a:r>
              <a:rPr lang="en-US" dirty="0" smtClean="0"/>
              <a:t> de </a:t>
            </a:r>
            <a:r>
              <a:rPr lang="en-US" dirty="0" err="1" smtClean="0"/>
              <a:t>yodo</a:t>
            </a:r>
            <a:r>
              <a:rPr lang="en-US" dirty="0" smtClean="0"/>
              <a:t>.</a:t>
            </a:r>
          </a:p>
          <a:p>
            <a:pPr marL="342900" indent="-342900">
              <a:buFont typeface="Arial" panose="020B0604020202020204" pitchFamily="34" charset="0"/>
              <a:buChar char="•"/>
            </a:pPr>
            <a:endParaRPr lang="en-US" dirty="0" smtClean="0"/>
          </a:p>
          <a:p>
            <a:pPr marL="342900" indent="-342900">
              <a:buFont typeface="Wingdings" panose="05000000000000000000" pitchFamily="2" charset="2"/>
              <a:buChar char="q"/>
            </a:pPr>
            <a:r>
              <a:rPr lang="en-US" dirty="0" smtClean="0"/>
              <a:t>La </a:t>
            </a:r>
            <a:r>
              <a:rPr lang="en-US" dirty="0" err="1" smtClean="0"/>
              <a:t>evaluación</a:t>
            </a:r>
            <a:r>
              <a:rPr lang="en-US" dirty="0" smtClean="0"/>
              <a:t> de CIU se </a:t>
            </a:r>
            <a:r>
              <a:rPr lang="en-US" dirty="0" err="1" smtClean="0"/>
              <a:t>realiza</a:t>
            </a:r>
            <a:r>
              <a:rPr lang="en-US" dirty="0" smtClean="0"/>
              <a:t> </a:t>
            </a:r>
            <a:r>
              <a:rPr lang="en-US" dirty="0" err="1" smtClean="0"/>
              <a:t>generalmente</a:t>
            </a:r>
            <a:r>
              <a:rPr lang="en-US" dirty="0" smtClean="0"/>
              <a:t> en muestras </a:t>
            </a:r>
            <a:r>
              <a:rPr lang="en-US" dirty="0" err="1" smtClean="0"/>
              <a:t>casuales</a:t>
            </a:r>
            <a:r>
              <a:rPr lang="en-US" dirty="0" smtClean="0"/>
              <a:t> de </a:t>
            </a:r>
            <a:r>
              <a:rPr lang="en-US" dirty="0" err="1" smtClean="0"/>
              <a:t>orina</a:t>
            </a:r>
            <a:r>
              <a:rPr lang="en-US" dirty="0" smtClean="0"/>
              <a:t>.</a:t>
            </a:r>
          </a:p>
          <a:p>
            <a:pPr marL="342900" indent="-342900">
              <a:buFont typeface="Arial" panose="020B0604020202020204" pitchFamily="34" charset="0"/>
              <a:buChar char="•"/>
            </a:pPr>
            <a:endParaRPr lang="en-US" dirty="0" smtClean="0"/>
          </a:p>
          <a:p>
            <a:pPr marL="342900" indent="-342900">
              <a:buFont typeface="Wingdings" panose="05000000000000000000" pitchFamily="2" charset="2"/>
              <a:buChar char="q"/>
            </a:pPr>
            <a:r>
              <a:rPr lang="en-US" dirty="0" err="1" smtClean="0"/>
              <a:t>Debido</a:t>
            </a:r>
            <a:r>
              <a:rPr lang="en-US" dirty="0" smtClean="0"/>
              <a:t> a la </a:t>
            </a:r>
            <a:r>
              <a:rPr lang="en-US" dirty="0" err="1" smtClean="0"/>
              <a:t>variación</a:t>
            </a:r>
            <a:r>
              <a:rPr lang="en-US" dirty="0" smtClean="0"/>
              <a:t> en la </a:t>
            </a:r>
            <a:r>
              <a:rPr lang="en-US" dirty="0" err="1" smtClean="0"/>
              <a:t>ingesta</a:t>
            </a:r>
            <a:r>
              <a:rPr lang="en-US" dirty="0" smtClean="0"/>
              <a:t> individual de </a:t>
            </a:r>
            <a:r>
              <a:rPr lang="en-US" dirty="0" err="1" smtClean="0"/>
              <a:t>yodo</a:t>
            </a:r>
            <a:r>
              <a:rPr lang="en-US" dirty="0" smtClean="0"/>
              <a:t>, los </a:t>
            </a:r>
            <a:r>
              <a:rPr lang="en-US" dirty="0" err="1" smtClean="0"/>
              <a:t>datos</a:t>
            </a:r>
            <a:r>
              <a:rPr lang="en-US" dirty="0" smtClean="0"/>
              <a:t> de CIU </a:t>
            </a:r>
            <a:r>
              <a:rPr lang="en-US" dirty="0" err="1" smtClean="0"/>
              <a:t>solamente</a:t>
            </a:r>
            <a:r>
              <a:rPr lang="en-US" dirty="0" smtClean="0"/>
              <a:t> se </a:t>
            </a:r>
            <a:r>
              <a:rPr lang="en-US" dirty="0" err="1" smtClean="0"/>
              <a:t>pueden</a:t>
            </a:r>
            <a:r>
              <a:rPr lang="en-US" dirty="0" smtClean="0"/>
              <a:t> </a:t>
            </a:r>
            <a:r>
              <a:rPr lang="en-US" dirty="0" err="1" smtClean="0"/>
              <a:t>presentar</a:t>
            </a:r>
            <a:r>
              <a:rPr lang="en-US" dirty="0" smtClean="0"/>
              <a:t> para la </a:t>
            </a:r>
            <a:r>
              <a:rPr lang="en-US" dirty="0" err="1" smtClean="0"/>
              <a:t>población</a:t>
            </a:r>
            <a:r>
              <a:rPr lang="en-US" dirty="0" smtClean="0"/>
              <a:t> </a:t>
            </a:r>
            <a:r>
              <a:rPr lang="en-US" dirty="0" err="1" smtClean="0"/>
              <a:t>completa</a:t>
            </a:r>
            <a:r>
              <a:rPr lang="en-US" dirty="0" smtClean="0"/>
              <a:t> (</a:t>
            </a:r>
            <a:r>
              <a:rPr lang="en-US" dirty="0" err="1" smtClean="0"/>
              <a:t>presentado</a:t>
            </a:r>
            <a:r>
              <a:rPr lang="en-US" dirty="0" smtClean="0"/>
              <a:t> </a:t>
            </a:r>
            <a:r>
              <a:rPr lang="en-US" dirty="0" err="1" smtClean="0"/>
              <a:t>como</a:t>
            </a:r>
            <a:r>
              <a:rPr lang="en-US" dirty="0" smtClean="0"/>
              <a:t> la </a:t>
            </a:r>
            <a:r>
              <a:rPr lang="en-US" dirty="0" err="1" smtClean="0"/>
              <a:t>mediana</a:t>
            </a:r>
            <a:r>
              <a:rPr lang="en-US" dirty="0" smtClean="0"/>
              <a:t> de CIU) y no </a:t>
            </a:r>
            <a:r>
              <a:rPr lang="en-US" dirty="0" err="1" smtClean="0"/>
              <a:t>puede</a:t>
            </a:r>
            <a:r>
              <a:rPr lang="en-US" dirty="0" smtClean="0"/>
              <a:t> </a:t>
            </a:r>
            <a:r>
              <a:rPr lang="en-US" dirty="0" err="1" smtClean="0"/>
              <a:t>utilizarse</a:t>
            </a:r>
            <a:r>
              <a:rPr lang="en-US" dirty="0" smtClean="0"/>
              <a:t> para </a:t>
            </a:r>
            <a:r>
              <a:rPr lang="en-US" dirty="0" err="1" smtClean="0"/>
              <a:t>clasificar</a:t>
            </a:r>
            <a:r>
              <a:rPr lang="en-US" dirty="0" smtClean="0"/>
              <a:t> </a:t>
            </a:r>
            <a:r>
              <a:rPr lang="en-US" dirty="0" err="1" smtClean="0"/>
              <a:t>individuos</a:t>
            </a:r>
            <a:endParaRPr lang="en-US" b="1" dirty="0">
              <a:solidFill>
                <a:srgbClr val="FA5DFF"/>
              </a:solidFill>
            </a:endParaRPr>
          </a:p>
          <a:p>
            <a:pPr indent="0" algn="ctr"/>
            <a:endParaRPr lang="en-US" sz="2200" b="1" dirty="0" smtClean="0">
              <a:solidFill>
                <a:srgbClr val="FA5DFF"/>
              </a:solidFill>
            </a:endParaRPr>
          </a:p>
          <a:p>
            <a:pPr indent="0" algn="ctr"/>
            <a:r>
              <a:rPr lang="en-US" sz="2200" b="1" dirty="0" smtClean="0">
                <a:solidFill>
                  <a:srgbClr val="FF00FF"/>
                </a:solidFill>
              </a:rPr>
              <a:t>El valor de la </a:t>
            </a:r>
            <a:r>
              <a:rPr lang="en-US" sz="2200" b="1" dirty="0" err="1" smtClean="0">
                <a:solidFill>
                  <a:srgbClr val="FF00FF"/>
                </a:solidFill>
              </a:rPr>
              <a:t>mediana</a:t>
            </a:r>
            <a:r>
              <a:rPr lang="en-US" sz="2200" b="1" dirty="0" smtClean="0">
                <a:solidFill>
                  <a:srgbClr val="FF00FF"/>
                </a:solidFill>
              </a:rPr>
              <a:t> </a:t>
            </a:r>
            <a:r>
              <a:rPr lang="en-US" sz="2200" b="1" dirty="0" err="1" smtClean="0">
                <a:solidFill>
                  <a:srgbClr val="FF00FF"/>
                </a:solidFill>
              </a:rPr>
              <a:t>refleja</a:t>
            </a:r>
            <a:r>
              <a:rPr lang="en-US" sz="2200" b="1" dirty="0" smtClean="0">
                <a:solidFill>
                  <a:srgbClr val="FF00FF"/>
                </a:solidFill>
              </a:rPr>
              <a:t> el </a:t>
            </a:r>
            <a:r>
              <a:rPr lang="en-US" sz="2200" b="1" dirty="0" err="1" smtClean="0">
                <a:solidFill>
                  <a:srgbClr val="FF00FF"/>
                </a:solidFill>
              </a:rPr>
              <a:t>estado</a:t>
            </a:r>
            <a:r>
              <a:rPr lang="en-US" sz="2200" b="1" dirty="0" smtClean="0">
                <a:solidFill>
                  <a:srgbClr val="FF00FF"/>
                </a:solidFill>
              </a:rPr>
              <a:t> de </a:t>
            </a:r>
            <a:r>
              <a:rPr lang="en-US" sz="2200" b="1" dirty="0" err="1" smtClean="0">
                <a:solidFill>
                  <a:srgbClr val="FF00FF"/>
                </a:solidFill>
              </a:rPr>
              <a:t>toda</a:t>
            </a:r>
            <a:r>
              <a:rPr lang="en-US" sz="2200" b="1" dirty="0" smtClean="0">
                <a:solidFill>
                  <a:srgbClr val="FF00FF"/>
                </a:solidFill>
              </a:rPr>
              <a:t> la </a:t>
            </a:r>
            <a:r>
              <a:rPr lang="en-US" sz="2200" b="1" dirty="0" err="1" smtClean="0">
                <a:solidFill>
                  <a:srgbClr val="FF00FF"/>
                </a:solidFill>
              </a:rPr>
              <a:t>población</a:t>
            </a:r>
            <a:endParaRPr lang="en-US" sz="2200" dirty="0">
              <a:solidFill>
                <a:srgbClr val="FF00FF"/>
              </a:solidFill>
            </a:endParaRP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958EFA99-EB22-464A-A540-E320012F24F1}"/>
              </a:ext>
            </a:extLst>
          </p:cNvPr>
          <p:cNvPicPr>
            <a:picLocks noChangeAspect="1"/>
          </p:cNvPicPr>
          <p:nvPr/>
        </p:nvPicPr>
        <p:blipFill>
          <a:blip r:embed="rId3"/>
          <a:stretch>
            <a:fillRect/>
          </a:stretch>
        </p:blipFill>
        <p:spPr>
          <a:xfrm>
            <a:off x="7523018" y="2852530"/>
            <a:ext cx="4568547" cy="2576946"/>
          </a:xfrm>
          <a:prstGeom prst="rect">
            <a:avLst/>
          </a:prstGeom>
        </p:spPr>
      </p:pic>
      <p:sp>
        <p:nvSpPr>
          <p:cNvPr id="4" name="Slide Number Placeholder 3">
            <a:extLst>
              <a:ext uri="{FF2B5EF4-FFF2-40B4-BE49-F238E27FC236}">
                <a16:creationId xmlns:a16="http://schemas.microsoft.com/office/drawing/2014/main" id="{D1D07367-0795-A849-9B63-808DD442B614}"/>
              </a:ext>
            </a:extLst>
          </p:cNvPr>
          <p:cNvSpPr>
            <a:spLocks noGrp="1"/>
          </p:cNvSpPr>
          <p:nvPr>
            <p:ph type="sldNum" sz="quarter" idx="2"/>
          </p:nvPr>
        </p:nvSpPr>
        <p:spPr>
          <a:xfrm>
            <a:off x="11829316" y="6535350"/>
            <a:ext cx="262249" cy="276999"/>
          </a:xfrm>
        </p:spPr>
        <p:txBody>
          <a:bodyPr/>
          <a:lstStyle/>
          <a:p>
            <a:fld id="{86CB4B4D-7CA3-9044-876B-883B54F8677D}" type="slidenum">
              <a:rPr lang="de-CH" smtClean="0">
                <a:solidFill>
                  <a:schemeClr val="tx2"/>
                </a:solidFill>
              </a:rPr>
              <a:t>14</a:t>
            </a:fld>
            <a:endParaRPr lang="de-CH" dirty="0">
              <a:solidFill>
                <a:schemeClr val="tx2"/>
              </a:solidFill>
            </a:endParaRPr>
          </a:p>
        </p:txBody>
      </p:sp>
    </p:spTree>
    <p:extLst>
      <p:ext uri="{BB962C8B-B14F-4D97-AF65-F5344CB8AC3E}">
        <p14:creationId xmlns:p14="http://schemas.microsoft.com/office/powerpoint/2010/main" val="321495359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1B3D-648C-D94B-9BF2-4E827C994B69}"/>
              </a:ext>
            </a:extLst>
          </p:cNvPr>
          <p:cNvSpPr>
            <a:spLocks noGrp="1"/>
          </p:cNvSpPr>
          <p:nvPr>
            <p:ph type="title"/>
          </p:nvPr>
        </p:nvSpPr>
        <p:spPr>
          <a:xfrm>
            <a:off x="425669" y="215999"/>
            <a:ext cx="11114690" cy="762608"/>
          </a:xfrm>
        </p:spPr>
        <p:txBody>
          <a:bodyPr>
            <a:normAutofit/>
          </a:bodyPr>
          <a:lstStyle/>
          <a:p>
            <a:r>
              <a:rPr lang="en-US" sz="2500" dirty="0" smtClean="0">
                <a:solidFill>
                  <a:schemeClr val="bg1"/>
                </a:solidFill>
              </a:rPr>
              <a:t>RESUMEN DE ESTUDIO EN VARIOS PAÍSES – </a:t>
            </a:r>
            <a:r>
              <a:rPr lang="en-US" sz="2500" dirty="0" err="1" smtClean="0">
                <a:solidFill>
                  <a:schemeClr val="bg1"/>
                </a:solidFill>
              </a:rPr>
              <a:t>Mediana</a:t>
            </a:r>
            <a:r>
              <a:rPr lang="en-US" sz="2500" dirty="0" smtClean="0">
                <a:solidFill>
                  <a:schemeClr val="bg1"/>
                </a:solidFill>
              </a:rPr>
              <a:t> </a:t>
            </a:r>
            <a:r>
              <a:rPr lang="en-US" sz="2500" dirty="0" err="1" smtClean="0">
                <a:solidFill>
                  <a:schemeClr val="bg1"/>
                </a:solidFill>
              </a:rPr>
              <a:t>urinaria</a:t>
            </a:r>
            <a:r>
              <a:rPr lang="en-US" sz="2500" dirty="0" smtClean="0">
                <a:solidFill>
                  <a:schemeClr val="bg1"/>
                </a:solidFill>
              </a:rPr>
              <a:t> </a:t>
            </a:r>
            <a:r>
              <a:rPr lang="en-US" sz="2500" dirty="0" smtClean="0">
                <a:solidFill>
                  <a:schemeClr val="bg1"/>
                </a:solidFill>
              </a:rPr>
              <a:t>(</a:t>
            </a:r>
            <a:r>
              <a:rPr lang="en-US" sz="2500" cap="none" dirty="0" err="1" smtClean="0">
                <a:solidFill>
                  <a:schemeClr val="bg1"/>
                </a:solidFill>
              </a:rPr>
              <a:t>m</a:t>
            </a:r>
            <a:r>
              <a:rPr lang="en-US" sz="2500" dirty="0" err="1" smtClean="0">
                <a:solidFill>
                  <a:schemeClr val="bg1"/>
                </a:solidFill>
              </a:rPr>
              <a:t>CIU</a:t>
            </a:r>
            <a:r>
              <a:rPr lang="en-US" sz="2500" dirty="0" smtClean="0">
                <a:solidFill>
                  <a:schemeClr val="bg1"/>
                </a:solidFill>
              </a:rPr>
              <a:t>) </a:t>
            </a:r>
            <a:r>
              <a:rPr lang="en-US" sz="2500" dirty="0" smtClean="0">
                <a:solidFill>
                  <a:schemeClr val="bg1"/>
                </a:solidFill>
              </a:rPr>
              <a:t>en </a:t>
            </a:r>
            <a:r>
              <a:rPr lang="en-US" sz="2500" dirty="0" err="1" smtClean="0">
                <a:solidFill>
                  <a:schemeClr val="bg1"/>
                </a:solidFill>
              </a:rPr>
              <a:t>escolares</a:t>
            </a:r>
            <a:endParaRPr lang="en-US" sz="2500" dirty="0">
              <a:solidFill>
                <a:schemeClr val="bg1"/>
              </a:solidFill>
            </a:endParaRPr>
          </a:p>
        </p:txBody>
      </p:sp>
      <p:sp>
        <p:nvSpPr>
          <p:cNvPr id="3" name="Text Placeholder 2">
            <a:extLst>
              <a:ext uri="{FF2B5EF4-FFF2-40B4-BE49-F238E27FC236}">
                <a16:creationId xmlns:a16="http://schemas.microsoft.com/office/drawing/2014/main" id="{DF8BA6CA-CC42-9D4F-8DCB-02D040D6D1D1}"/>
              </a:ext>
            </a:extLst>
          </p:cNvPr>
          <p:cNvSpPr>
            <a:spLocks noGrp="1"/>
          </p:cNvSpPr>
          <p:nvPr>
            <p:ph type="body" sz="half" idx="1"/>
          </p:nvPr>
        </p:nvSpPr>
        <p:spPr>
          <a:xfrm>
            <a:off x="204952" y="1235983"/>
            <a:ext cx="5687847" cy="4338355"/>
          </a:xfrm>
        </p:spPr>
        <p:txBody>
          <a:bodyPr>
            <a:noAutofit/>
          </a:bodyPr>
          <a:lstStyle/>
          <a:p>
            <a:pPr marL="342900" indent="-342900">
              <a:lnSpc>
                <a:spcPct val="120000"/>
              </a:lnSpc>
              <a:spcBef>
                <a:spcPts val="0"/>
              </a:spcBef>
              <a:buFont typeface="Arial" panose="020B0604020202020204" pitchFamily="34" charset="0"/>
              <a:buChar char="•"/>
            </a:pPr>
            <a:endParaRPr lang="en-US" sz="1100" dirty="0"/>
          </a:p>
          <a:p>
            <a:pPr marL="342900" indent="-342900">
              <a:lnSpc>
                <a:spcPct val="120000"/>
              </a:lnSpc>
              <a:spcBef>
                <a:spcPts val="0"/>
              </a:spcBef>
              <a:buFont typeface="Wingdings" panose="05000000000000000000" pitchFamily="2" charset="2"/>
              <a:buChar char="q"/>
            </a:pPr>
            <a:r>
              <a:rPr lang="en-US" sz="1600" dirty="0" err="1" smtClean="0"/>
              <a:t>mCIU</a:t>
            </a:r>
            <a:r>
              <a:rPr lang="en-US" sz="1600" dirty="0" smtClean="0"/>
              <a:t> </a:t>
            </a:r>
            <a:r>
              <a:rPr lang="en-US" sz="1600" dirty="0" err="1" smtClean="0"/>
              <a:t>en</a:t>
            </a:r>
            <a:r>
              <a:rPr lang="en-US" sz="1600" dirty="0" smtClean="0"/>
              <a:t> </a:t>
            </a:r>
            <a:r>
              <a:rPr lang="en-US" sz="1600" dirty="0" err="1" smtClean="0"/>
              <a:t>niños</a:t>
            </a:r>
            <a:r>
              <a:rPr lang="en-US" sz="1600" dirty="0" smtClean="0"/>
              <a:t> </a:t>
            </a:r>
            <a:r>
              <a:rPr lang="en-US" sz="1600" dirty="0" err="1" smtClean="0"/>
              <a:t>en</a:t>
            </a:r>
            <a:r>
              <a:rPr lang="en-US" sz="1600" dirty="0" smtClean="0"/>
              <a:t> </a:t>
            </a:r>
            <a:r>
              <a:rPr lang="en-US" sz="1600" dirty="0" err="1" smtClean="0"/>
              <a:t>edad</a:t>
            </a:r>
            <a:r>
              <a:rPr lang="en-US" sz="1600" dirty="0" smtClean="0"/>
              <a:t> escolar, </a:t>
            </a:r>
            <a:r>
              <a:rPr lang="en-US" sz="1600" dirty="0" err="1" smtClean="0"/>
              <a:t>en</a:t>
            </a:r>
            <a:r>
              <a:rPr lang="en-US" sz="1600" dirty="0" smtClean="0"/>
              <a:t> el </a:t>
            </a:r>
            <a:r>
              <a:rPr lang="en-US" sz="1600" dirty="0" err="1" smtClean="0"/>
              <a:t>pasado</a:t>
            </a:r>
            <a:r>
              <a:rPr lang="en-US" sz="1600" dirty="0" smtClean="0"/>
              <a:t>: </a:t>
            </a:r>
          </a:p>
          <a:p>
            <a:pPr marL="569913" lvl="1" indent="-342900">
              <a:lnSpc>
                <a:spcPct val="120000"/>
              </a:lnSpc>
              <a:spcBef>
                <a:spcPts val="0"/>
              </a:spcBef>
              <a:buFont typeface="Arial" panose="020B0604020202020204" pitchFamily="34" charset="0"/>
              <a:buChar char="•"/>
            </a:pPr>
            <a:r>
              <a:rPr lang="en-US" sz="1600" dirty="0" err="1" smtClean="0"/>
              <a:t>mCIU</a:t>
            </a:r>
            <a:r>
              <a:rPr lang="en-US" sz="1600" dirty="0" smtClean="0"/>
              <a:t> de 100–199 </a:t>
            </a:r>
            <a:r>
              <a:rPr lang="el-GR" sz="1600" dirty="0" smtClean="0"/>
              <a:t>μ</a:t>
            </a:r>
            <a:r>
              <a:rPr lang="en-US" sz="1600" dirty="0" smtClean="0"/>
              <a:t>g/L </a:t>
            </a:r>
            <a:r>
              <a:rPr lang="en-US" sz="1600" dirty="0" err="1" smtClean="0"/>
              <a:t>indica</a:t>
            </a:r>
            <a:r>
              <a:rPr lang="en-US" sz="1600" dirty="0" smtClean="0"/>
              <a:t> </a:t>
            </a:r>
            <a:r>
              <a:rPr lang="en-US" sz="1600" dirty="0" err="1" smtClean="0"/>
              <a:t>ingesta</a:t>
            </a:r>
            <a:r>
              <a:rPr lang="en-US" sz="1600" dirty="0" smtClean="0"/>
              <a:t> ‘</a:t>
            </a:r>
            <a:r>
              <a:rPr lang="en-US" sz="1600" dirty="0" err="1" smtClean="0"/>
              <a:t>adecuada</a:t>
            </a:r>
            <a:r>
              <a:rPr lang="en-US" sz="1600" dirty="0" smtClean="0"/>
              <a:t>’ de </a:t>
            </a:r>
            <a:r>
              <a:rPr lang="en-US" sz="1600" dirty="0" err="1" smtClean="0"/>
              <a:t>yodo</a:t>
            </a:r>
            <a:r>
              <a:rPr lang="en-US" sz="1600" dirty="0" smtClean="0"/>
              <a:t> </a:t>
            </a:r>
          </a:p>
          <a:p>
            <a:pPr marL="569913" lvl="1" indent="-342900">
              <a:lnSpc>
                <a:spcPct val="120000"/>
              </a:lnSpc>
              <a:spcBef>
                <a:spcPts val="0"/>
              </a:spcBef>
              <a:buFont typeface="Arial" panose="020B0604020202020204" pitchFamily="34" charset="0"/>
              <a:buChar char="•"/>
            </a:pPr>
            <a:r>
              <a:rPr lang="en-US" sz="1600" dirty="0" err="1" smtClean="0"/>
              <a:t>mCIU</a:t>
            </a:r>
            <a:r>
              <a:rPr lang="en-US" sz="1600" dirty="0" smtClean="0"/>
              <a:t> </a:t>
            </a:r>
            <a:r>
              <a:rPr lang="en-US" sz="1600" dirty="0"/>
              <a:t>200–299 </a:t>
            </a:r>
            <a:r>
              <a:rPr lang="el-GR" sz="1600" dirty="0"/>
              <a:t>μ</a:t>
            </a:r>
            <a:r>
              <a:rPr lang="en-US" sz="1600" dirty="0"/>
              <a:t>g/L </a:t>
            </a:r>
            <a:r>
              <a:rPr lang="en-US" sz="1600" dirty="0" err="1" smtClean="0"/>
              <a:t>indica</a:t>
            </a:r>
            <a:r>
              <a:rPr lang="en-US" sz="1600" dirty="0" smtClean="0"/>
              <a:t> </a:t>
            </a:r>
            <a:r>
              <a:rPr lang="en-US" sz="1600" dirty="0" err="1" smtClean="0"/>
              <a:t>ingesta</a:t>
            </a:r>
            <a:r>
              <a:rPr lang="en-US" sz="1600" dirty="0" smtClean="0"/>
              <a:t> de </a:t>
            </a:r>
            <a:r>
              <a:rPr lang="en-US" sz="1600" dirty="0" err="1" smtClean="0"/>
              <a:t>yodo</a:t>
            </a:r>
            <a:r>
              <a:rPr lang="en-US" sz="1600" dirty="0" smtClean="0"/>
              <a:t> </a:t>
            </a:r>
            <a:r>
              <a:rPr lang="en-US" sz="1600" dirty="0"/>
              <a:t>‘</a:t>
            </a:r>
            <a:r>
              <a:rPr lang="en-US" sz="1600" dirty="0" err="1" smtClean="0"/>
              <a:t>más</a:t>
            </a:r>
            <a:r>
              <a:rPr lang="en-US" sz="1600" dirty="0" smtClean="0"/>
              <a:t> que </a:t>
            </a:r>
            <a:r>
              <a:rPr lang="en-US" sz="1600" dirty="0" err="1" smtClean="0"/>
              <a:t>adecuado</a:t>
            </a:r>
            <a:r>
              <a:rPr lang="en-US" sz="1600" dirty="0" smtClean="0"/>
              <a:t>’ (OMS)</a:t>
            </a:r>
            <a:endParaRPr lang="en-US" sz="1600" dirty="0"/>
          </a:p>
          <a:p>
            <a:pPr marL="342900" indent="-342900">
              <a:lnSpc>
                <a:spcPct val="120000"/>
              </a:lnSpc>
              <a:spcBef>
                <a:spcPts val="0"/>
              </a:spcBef>
              <a:buFont typeface="Arial" panose="020B0604020202020204" pitchFamily="34" charset="0"/>
              <a:buChar char="•"/>
            </a:pPr>
            <a:endParaRPr lang="en-US" sz="1600" dirty="0"/>
          </a:p>
          <a:p>
            <a:pPr marL="342900" indent="-342900">
              <a:lnSpc>
                <a:spcPct val="120000"/>
              </a:lnSpc>
              <a:spcBef>
                <a:spcPts val="0"/>
              </a:spcBef>
              <a:buFont typeface="Wingdings" panose="05000000000000000000" pitchFamily="2" charset="2"/>
              <a:buChar char="q"/>
            </a:pPr>
            <a:r>
              <a:rPr lang="en-US" sz="1600" dirty="0" err="1" smtClean="0"/>
              <a:t>Estudio</a:t>
            </a:r>
            <a:r>
              <a:rPr lang="en-US" sz="1600" dirty="0" smtClean="0"/>
              <a:t> </a:t>
            </a:r>
            <a:r>
              <a:rPr lang="en-US" sz="1600" dirty="0" err="1" smtClean="0"/>
              <a:t>en</a:t>
            </a:r>
            <a:r>
              <a:rPr lang="en-US" sz="1600" dirty="0" smtClean="0"/>
              <a:t> 12 países</a:t>
            </a:r>
            <a:r>
              <a:rPr lang="en-US" sz="1600" baseline="30000" dirty="0" smtClean="0"/>
              <a:t>1</a:t>
            </a:r>
            <a:r>
              <a:rPr lang="en-US" sz="1600" dirty="0"/>
              <a:t>:</a:t>
            </a:r>
            <a:r>
              <a:rPr lang="en-US" sz="1600" dirty="0" smtClean="0"/>
              <a:t> Se </a:t>
            </a:r>
            <a:r>
              <a:rPr lang="en-US" sz="1600" dirty="0" err="1" smtClean="0"/>
              <a:t>evaluó</a:t>
            </a:r>
            <a:r>
              <a:rPr lang="en-US" sz="1600" dirty="0" smtClean="0"/>
              <a:t> la </a:t>
            </a:r>
            <a:r>
              <a:rPr lang="en-US" sz="1600" dirty="0" err="1" smtClean="0"/>
              <a:t>asociación</a:t>
            </a:r>
            <a:r>
              <a:rPr lang="en-US" sz="1600" dirty="0" smtClean="0"/>
              <a:t> entre CIU y los </a:t>
            </a:r>
            <a:r>
              <a:rPr lang="en-US" sz="1600" dirty="0" err="1" smtClean="0"/>
              <a:t>marcadores</a:t>
            </a:r>
            <a:r>
              <a:rPr lang="en-US" sz="1600" dirty="0" smtClean="0"/>
              <a:t> de la </a:t>
            </a:r>
            <a:r>
              <a:rPr lang="en-US" sz="1600" dirty="0" err="1" smtClean="0"/>
              <a:t>función</a:t>
            </a:r>
            <a:r>
              <a:rPr lang="en-US" sz="1600" dirty="0" smtClean="0"/>
              <a:t> de </a:t>
            </a:r>
            <a:r>
              <a:rPr lang="en-US" sz="1600" dirty="0" err="1" smtClean="0"/>
              <a:t>tiroides</a:t>
            </a:r>
            <a:r>
              <a:rPr lang="en-US" sz="1600" dirty="0" smtClean="0"/>
              <a:t> </a:t>
            </a:r>
            <a:r>
              <a:rPr lang="en-US" sz="1600" dirty="0" err="1" smtClean="0"/>
              <a:t>en</a:t>
            </a:r>
            <a:r>
              <a:rPr lang="en-US" sz="1600" dirty="0" smtClean="0"/>
              <a:t> 2500 </a:t>
            </a:r>
            <a:r>
              <a:rPr lang="en-US" sz="1600" dirty="0" err="1" smtClean="0"/>
              <a:t>niños</a:t>
            </a:r>
            <a:r>
              <a:rPr lang="en-US" sz="1600" dirty="0" smtClean="0"/>
              <a:t> </a:t>
            </a:r>
            <a:r>
              <a:rPr lang="en-US" sz="1600" dirty="0" err="1" smtClean="0"/>
              <a:t>en</a:t>
            </a:r>
            <a:r>
              <a:rPr lang="en-US" sz="1600" dirty="0" smtClean="0"/>
              <a:t> </a:t>
            </a:r>
            <a:r>
              <a:rPr lang="en-US" sz="1600" dirty="0" err="1" smtClean="0"/>
              <a:t>edad</a:t>
            </a:r>
            <a:r>
              <a:rPr lang="en-US" sz="1600" dirty="0" smtClean="0"/>
              <a:t> escolar. </a:t>
            </a:r>
          </a:p>
          <a:p>
            <a:pPr marL="569913" lvl="1" indent="-342900">
              <a:lnSpc>
                <a:spcPct val="120000"/>
              </a:lnSpc>
              <a:spcBef>
                <a:spcPts val="0"/>
              </a:spcBef>
              <a:buFont typeface="Arial" panose="020B0604020202020204" pitchFamily="34" charset="0"/>
              <a:buChar char="•"/>
            </a:pPr>
            <a:r>
              <a:rPr lang="en-US" sz="1600" dirty="0" smtClean="0"/>
              <a:t>El </a:t>
            </a:r>
            <a:r>
              <a:rPr lang="en-US" sz="1600" dirty="0" err="1" smtClean="0"/>
              <a:t>riesgo</a:t>
            </a:r>
            <a:r>
              <a:rPr lang="en-US" sz="1600" dirty="0" smtClean="0"/>
              <a:t> de la </a:t>
            </a:r>
            <a:r>
              <a:rPr lang="en-US" sz="1600" dirty="0" err="1" smtClean="0"/>
              <a:t>disfunción</a:t>
            </a:r>
            <a:r>
              <a:rPr lang="en-US" sz="1600" dirty="0" smtClean="0"/>
              <a:t> de la </a:t>
            </a:r>
            <a:r>
              <a:rPr lang="en-US" sz="1600" dirty="0" err="1" smtClean="0"/>
              <a:t>tiroides</a:t>
            </a:r>
            <a:r>
              <a:rPr lang="en-US" sz="1600" dirty="0" smtClean="0"/>
              <a:t> </a:t>
            </a:r>
            <a:r>
              <a:rPr lang="en-US" sz="1600" dirty="0" err="1" smtClean="0"/>
              <a:t>aumenta</a:t>
            </a:r>
            <a:r>
              <a:rPr lang="en-US" sz="1600" dirty="0" smtClean="0"/>
              <a:t> con la </a:t>
            </a:r>
            <a:r>
              <a:rPr lang="en-US" sz="1600" dirty="0" err="1" smtClean="0"/>
              <a:t>deficiencia</a:t>
            </a:r>
            <a:r>
              <a:rPr lang="en-US" sz="1600" dirty="0" smtClean="0"/>
              <a:t> de </a:t>
            </a:r>
            <a:r>
              <a:rPr lang="en-US" sz="1600" dirty="0" err="1" smtClean="0"/>
              <a:t>yodo</a:t>
            </a:r>
            <a:r>
              <a:rPr lang="en-US" sz="1600" dirty="0" smtClean="0"/>
              <a:t> (CIU&lt;100 </a:t>
            </a:r>
            <a:r>
              <a:rPr lang="el-GR" sz="1600" dirty="0"/>
              <a:t>μ</a:t>
            </a:r>
            <a:r>
              <a:rPr lang="en-US" sz="1600" dirty="0"/>
              <a:t>g/L) </a:t>
            </a:r>
            <a:r>
              <a:rPr lang="en-US" sz="1600" dirty="0" smtClean="0"/>
              <a:t>y el </a:t>
            </a:r>
            <a:r>
              <a:rPr lang="en-US" sz="1600" dirty="0" err="1" smtClean="0"/>
              <a:t>exceso</a:t>
            </a:r>
            <a:r>
              <a:rPr lang="en-US" sz="1600" dirty="0" smtClean="0"/>
              <a:t> de </a:t>
            </a:r>
            <a:r>
              <a:rPr lang="en-US" sz="1600" dirty="0" err="1" smtClean="0"/>
              <a:t>yodo</a:t>
            </a:r>
            <a:r>
              <a:rPr lang="en-US" sz="1600" dirty="0" smtClean="0"/>
              <a:t> (CIU&gt;300 </a:t>
            </a:r>
            <a:r>
              <a:rPr lang="el-GR" sz="1600" dirty="0"/>
              <a:t>μ</a:t>
            </a:r>
            <a:r>
              <a:rPr lang="en-US" sz="1600" dirty="0"/>
              <a:t>g/L)</a:t>
            </a:r>
          </a:p>
          <a:p>
            <a:pPr marL="569913" lvl="1" indent="-342900">
              <a:lnSpc>
                <a:spcPct val="120000"/>
              </a:lnSpc>
              <a:spcBef>
                <a:spcPts val="0"/>
              </a:spcBef>
              <a:buFont typeface="Arial" panose="020B0604020202020204" pitchFamily="34" charset="0"/>
              <a:buChar char="•"/>
            </a:pPr>
            <a:r>
              <a:rPr lang="en-US" sz="1600" dirty="0" smtClean="0"/>
              <a:t>Entre 100-299 </a:t>
            </a:r>
            <a:r>
              <a:rPr lang="el-GR" sz="1600" dirty="0" smtClean="0"/>
              <a:t>μ</a:t>
            </a:r>
            <a:r>
              <a:rPr lang="en-US" sz="1600" dirty="0" smtClean="0"/>
              <a:t>g/L la </a:t>
            </a:r>
            <a:r>
              <a:rPr lang="en-US" sz="1600" dirty="0" err="1" smtClean="0"/>
              <a:t>función</a:t>
            </a:r>
            <a:r>
              <a:rPr lang="en-US" sz="1600" dirty="0" smtClean="0"/>
              <a:t> de la </a:t>
            </a:r>
            <a:r>
              <a:rPr lang="en-US" sz="1600" dirty="0" err="1" smtClean="0"/>
              <a:t>tiroides</a:t>
            </a:r>
            <a:r>
              <a:rPr lang="en-US" sz="1600" dirty="0" smtClean="0"/>
              <a:t> es normal</a:t>
            </a:r>
          </a:p>
          <a:p>
            <a:pPr lvl="4" indent="0">
              <a:spcBef>
                <a:spcPts val="0"/>
              </a:spcBef>
              <a:buNone/>
            </a:pPr>
            <a:endParaRPr lang="en-US" sz="1800" dirty="0"/>
          </a:p>
        </p:txBody>
      </p:sp>
      <p:sp>
        <p:nvSpPr>
          <p:cNvPr id="5" name="Slide Number Placeholder 4">
            <a:extLst>
              <a:ext uri="{FF2B5EF4-FFF2-40B4-BE49-F238E27FC236}">
                <a16:creationId xmlns:a16="http://schemas.microsoft.com/office/drawing/2014/main" id="{C25CFCAA-FBD5-EA4A-9AEB-F93B05A7EAF9}"/>
              </a:ext>
            </a:extLst>
          </p:cNvPr>
          <p:cNvSpPr>
            <a:spLocks noGrp="1"/>
          </p:cNvSpPr>
          <p:nvPr>
            <p:ph type="sldNum" sz="quarter" idx="2"/>
          </p:nvPr>
        </p:nvSpPr>
        <p:spPr/>
        <p:txBody>
          <a:bodyPr/>
          <a:lstStyle/>
          <a:p>
            <a:fld id="{86CB4B4D-7CA3-9044-876B-883B54F8677D}" type="slidenum">
              <a:rPr lang="de-CH" smtClean="0">
                <a:solidFill>
                  <a:schemeClr val="tx2"/>
                </a:solidFill>
              </a:rPr>
              <a:t>15</a:t>
            </a:fld>
            <a:endParaRPr lang="de-CH" dirty="0">
              <a:solidFill>
                <a:schemeClr val="tx2"/>
              </a:solidFill>
            </a:endParaRPr>
          </a:p>
        </p:txBody>
      </p:sp>
      <p:sp>
        <p:nvSpPr>
          <p:cNvPr id="4" name="TextBox 3">
            <a:extLst>
              <a:ext uri="{FF2B5EF4-FFF2-40B4-BE49-F238E27FC236}">
                <a16:creationId xmlns:a16="http://schemas.microsoft.com/office/drawing/2014/main" id="{CDB58E65-304F-B444-B8DD-EEE061FEABCD}"/>
              </a:ext>
            </a:extLst>
          </p:cNvPr>
          <p:cNvSpPr txBox="1"/>
          <p:nvPr/>
        </p:nvSpPr>
        <p:spPr>
          <a:xfrm>
            <a:off x="1023294" y="6210822"/>
            <a:ext cx="9739012"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1000" i="0" u="none" strike="noStrike" cap="none" spc="0" normalizeH="0" baseline="30000" dirty="0">
                <a:ln>
                  <a:noFill/>
                </a:ln>
                <a:solidFill>
                  <a:srgbClr val="000000"/>
                </a:solidFill>
                <a:effectLst/>
                <a:uFillTx/>
                <a:latin typeface="+mj-ea"/>
                <a:sym typeface="Arial"/>
              </a:rPr>
              <a:t>1 </a:t>
            </a:r>
            <a:r>
              <a:rPr kumimoji="0" lang="en-US" sz="1000" i="0" u="none" strike="noStrike" cap="none" spc="0" normalizeH="0" baseline="0" dirty="0">
                <a:ln>
                  <a:noFill/>
                </a:ln>
                <a:solidFill>
                  <a:srgbClr val="000000"/>
                </a:solidFill>
                <a:effectLst/>
                <a:uFillTx/>
                <a:latin typeface="+mj-ea"/>
                <a:sym typeface="Arial"/>
              </a:rPr>
              <a:t>Zimmermann et al. </a:t>
            </a:r>
            <a:r>
              <a:rPr lang="en-US" sz="1000" dirty="0">
                <a:latin typeface="+mj-ea"/>
              </a:rPr>
              <a:t>Thyroglobulin is a sensitive measure of both deficient and excess iodine intakes in children and indicates no adverse effects on thyroid function in the UIC range of 100-299 </a:t>
            </a:r>
            <a:r>
              <a:rPr lang="el-GR" sz="1000" dirty="0">
                <a:latin typeface="+mj-ea"/>
              </a:rPr>
              <a:t>μ</a:t>
            </a:r>
            <a:r>
              <a:rPr lang="en-US" sz="1000" dirty="0">
                <a:latin typeface="+mj-ea"/>
              </a:rPr>
              <a:t>g/L: a UNICEF/ICCIDD study group report. </a:t>
            </a:r>
            <a:r>
              <a:rPr lang="en-US" sz="1000" u="sng" dirty="0">
                <a:latin typeface="+mj-ea"/>
                <a:hlinkClick r:id="rId3" tooltip="The Journal of clinical endocrinology and metabolism."/>
              </a:rPr>
              <a:t>J Clin Endocrinol Metab.</a:t>
            </a:r>
            <a:r>
              <a:rPr lang="en-US" sz="1000" dirty="0">
                <a:latin typeface="+mj-ea"/>
              </a:rPr>
              <a:t> 2013 Mar;98(3):1271-80</a:t>
            </a:r>
          </a:p>
          <a:p>
            <a:pPr marL="0" marR="0" indent="0" algn="ctr" defTabSz="914400" rtl="0" fontAlgn="auto" latinLnBrk="0" hangingPunct="0">
              <a:lnSpc>
                <a:spcPct val="100000"/>
              </a:lnSpc>
              <a:spcBef>
                <a:spcPts val="0"/>
              </a:spcBef>
              <a:spcAft>
                <a:spcPts val="0"/>
              </a:spcAft>
              <a:buClrTx/>
              <a:buSzTx/>
              <a:buFontTx/>
              <a:buNone/>
              <a:tabLst/>
            </a:pPr>
            <a:endParaRPr kumimoji="0" lang="en-US" sz="900" b="0" i="0" u="none" strike="noStrike" cap="none" spc="0" normalizeH="0" baseline="0" dirty="0">
              <a:ln>
                <a:noFill/>
              </a:ln>
              <a:solidFill>
                <a:srgbClr val="000000"/>
              </a:solidFill>
              <a:effectLst/>
              <a:uFillTx/>
              <a:latin typeface="+mj-ea"/>
              <a:cs typeface="+mj-cs"/>
              <a:sym typeface="Arial"/>
            </a:endParaRPr>
          </a:p>
        </p:txBody>
      </p:sp>
      <p:grpSp>
        <p:nvGrpSpPr>
          <p:cNvPr id="12" name="Grupo 11"/>
          <p:cNvGrpSpPr/>
          <p:nvPr/>
        </p:nvGrpSpPr>
        <p:grpSpPr>
          <a:xfrm>
            <a:off x="6148552" y="1352444"/>
            <a:ext cx="5813678" cy="4012965"/>
            <a:chOff x="5399628" y="1422442"/>
            <a:chExt cx="5890260" cy="4036491"/>
          </a:xfrm>
        </p:grpSpPr>
        <p:grpSp>
          <p:nvGrpSpPr>
            <p:cNvPr id="13" name="Grupo 12"/>
            <p:cNvGrpSpPr/>
            <p:nvPr/>
          </p:nvGrpSpPr>
          <p:grpSpPr>
            <a:xfrm>
              <a:off x="5399628" y="1422442"/>
              <a:ext cx="5890260" cy="4036491"/>
              <a:chOff x="5399628" y="1422442"/>
              <a:chExt cx="5890260" cy="4036491"/>
            </a:xfrm>
          </p:grpSpPr>
          <p:pic>
            <p:nvPicPr>
              <p:cNvPr id="16" name="Picture 11">
                <a:extLst>
                  <a:ext uri="{FF2B5EF4-FFF2-40B4-BE49-F238E27FC236}">
                    <a16:creationId xmlns:a16="http://schemas.microsoft.com/office/drawing/2014/main" id="{809CB1E3-1D7E-C640-8A51-F68B3763402D}"/>
                  </a:ext>
                </a:extLst>
              </p:cNvPr>
              <p:cNvPicPr>
                <a:picLocks noChangeAspect="1"/>
              </p:cNvPicPr>
              <p:nvPr/>
            </p:nvPicPr>
            <p:blipFill>
              <a:blip r:embed="rId4"/>
              <a:stretch>
                <a:fillRect/>
              </a:stretch>
            </p:blipFill>
            <p:spPr>
              <a:xfrm>
                <a:off x="5699650" y="1422442"/>
                <a:ext cx="5590238" cy="3841545"/>
              </a:xfrm>
              <a:prstGeom prst="rect">
                <a:avLst/>
              </a:prstGeom>
            </p:spPr>
          </p:pic>
          <p:sp>
            <p:nvSpPr>
              <p:cNvPr id="17" name="TextBox 13">
                <a:extLst>
                  <a:ext uri="{FF2B5EF4-FFF2-40B4-BE49-F238E27FC236}">
                    <a16:creationId xmlns:a16="http://schemas.microsoft.com/office/drawing/2014/main" id="{7F657BB2-C5C4-CA44-8501-CBB06701EC3A}"/>
                  </a:ext>
                </a:extLst>
              </p:cNvPr>
              <p:cNvSpPr txBox="1"/>
              <p:nvPr/>
            </p:nvSpPr>
            <p:spPr>
              <a:xfrm>
                <a:off x="6915883" y="5120381"/>
                <a:ext cx="405337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600" b="1" dirty="0"/>
                  <a:t>Median urinary iodine by school (µg/L) </a:t>
                </a:r>
              </a:p>
            </p:txBody>
          </p:sp>
          <p:sp>
            <p:nvSpPr>
              <p:cNvPr id="18" name="TextBox 15">
                <a:extLst>
                  <a:ext uri="{FF2B5EF4-FFF2-40B4-BE49-F238E27FC236}">
                    <a16:creationId xmlns:a16="http://schemas.microsoft.com/office/drawing/2014/main" id="{1F0681D9-7D0F-874B-A688-2A6E3712A16C}"/>
                  </a:ext>
                </a:extLst>
              </p:cNvPr>
              <p:cNvSpPr txBox="1"/>
              <p:nvPr/>
            </p:nvSpPr>
            <p:spPr>
              <a:xfrm rot="5400000">
                <a:off x="4416997" y="3319739"/>
                <a:ext cx="23038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600" b="1" i="0" u="none" strike="noStrike" cap="none" spc="0" normalizeH="0" baseline="0" dirty="0">
                    <a:ln>
                      <a:noFill/>
                    </a:ln>
                    <a:solidFill>
                      <a:srgbClr val="000000"/>
                    </a:solidFill>
                    <a:effectLst/>
                    <a:uFillTx/>
                    <a:latin typeface="+mj-lt"/>
                    <a:ea typeface="+mj-ea"/>
                    <a:cs typeface="+mj-cs"/>
                    <a:sym typeface="Arial"/>
                  </a:rPr>
                  <a:t>Thyroid function</a:t>
                </a:r>
              </a:p>
            </p:txBody>
          </p:sp>
        </p:grpSp>
        <p:cxnSp>
          <p:nvCxnSpPr>
            <p:cNvPr id="14" name="Straight Connector 19">
              <a:extLst>
                <a:ext uri="{FF2B5EF4-FFF2-40B4-BE49-F238E27FC236}">
                  <a16:creationId xmlns:a16="http://schemas.microsoft.com/office/drawing/2014/main" id="{F4FC6E85-F355-FE4D-8272-37EFDEBB308D}"/>
                </a:ext>
              </a:extLst>
            </p:cNvPr>
            <p:cNvCxnSpPr/>
            <p:nvPr/>
          </p:nvCxnSpPr>
          <p:spPr>
            <a:xfrm flipV="1">
              <a:off x="6850083" y="2707574"/>
              <a:ext cx="0" cy="194522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5" name="Straight Connector 20">
              <a:extLst>
                <a:ext uri="{FF2B5EF4-FFF2-40B4-BE49-F238E27FC236}">
                  <a16:creationId xmlns:a16="http://schemas.microsoft.com/office/drawing/2014/main" id="{010853A8-5E30-D14B-BA22-A06FB3015250}"/>
                </a:ext>
              </a:extLst>
            </p:cNvPr>
            <p:cNvCxnSpPr/>
            <p:nvPr/>
          </p:nvCxnSpPr>
          <p:spPr>
            <a:xfrm flipV="1">
              <a:off x="9013819" y="2695698"/>
              <a:ext cx="0" cy="1945223"/>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sp>
        <p:nvSpPr>
          <p:cNvPr id="6" name="CuadroTexto 5"/>
          <p:cNvSpPr txBox="1"/>
          <p:nvPr/>
        </p:nvSpPr>
        <p:spPr>
          <a:xfrm>
            <a:off x="425669" y="5574337"/>
            <a:ext cx="11257061"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b="1" dirty="0">
                <a:solidFill>
                  <a:srgbClr val="FF00FF"/>
                </a:solidFill>
              </a:rPr>
              <a:t>El </a:t>
            </a:r>
            <a:r>
              <a:rPr lang="en-US" b="1" dirty="0" err="1">
                <a:solidFill>
                  <a:srgbClr val="FF00FF"/>
                </a:solidFill>
              </a:rPr>
              <a:t>intervalo</a:t>
            </a:r>
            <a:r>
              <a:rPr lang="en-US" b="1" dirty="0">
                <a:solidFill>
                  <a:srgbClr val="FF00FF"/>
                </a:solidFill>
              </a:rPr>
              <a:t> </a:t>
            </a:r>
            <a:r>
              <a:rPr lang="en-US" b="1" dirty="0" err="1" smtClean="0">
                <a:solidFill>
                  <a:srgbClr val="FF00FF"/>
                </a:solidFill>
              </a:rPr>
              <a:t>aceptable</a:t>
            </a:r>
            <a:r>
              <a:rPr lang="en-US" b="1" dirty="0" smtClean="0">
                <a:solidFill>
                  <a:srgbClr val="FF00FF"/>
                </a:solidFill>
              </a:rPr>
              <a:t> </a:t>
            </a:r>
            <a:r>
              <a:rPr lang="en-US" b="1" dirty="0">
                <a:solidFill>
                  <a:srgbClr val="FF00FF"/>
                </a:solidFill>
              </a:rPr>
              <a:t>de MCIU </a:t>
            </a:r>
            <a:r>
              <a:rPr lang="en-US" b="1" dirty="0" err="1">
                <a:solidFill>
                  <a:srgbClr val="FF00FF"/>
                </a:solidFill>
              </a:rPr>
              <a:t>en</a:t>
            </a:r>
            <a:r>
              <a:rPr lang="en-US" b="1" dirty="0">
                <a:solidFill>
                  <a:srgbClr val="FF00FF"/>
                </a:solidFill>
              </a:rPr>
              <a:t> el </a:t>
            </a:r>
            <a:r>
              <a:rPr lang="en-US" b="1" dirty="0" err="1">
                <a:solidFill>
                  <a:srgbClr val="FF00FF"/>
                </a:solidFill>
              </a:rPr>
              <a:t>monitoreo</a:t>
            </a:r>
            <a:r>
              <a:rPr lang="en-US" b="1" dirty="0">
                <a:solidFill>
                  <a:srgbClr val="FF00FF"/>
                </a:solidFill>
              </a:rPr>
              <a:t> del </a:t>
            </a:r>
            <a:r>
              <a:rPr lang="en-US" b="1" dirty="0" err="1">
                <a:solidFill>
                  <a:srgbClr val="FF00FF"/>
                </a:solidFill>
              </a:rPr>
              <a:t>estado</a:t>
            </a:r>
            <a:r>
              <a:rPr lang="en-US" b="1" dirty="0">
                <a:solidFill>
                  <a:srgbClr val="FF00FF"/>
                </a:solidFill>
              </a:rPr>
              <a:t> de </a:t>
            </a:r>
            <a:r>
              <a:rPr lang="en-US" b="1" dirty="0" err="1">
                <a:solidFill>
                  <a:srgbClr val="FF00FF"/>
                </a:solidFill>
              </a:rPr>
              <a:t>yodo</a:t>
            </a:r>
            <a:r>
              <a:rPr lang="en-US" b="1" dirty="0">
                <a:solidFill>
                  <a:srgbClr val="FF00FF"/>
                </a:solidFill>
              </a:rPr>
              <a:t> de </a:t>
            </a:r>
            <a:r>
              <a:rPr lang="en-US" b="1" dirty="0" err="1">
                <a:solidFill>
                  <a:srgbClr val="FF00FF"/>
                </a:solidFill>
              </a:rPr>
              <a:t>niños</a:t>
            </a:r>
            <a:r>
              <a:rPr lang="en-US" b="1" dirty="0">
                <a:solidFill>
                  <a:srgbClr val="FF00FF"/>
                </a:solidFill>
              </a:rPr>
              <a:t> </a:t>
            </a:r>
            <a:r>
              <a:rPr lang="en-US" b="1" dirty="0" err="1">
                <a:solidFill>
                  <a:srgbClr val="FF00FF"/>
                </a:solidFill>
              </a:rPr>
              <a:t>en</a:t>
            </a:r>
            <a:r>
              <a:rPr lang="en-US" b="1" dirty="0">
                <a:solidFill>
                  <a:srgbClr val="FF00FF"/>
                </a:solidFill>
              </a:rPr>
              <a:t> </a:t>
            </a:r>
            <a:r>
              <a:rPr lang="en-US" b="1" dirty="0" err="1">
                <a:solidFill>
                  <a:srgbClr val="FF00FF"/>
                </a:solidFill>
              </a:rPr>
              <a:t>edad</a:t>
            </a:r>
            <a:r>
              <a:rPr lang="en-US" b="1" dirty="0">
                <a:solidFill>
                  <a:srgbClr val="FF00FF"/>
                </a:solidFill>
              </a:rPr>
              <a:t> escolar </a:t>
            </a:r>
            <a:r>
              <a:rPr lang="en-US" b="1" dirty="0" err="1">
                <a:solidFill>
                  <a:srgbClr val="FF00FF"/>
                </a:solidFill>
              </a:rPr>
              <a:t>puede</a:t>
            </a:r>
            <a:r>
              <a:rPr lang="en-US" b="1" dirty="0">
                <a:solidFill>
                  <a:srgbClr val="FF00FF"/>
                </a:solidFill>
              </a:rPr>
              <a:t> </a:t>
            </a:r>
            <a:r>
              <a:rPr lang="en-US" b="1" dirty="0" err="1">
                <a:solidFill>
                  <a:srgbClr val="FF00FF"/>
                </a:solidFill>
              </a:rPr>
              <a:t>establecerse</a:t>
            </a:r>
            <a:r>
              <a:rPr lang="en-US" b="1" dirty="0">
                <a:solidFill>
                  <a:srgbClr val="FF00FF"/>
                </a:solidFill>
              </a:rPr>
              <a:t> de forma </a:t>
            </a:r>
            <a:r>
              <a:rPr lang="en-US" b="1" dirty="0" err="1">
                <a:solidFill>
                  <a:srgbClr val="FF00FF"/>
                </a:solidFill>
              </a:rPr>
              <a:t>segura</a:t>
            </a:r>
            <a:r>
              <a:rPr lang="en-US" b="1" dirty="0">
                <a:solidFill>
                  <a:srgbClr val="FF00FF"/>
                </a:solidFill>
              </a:rPr>
              <a:t> entre 100-299 </a:t>
            </a:r>
            <a:r>
              <a:rPr lang="el-GR" b="1" dirty="0">
                <a:solidFill>
                  <a:srgbClr val="FF00FF"/>
                </a:solidFill>
              </a:rPr>
              <a:t>μ</a:t>
            </a:r>
            <a:r>
              <a:rPr lang="en-US" b="1" dirty="0">
                <a:solidFill>
                  <a:srgbClr val="FF00FF"/>
                </a:solidFill>
              </a:rPr>
              <a:t>g/L</a:t>
            </a:r>
          </a:p>
          <a:p>
            <a:pPr marL="0" marR="0" indent="0" algn="l" defTabSz="914400" rtl="0" fontAlgn="auto" latinLnBrk="0" hangingPunct="0">
              <a:lnSpc>
                <a:spcPct val="100000"/>
              </a:lnSpc>
              <a:spcBef>
                <a:spcPts val="0"/>
              </a:spcBef>
              <a:spcAft>
                <a:spcPts val="0"/>
              </a:spcAft>
              <a:buClrTx/>
              <a:buSzTx/>
              <a:buFontTx/>
              <a:buNone/>
              <a:tabLst/>
            </a:pPr>
            <a:endParaRPr kumimoji="0" lang="es-GT"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975078674"/>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upo 44"/>
          <p:cNvGrpSpPr/>
          <p:nvPr/>
        </p:nvGrpSpPr>
        <p:grpSpPr>
          <a:xfrm>
            <a:off x="3487020" y="1161719"/>
            <a:ext cx="8704980" cy="5595078"/>
            <a:chOff x="2020345" y="1143047"/>
            <a:chExt cx="8704980" cy="5595078"/>
          </a:xfrm>
        </p:grpSpPr>
        <p:grpSp>
          <p:nvGrpSpPr>
            <p:cNvPr id="48" name="Grupo 47"/>
            <p:cNvGrpSpPr/>
            <p:nvPr/>
          </p:nvGrpSpPr>
          <p:grpSpPr>
            <a:xfrm>
              <a:off x="2020345" y="1143047"/>
              <a:ext cx="8375735" cy="5595078"/>
              <a:chOff x="2020345" y="1143047"/>
              <a:chExt cx="8375735" cy="5595078"/>
            </a:xfrm>
          </p:grpSpPr>
          <p:sp>
            <p:nvSpPr>
              <p:cNvPr id="51" name="Oval 35">
                <a:extLst>
                  <a:ext uri="{FF2B5EF4-FFF2-40B4-BE49-F238E27FC236}">
                    <a16:creationId xmlns:a16="http://schemas.microsoft.com/office/drawing/2014/main" id="{92FFBE7A-CB7A-2445-8B03-FFBB49F59B0B}"/>
                  </a:ext>
                </a:extLst>
              </p:cNvPr>
              <p:cNvSpPr/>
              <p:nvPr/>
            </p:nvSpPr>
            <p:spPr>
              <a:xfrm>
                <a:off x="2020345" y="1143047"/>
                <a:ext cx="8375735" cy="554823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52"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53" name="Oval 9">
                <a:extLst>
                  <a:ext uri="{FF2B5EF4-FFF2-40B4-BE49-F238E27FC236}">
                    <a16:creationId xmlns:a16="http://schemas.microsoft.com/office/drawing/2014/main" id="{A75E0F84-1447-D04E-98B1-6E9F69C30FC7}"/>
                  </a:ext>
                </a:extLst>
              </p:cNvPr>
              <p:cNvSpPr/>
              <p:nvPr/>
            </p:nvSpPr>
            <p:spPr>
              <a:xfrm>
                <a:off x="4821254" y="3292094"/>
                <a:ext cx="2516345"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latin typeface="+mj-lt"/>
                  </a:rPr>
                  <a:t>META</a:t>
                </a:r>
                <a:r>
                  <a:rPr lang="en-US" sz="1600" dirty="0" smtClean="0">
                    <a:solidFill>
                      <a:schemeClr val="tx1"/>
                    </a:solidFill>
                    <a:latin typeface="+mj-lt"/>
                  </a:rPr>
                  <a:t> </a:t>
                </a:r>
                <a:r>
                  <a:rPr lang="en-US" sz="1600" dirty="0" err="1" smtClean="0">
                    <a:solidFill>
                      <a:schemeClr val="tx1"/>
                    </a:solidFill>
                    <a:latin typeface="+mj-lt"/>
                  </a:rPr>
                  <a:t>Nutrición</a:t>
                </a:r>
                <a:r>
                  <a:rPr lang="en-US" sz="1600" dirty="0" smtClean="0">
                    <a:solidFill>
                      <a:schemeClr val="tx1"/>
                    </a:solidFill>
                    <a:latin typeface="+mj-lt"/>
                  </a:rPr>
                  <a:t> </a:t>
                </a:r>
                <a:r>
                  <a:rPr lang="en-US" sz="1600" dirty="0" err="1" smtClean="0">
                    <a:solidFill>
                      <a:schemeClr val="tx1"/>
                    </a:solidFill>
                    <a:latin typeface="+mj-lt"/>
                  </a:rPr>
                  <a:t>óptima</a:t>
                </a:r>
                <a:r>
                  <a:rPr lang="en-US" sz="1600" dirty="0" smtClean="0">
                    <a:solidFill>
                      <a:schemeClr val="tx1"/>
                    </a:solidFill>
                    <a:latin typeface="+mj-lt"/>
                  </a:rPr>
                  <a:t> de </a:t>
                </a:r>
                <a:r>
                  <a:rPr lang="en-US" sz="1600" dirty="0" err="1" smtClean="0">
                    <a:solidFill>
                      <a:schemeClr val="tx1"/>
                    </a:solidFill>
                    <a:latin typeface="+mj-lt"/>
                  </a:rPr>
                  <a:t>yodo</a:t>
                </a:r>
                <a:r>
                  <a:rPr lang="en-US" sz="1600" dirty="0" smtClean="0">
                    <a:solidFill>
                      <a:schemeClr val="tx1"/>
                    </a:solidFill>
                    <a:latin typeface="+mj-lt"/>
                  </a:rPr>
                  <a:t> para </a:t>
                </a:r>
                <a:r>
                  <a:rPr lang="en-US" sz="1600" dirty="0" err="1" smtClean="0">
                    <a:solidFill>
                      <a:schemeClr val="tx1"/>
                    </a:solidFill>
                    <a:latin typeface="+mj-lt"/>
                  </a:rPr>
                  <a:t>todos</a:t>
                </a:r>
                <a:endParaRPr lang="en-US" sz="1600" dirty="0">
                  <a:solidFill>
                    <a:schemeClr val="tx1"/>
                  </a:solidFill>
                  <a:latin typeface="+mj-lt"/>
                </a:endParaRPr>
              </a:p>
              <a:p>
                <a:pPr algn="ctr"/>
                <a:r>
                  <a:rPr lang="en-US" sz="1600" b="1" u="sng" dirty="0" smtClean="0">
                    <a:solidFill>
                      <a:schemeClr val="tx1"/>
                    </a:solidFill>
                    <a:latin typeface="+mj-lt"/>
                  </a:rPr>
                  <a:t>ESTRATEGIA:</a:t>
                </a:r>
                <a:r>
                  <a:rPr lang="en-US" sz="1600" dirty="0" smtClean="0">
                    <a:solidFill>
                      <a:schemeClr val="tx1"/>
                    </a:solidFill>
                    <a:latin typeface="+mj-lt"/>
                  </a:rPr>
                  <a:t> </a:t>
                </a:r>
                <a:r>
                  <a:rPr lang="en-US" sz="1600" dirty="0" err="1" smtClean="0">
                    <a:solidFill>
                      <a:schemeClr val="tx1"/>
                    </a:solidFill>
                    <a:latin typeface="+mj-lt"/>
                  </a:rPr>
                  <a:t>Yodar</a:t>
                </a:r>
                <a:r>
                  <a:rPr lang="en-US" sz="1600" dirty="0" smtClean="0">
                    <a:solidFill>
                      <a:schemeClr val="tx1"/>
                    </a:solidFill>
                    <a:latin typeface="+mj-lt"/>
                  </a:rPr>
                  <a:t> </a:t>
                </a:r>
                <a:r>
                  <a:rPr lang="en-US" sz="1600" dirty="0" err="1" smtClean="0">
                    <a:solidFill>
                      <a:schemeClr val="tx1"/>
                    </a:solidFill>
                    <a:latin typeface="+mj-lt"/>
                  </a:rPr>
                  <a:t>toda</a:t>
                </a:r>
                <a:r>
                  <a:rPr lang="en-US" sz="1600" dirty="0" smtClean="0">
                    <a:solidFill>
                      <a:schemeClr val="tx1"/>
                    </a:solidFill>
                    <a:latin typeface="+mj-lt"/>
                  </a:rPr>
                  <a:t> la </a:t>
                </a:r>
                <a:r>
                  <a:rPr lang="en-US" sz="1600" dirty="0" err="1" smtClean="0">
                    <a:solidFill>
                      <a:schemeClr val="tx1"/>
                    </a:solidFill>
                    <a:latin typeface="+mj-lt"/>
                  </a:rPr>
                  <a:t>sal</a:t>
                </a:r>
                <a:r>
                  <a:rPr lang="en-US" sz="1600" dirty="0" smtClean="0">
                    <a:solidFill>
                      <a:schemeClr val="tx1"/>
                    </a:solidFill>
                    <a:latin typeface="+mj-lt"/>
                  </a:rPr>
                  <a:t> de </a:t>
                </a:r>
                <a:r>
                  <a:rPr lang="en-US" sz="1600" dirty="0" err="1" smtClean="0">
                    <a:solidFill>
                      <a:schemeClr val="tx1"/>
                    </a:solidFill>
                    <a:latin typeface="+mj-lt"/>
                  </a:rPr>
                  <a:t>consumo</a:t>
                </a:r>
                <a:r>
                  <a:rPr lang="en-US" sz="1600" dirty="0" smtClean="0">
                    <a:solidFill>
                      <a:schemeClr val="tx1"/>
                    </a:solidFill>
                    <a:latin typeface="+mj-lt"/>
                  </a:rPr>
                  <a:t> </a:t>
                </a:r>
                <a:r>
                  <a:rPr lang="en-US" sz="1600" dirty="0" err="1" smtClean="0">
                    <a:solidFill>
                      <a:schemeClr val="tx1"/>
                    </a:solidFill>
                    <a:latin typeface="+mj-lt"/>
                  </a:rPr>
                  <a:t>humano</a:t>
                </a:r>
                <a:endParaRPr lang="en-US" sz="1600" b="1" u="sng" dirty="0">
                  <a:solidFill>
                    <a:schemeClr val="tx1"/>
                  </a:solidFill>
                  <a:latin typeface="+mj-lt"/>
                </a:endParaRPr>
              </a:p>
            </p:txBody>
          </p:sp>
          <p:sp>
            <p:nvSpPr>
              <p:cNvPr id="54" name="TextBox 27">
                <a:extLst>
                  <a:ext uri="{FF2B5EF4-FFF2-40B4-BE49-F238E27FC236}">
                    <a16:creationId xmlns:a16="http://schemas.microsoft.com/office/drawing/2014/main" id="{16229F5E-33F4-304E-B066-C44D7BE2FC66}"/>
                  </a:ext>
                </a:extLst>
              </p:cNvPr>
              <p:cNvSpPr txBox="1"/>
              <p:nvPr/>
            </p:nvSpPr>
            <p:spPr>
              <a:xfrm>
                <a:off x="4793123" y="2384146"/>
                <a:ext cx="23737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Definir</a:t>
                </a:r>
                <a:r>
                  <a:rPr lang="en-US" dirty="0" smtClean="0"/>
                  <a:t> la </a:t>
                </a:r>
                <a:r>
                  <a:rPr lang="en-US" dirty="0" err="1" smtClean="0"/>
                  <a:t>línea</a:t>
                </a:r>
                <a:r>
                  <a:rPr lang="en-US" dirty="0" smtClean="0"/>
                  <a:t> base</a:t>
                </a:r>
                <a:endParaRPr kumimoji="0" lang="en-US" sz="1800" b="0" i="0" u="none" strike="noStrike" cap="none" spc="0" normalizeH="0" baseline="0" dirty="0">
                  <a:ln>
                    <a:noFill/>
                  </a:ln>
                  <a:solidFill>
                    <a:srgbClr val="000000"/>
                  </a:solidFill>
                  <a:effectLst/>
                  <a:uFillTx/>
                  <a:sym typeface="Arial"/>
                </a:endParaRPr>
              </a:p>
            </p:txBody>
          </p:sp>
          <p:sp>
            <p:nvSpPr>
              <p:cNvPr id="55" name="TextBox 28">
                <a:extLst>
                  <a:ext uri="{FF2B5EF4-FFF2-40B4-BE49-F238E27FC236}">
                    <a16:creationId xmlns:a16="http://schemas.microsoft.com/office/drawing/2014/main" id="{7B7016F9-E9A0-544D-BA64-59EC787CE0E7}"/>
                  </a:ext>
                </a:extLst>
              </p:cNvPr>
              <p:cNvSpPr txBox="1"/>
              <p:nvPr/>
            </p:nvSpPr>
            <p:spPr>
              <a:xfrm>
                <a:off x="4837337" y="2665478"/>
                <a:ext cx="15224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ea typeface="+mj-ea"/>
                    <a:cs typeface="+mj-cs"/>
                    <a:sym typeface="Arial"/>
                  </a:rPr>
                  <a:t>Estado de </a:t>
                </a:r>
                <a:r>
                  <a:rPr kumimoji="0" lang="en-US" sz="1200" b="0" i="0" u="none" strike="noStrike" cap="none" spc="0" normalizeH="0" baseline="0" dirty="0" err="1" smtClean="0">
                    <a:ln>
                      <a:noFill/>
                    </a:ln>
                    <a:solidFill>
                      <a:srgbClr val="000000"/>
                    </a:solidFill>
                    <a:effectLst/>
                    <a:uFillTx/>
                    <a:ea typeface="+mj-ea"/>
                    <a:cs typeface="+mj-cs"/>
                    <a:sym typeface="Arial"/>
                  </a:rPr>
                  <a:t>yodo</a:t>
                </a:r>
                <a:r>
                  <a:rPr kumimoji="0" lang="en-US" sz="1200" b="0" i="0" u="none" strike="noStrike" cap="none" spc="0" normalizeH="0" baseline="0" dirty="0" smtClean="0">
                    <a:ln>
                      <a:noFill/>
                    </a:ln>
                    <a:solidFill>
                      <a:srgbClr val="000000"/>
                    </a:solidFill>
                    <a:effectLst/>
                    <a:uFillTx/>
                    <a:ea typeface="+mj-ea"/>
                    <a:cs typeface="+mj-cs"/>
                    <a:sym typeface="Arial"/>
                  </a:rPr>
                  <a:t>,</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Disponibilidad</a:t>
                </a:r>
                <a:r>
                  <a:rPr lang="en-US" sz="1200" dirty="0" smtClean="0"/>
                  <a:t> de </a:t>
                </a:r>
                <a:r>
                  <a:rPr lang="en-US" sz="1200" dirty="0" err="1" smtClean="0"/>
                  <a:t>sal</a:t>
                </a:r>
                <a:r>
                  <a:rPr lang="en-US" sz="1200" dirty="0" smtClean="0"/>
                  <a:t> y </a:t>
                </a:r>
                <a:r>
                  <a:rPr lang="en-US" sz="1200" dirty="0" err="1" smtClean="0"/>
                  <a:t>consumo</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56" name="TextBox 29">
                <a:extLst>
                  <a:ext uri="{FF2B5EF4-FFF2-40B4-BE49-F238E27FC236}">
                    <a16:creationId xmlns:a16="http://schemas.microsoft.com/office/drawing/2014/main" id="{B5E66AF3-A800-1740-8640-7C80230337B6}"/>
                  </a:ext>
                </a:extLst>
              </p:cNvPr>
              <p:cNvSpPr txBox="1"/>
              <p:nvPr/>
            </p:nvSpPr>
            <p:spPr>
              <a:xfrm>
                <a:off x="3391238" y="5095173"/>
                <a:ext cx="17984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Diseño</a:t>
                </a:r>
                <a:r>
                  <a:rPr kumimoji="0" lang="en-US" sz="1800" b="0" i="0" u="none" strike="noStrike" cap="none" spc="0" normalizeH="0" baseline="0" dirty="0" smtClean="0">
                    <a:ln>
                      <a:noFill/>
                    </a:ln>
                    <a:solidFill>
                      <a:srgbClr val="000000"/>
                    </a:solidFill>
                    <a:effectLst/>
                    <a:uFillTx/>
                    <a:ea typeface="+mj-ea"/>
                    <a:cs typeface="+mj-cs"/>
                    <a:sym typeface="Arial"/>
                  </a:rPr>
                  <a:t> de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57" name="TextBox 30">
                <a:extLst>
                  <a:ext uri="{FF2B5EF4-FFF2-40B4-BE49-F238E27FC236}">
                    <a16:creationId xmlns:a16="http://schemas.microsoft.com/office/drawing/2014/main" id="{2C773855-9B15-564C-ADF7-1EDAC60B4A56}"/>
                  </a:ext>
                </a:extLst>
              </p:cNvPr>
              <p:cNvSpPr txBox="1"/>
              <p:nvPr/>
            </p:nvSpPr>
            <p:spPr>
              <a:xfrm>
                <a:off x="4850254" y="5244680"/>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Objetivos</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Legislación</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Presupuesto</a:t>
                </a:r>
                <a:r>
                  <a:rPr kumimoji="0" lang="en-US" sz="1200" b="0" i="0" u="none" strike="noStrike" cap="none" spc="0" normalizeH="0" baseline="0" dirty="0" smtClean="0">
                    <a:ln>
                      <a:noFill/>
                    </a:ln>
                    <a:solidFill>
                      <a:srgbClr val="000000"/>
                    </a:solidFill>
                    <a:effectLst/>
                    <a:uFillTx/>
                    <a:ea typeface="+mj-ea"/>
                    <a:cs typeface="+mj-cs"/>
                    <a:sym typeface="Arial"/>
                  </a:rPr>
                  <a:t> de</a:t>
                </a:r>
                <a:r>
                  <a:rPr kumimoji="0" lang="en-US" sz="1200" b="0" i="0" u="none" strike="noStrike" cap="none" spc="0" normalizeH="0" dirty="0" smtClean="0">
                    <a:ln>
                      <a:noFill/>
                    </a:ln>
                    <a:solidFill>
                      <a:srgbClr val="000000"/>
                    </a:solidFill>
                    <a:effectLst/>
                    <a:uFillTx/>
                    <a:ea typeface="+mj-ea"/>
                    <a:cs typeface="+mj-cs"/>
                    <a:sym typeface="Arial"/>
                  </a:rPr>
                  <a:t> </a:t>
                </a:r>
                <a:r>
                  <a:rPr kumimoji="0" lang="en-US" sz="1200" b="0" i="0" u="none" strike="noStrike" cap="none" spc="0" normalizeH="0" dirty="0" err="1" smtClean="0">
                    <a:ln>
                      <a:noFill/>
                    </a:ln>
                    <a:solidFill>
                      <a:srgbClr val="000000"/>
                    </a:solidFill>
                    <a:effectLst/>
                    <a:uFillTx/>
                    <a:ea typeface="+mj-ea"/>
                    <a:cs typeface="+mj-cs"/>
                    <a:sym typeface="Arial"/>
                  </a:rPr>
                  <a:t>programa</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58" name="TextBox 31">
                <a:extLst>
                  <a:ext uri="{FF2B5EF4-FFF2-40B4-BE49-F238E27FC236}">
                    <a16:creationId xmlns:a16="http://schemas.microsoft.com/office/drawing/2014/main" id="{F7FB8930-8DA0-A042-BB59-15472E39FBC5}"/>
                  </a:ext>
                </a:extLst>
              </p:cNvPr>
              <p:cNvSpPr txBox="1"/>
              <p:nvPr/>
            </p:nvSpPr>
            <p:spPr>
              <a:xfrm>
                <a:off x="5910638" y="5083534"/>
                <a:ext cx="251260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Implementar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59" name="TextBox 32">
                <a:extLst>
                  <a:ext uri="{FF2B5EF4-FFF2-40B4-BE49-F238E27FC236}">
                    <a16:creationId xmlns:a16="http://schemas.microsoft.com/office/drawing/2014/main" id="{EA4E66BA-09DD-B949-8524-4DB92A17BAC9}"/>
                  </a:ext>
                </a:extLst>
              </p:cNvPr>
              <p:cNvSpPr txBox="1"/>
              <p:nvPr/>
            </p:nvSpPr>
            <p:spPr>
              <a:xfrm>
                <a:off x="6071611" y="5384802"/>
                <a:ext cx="131458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Yodación</a:t>
                </a:r>
                <a:r>
                  <a:rPr lang="en-US" sz="1200" dirty="0" smtClean="0"/>
                  <a:t> de la </a:t>
                </a:r>
                <a:r>
                  <a:rPr lang="en-US" sz="1200" dirty="0" err="1" smtClean="0"/>
                  <a:t>sal</a:t>
                </a:r>
                <a:r>
                  <a:rPr kumimoji="0" lang="en-US" sz="1200" b="0" i="0" u="none" strike="noStrike" cap="none" spc="0" normalizeH="0" baseline="0" dirty="0" smtClean="0">
                    <a:ln>
                      <a:noFill/>
                    </a:ln>
                    <a:solidFill>
                      <a:srgbClr val="000000"/>
                    </a:solidFill>
                    <a:effectLst/>
                    <a:uFillTx/>
                    <a:ea typeface="+mj-ea"/>
                    <a:cs typeface="+mj-cs"/>
                    <a:sym typeface="Arial"/>
                  </a:rPr>
                  <a:t> </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60" name="TextBox 33">
                <a:extLst>
                  <a:ext uri="{FF2B5EF4-FFF2-40B4-BE49-F238E27FC236}">
                    <a16:creationId xmlns:a16="http://schemas.microsoft.com/office/drawing/2014/main" id="{E633315A-B59D-254A-BF8E-5A9E2937E09B}"/>
                  </a:ext>
                </a:extLst>
              </p:cNvPr>
              <p:cNvSpPr txBox="1"/>
              <p:nvPr/>
            </p:nvSpPr>
            <p:spPr>
              <a:xfrm>
                <a:off x="6633188" y="2810128"/>
                <a:ext cx="17984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U</a:t>
                </a:r>
                <a:r>
                  <a:rPr kumimoji="0" lang="en-US" sz="1800" b="0" i="0" u="none" strike="noStrike" cap="none" spc="0" normalizeH="0" baseline="0" dirty="0" err="1" smtClean="0">
                    <a:ln>
                      <a:noFill/>
                    </a:ln>
                    <a:solidFill>
                      <a:srgbClr val="000000"/>
                    </a:solidFill>
                    <a:effectLst/>
                    <a:uFillTx/>
                    <a:sym typeface="Arial"/>
                  </a:rPr>
                  <a:t>tilización</a:t>
                </a:r>
                <a:endParaRPr kumimoji="0" lang="en-US" sz="1800" b="0" i="0" u="none" strike="noStrike" cap="none" spc="0" normalizeH="0" baseline="0" dirty="0">
                  <a:ln>
                    <a:noFill/>
                  </a:ln>
                  <a:solidFill>
                    <a:srgbClr val="000000"/>
                  </a:solidFill>
                  <a:effectLst/>
                  <a:uFillTx/>
                  <a:sym typeface="Arial"/>
                </a:endParaRPr>
              </a:p>
            </p:txBody>
          </p:sp>
          <p:sp>
            <p:nvSpPr>
              <p:cNvPr id="61" name="TextBox 34">
                <a:extLst>
                  <a:ext uri="{FF2B5EF4-FFF2-40B4-BE49-F238E27FC236}">
                    <a16:creationId xmlns:a16="http://schemas.microsoft.com/office/drawing/2014/main" id="{3D648A7E-4063-1E46-9089-DBC083D9736A}"/>
                  </a:ext>
                </a:extLst>
              </p:cNvPr>
              <p:cNvSpPr txBox="1"/>
              <p:nvPr/>
            </p:nvSpPr>
            <p:spPr>
              <a:xfrm>
                <a:off x="7108663" y="3180930"/>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Sal de mesa</a:t>
                </a:r>
                <a:endParaRPr kumimoji="0" lang="en-US" sz="1200" b="0"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smtClean="0"/>
                  <a:t>Sal </a:t>
                </a:r>
                <a:r>
                  <a:rPr lang="en-US" sz="1200" dirty="0" err="1" smtClean="0"/>
                  <a:t>en</a:t>
                </a:r>
                <a:r>
                  <a:rPr lang="en-US" sz="1200" dirty="0" smtClean="0"/>
                  <a:t> </a:t>
                </a:r>
                <a:r>
                  <a:rPr lang="en-US" sz="1200" dirty="0" err="1" smtClean="0"/>
                  <a:t>alimentos</a:t>
                </a:r>
                <a:r>
                  <a:rPr lang="en-US" sz="1200" dirty="0" smtClean="0"/>
                  <a:t> </a:t>
                </a:r>
                <a:r>
                  <a:rPr lang="en-US" sz="1200" dirty="0" err="1" smtClean="0"/>
                  <a:t>procesados</a:t>
                </a:r>
                <a:endParaRPr kumimoji="0" lang="en-US" sz="1200" b="0" i="0" u="none" strike="noStrike" cap="none" spc="0" normalizeH="0" baseline="0" dirty="0">
                  <a:ln>
                    <a:noFill/>
                  </a:ln>
                  <a:solidFill>
                    <a:srgbClr val="000000"/>
                  </a:solidFill>
                  <a:effectLst/>
                  <a:uFillTx/>
                  <a:sym typeface="Arial"/>
                </a:endParaRPr>
              </a:p>
            </p:txBody>
          </p:sp>
          <p:sp>
            <p:nvSpPr>
              <p:cNvPr id="62" name="TextBox 37">
                <a:extLst>
                  <a:ext uri="{FF2B5EF4-FFF2-40B4-BE49-F238E27FC236}">
                    <a16:creationId xmlns:a16="http://schemas.microsoft.com/office/drawing/2014/main" id="{2A4F9094-DFC1-9347-91C5-A5128F4C11F7}"/>
                  </a:ext>
                </a:extLst>
              </p:cNvPr>
              <p:cNvSpPr txBox="1"/>
              <p:nvPr/>
            </p:nvSpPr>
            <p:spPr>
              <a:xfrm>
                <a:off x="8319731" y="5226915"/>
                <a:ext cx="147299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a:p>
                <a:r>
                  <a:rPr lang="en-US" sz="1200" dirty="0">
                    <a:cs typeface="Calibri" panose="020F0502020204030204" pitchFamily="34" charset="0"/>
                  </a:rPr>
                  <a:t>% </a:t>
                </a:r>
                <a:r>
                  <a:rPr lang="en-US" sz="1200" dirty="0" err="1" smtClean="0">
                    <a:cs typeface="Calibri" panose="020F0502020204030204" pitchFamily="34" charset="0"/>
                  </a:rPr>
                  <a:t>industria</a:t>
                </a:r>
                <a:r>
                  <a:rPr lang="en-US" sz="1200" dirty="0" smtClean="0">
                    <a:cs typeface="Calibri" panose="020F0502020204030204" pitchFamily="34" charset="0"/>
                  </a:rPr>
                  <a:t> de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p:txBody>
          </p:sp>
          <p:sp>
            <p:nvSpPr>
              <p:cNvPr id="63" name="TextBox 38">
                <a:extLst>
                  <a:ext uri="{FF2B5EF4-FFF2-40B4-BE49-F238E27FC236}">
                    <a16:creationId xmlns:a16="http://schemas.microsoft.com/office/drawing/2014/main" id="{274E4A2B-3954-5F4E-A52C-4573DA085312}"/>
                  </a:ext>
                </a:extLst>
              </p:cNvPr>
              <p:cNvSpPr txBox="1"/>
              <p:nvPr/>
            </p:nvSpPr>
            <p:spPr>
              <a:xfrm>
                <a:off x="6266648" y="5993271"/>
                <a:ext cx="2687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Monitorear</a:t>
                </a:r>
                <a:r>
                  <a:rPr kumimoji="0" lang="en-US" sz="1800" b="0" i="0" u="none" strike="noStrike" cap="none" spc="0" normalizeH="0" baseline="0" dirty="0" smtClean="0">
                    <a:ln>
                      <a:noFill/>
                    </a:ln>
                    <a:solidFill>
                      <a:srgbClr val="000000"/>
                    </a:solidFill>
                    <a:effectLst/>
                    <a:uFillTx/>
                    <a:ea typeface="+mj-ea"/>
                    <a:cs typeface="+mj-cs"/>
                    <a:sym typeface="Arial"/>
                  </a:rPr>
                  <a:t> la </a:t>
                </a:r>
                <a:r>
                  <a:rPr kumimoji="0" lang="en-US" sz="1800" b="0" i="0" u="none" strike="noStrike" cap="none" spc="0" normalizeH="0" baseline="0" dirty="0" err="1" smtClean="0">
                    <a:ln>
                      <a:noFill/>
                    </a:ln>
                    <a:solidFill>
                      <a:srgbClr val="000000"/>
                    </a:solidFill>
                    <a:effectLst/>
                    <a:uFillTx/>
                    <a:ea typeface="+mj-ea"/>
                    <a:cs typeface="+mj-cs"/>
                    <a:sym typeface="Arial"/>
                  </a:rPr>
                  <a:t>calidad</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64" name="TextBox 39">
                <a:extLst>
                  <a:ext uri="{FF2B5EF4-FFF2-40B4-BE49-F238E27FC236}">
                    <a16:creationId xmlns:a16="http://schemas.microsoft.com/office/drawing/2014/main" id="{582DF779-16DD-3B47-ADD7-96490ECE27C1}"/>
                  </a:ext>
                </a:extLst>
              </p:cNvPr>
              <p:cNvSpPr txBox="1"/>
              <p:nvPr/>
            </p:nvSpPr>
            <p:spPr>
              <a:xfrm>
                <a:off x="5650609" y="6276462"/>
                <a:ext cx="18332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err="1" smtClean="0">
                    <a:cs typeface="Calibri" panose="020F0502020204030204" pitchFamily="34" charset="0"/>
                  </a:rPr>
                  <a:t>Nivel</a:t>
                </a:r>
                <a:r>
                  <a:rPr lang="en-US" sz="1200" dirty="0" smtClean="0">
                    <a:cs typeface="Calibri" panose="020F0502020204030204" pitchFamily="34" charset="0"/>
                  </a:rPr>
                  <a:t> de </a:t>
                </a:r>
                <a:r>
                  <a:rPr lang="en-US" sz="1200" dirty="0" err="1" smtClean="0">
                    <a:cs typeface="Calibri" panose="020F0502020204030204" pitchFamily="34" charset="0"/>
                  </a:rPr>
                  <a:t>yodo</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cadena</a:t>
                </a:r>
                <a:r>
                  <a:rPr lang="en-US" sz="1200" dirty="0" smtClean="0">
                    <a:cs typeface="Calibri" panose="020F0502020204030204" pitchFamily="34" charset="0"/>
                  </a:rPr>
                  <a:t> de </a:t>
                </a:r>
                <a:r>
                  <a:rPr lang="en-US" sz="1200" dirty="0" err="1" smtClean="0">
                    <a:cs typeface="Calibri" panose="020F0502020204030204" pitchFamily="34" charset="0"/>
                  </a:rPr>
                  <a:t>suministro</a:t>
                </a:r>
                <a:endParaRPr lang="en-US" sz="1200" dirty="0">
                  <a:cs typeface="Calibri" panose="020F0502020204030204" pitchFamily="34" charset="0"/>
                </a:endParaRPr>
              </a:p>
            </p:txBody>
          </p:sp>
          <p:sp>
            <p:nvSpPr>
              <p:cNvPr id="65" name="TextBox 40">
                <a:extLst>
                  <a:ext uri="{FF2B5EF4-FFF2-40B4-BE49-F238E27FC236}">
                    <a16:creationId xmlns:a16="http://schemas.microsoft.com/office/drawing/2014/main" id="{D0C10BA2-8A4A-FC4F-8285-DA8703D248C1}"/>
                  </a:ext>
                </a:extLst>
              </p:cNvPr>
              <p:cNvSpPr txBox="1"/>
              <p:nvPr/>
            </p:nvSpPr>
            <p:spPr>
              <a:xfrm>
                <a:off x="8230193" y="2912707"/>
                <a:ext cx="20051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cobertura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69" name="TextBox 41">
                <a:extLst>
                  <a:ext uri="{FF2B5EF4-FFF2-40B4-BE49-F238E27FC236}">
                    <a16:creationId xmlns:a16="http://schemas.microsoft.com/office/drawing/2014/main" id="{2A3B4D7F-5537-5E48-A772-DAD2E3633369}"/>
                  </a:ext>
                </a:extLst>
              </p:cNvPr>
              <p:cNvSpPr txBox="1"/>
              <p:nvPr/>
            </p:nvSpPr>
            <p:spPr>
              <a:xfrm>
                <a:off x="8578888" y="3264233"/>
                <a:ext cx="165641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a:t>
                </a:r>
                <a:r>
                  <a:rPr lang="en-US" sz="1200" dirty="0" err="1" smtClean="0">
                    <a:cs typeface="Calibri" panose="020F0502020204030204" pitchFamily="34" charset="0"/>
                  </a:rPr>
                  <a:t>hogares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a:t>
                </a:r>
              </a:p>
              <a:p>
                <a:r>
                  <a:rPr lang="en-US" sz="1200" dirty="0" err="1" smtClean="0">
                    <a:cs typeface="Calibri" panose="020F0502020204030204" pitchFamily="34" charset="0"/>
                  </a:rPr>
                  <a:t>Uso</a:t>
                </a:r>
                <a:r>
                  <a:rPr lang="en-US" sz="1200" dirty="0" smtClean="0">
                    <a:cs typeface="Calibri" panose="020F0502020204030204" pitchFamily="34" charset="0"/>
                  </a:rPr>
                  <a:t> de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procesados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70" name="TextBox 42">
                <a:extLst>
                  <a:ext uri="{FF2B5EF4-FFF2-40B4-BE49-F238E27FC236}">
                    <a16:creationId xmlns:a16="http://schemas.microsoft.com/office/drawing/2014/main" id="{409752D9-C16A-9646-B0B0-1D626F1653A1}"/>
                  </a:ext>
                </a:extLst>
              </p:cNvPr>
              <p:cNvSpPr txBox="1"/>
              <p:nvPr/>
            </p:nvSpPr>
            <p:spPr>
              <a:xfrm>
                <a:off x="4798013" y="1186003"/>
                <a:ext cx="1891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dirty="0" smtClean="0">
                    <a:ln>
                      <a:noFill/>
                    </a:ln>
                    <a:solidFill>
                      <a:srgbClr val="000000"/>
                    </a:solidFill>
                    <a:effectLst/>
                    <a:uFillTx/>
                    <a:ea typeface="+mj-ea"/>
                    <a:cs typeface="+mj-cs"/>
                    <a:sym typeface="Arial"/>
                  </a:rPr>
                  <a:t> </a:t>
                </a:r>
                <a:r>
                  <a:rPr kumimoji="0" lang="en-US" sz="1800" b="0" i="0" u="none" strike="noStrike" cap="none" spc="0" normalizeH="0" dirty="0" err="1" smtClean="0">
                    <a:ln>
                      <a:noFill/>
                    </a:ln>
                    <a:solidFill>
                      <a:srgbClr val="000000"/>
                    </a:solidFill>
                    <a:effectLst/>
                    <a:uFillTx/>
                    <a:ea typeface="+mj-ea"/>
                    <a:cs typeface="+mj-cs"/>
                    <a:sym typeface="Arial"/>
                  </a:rPr>
                  <a:t>impacto</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71" name="TextBox 43">
                <a:extLst>
                  <a:ext uri="{FF2B5EF4-FFF2-40B4-BE49-F238E27FC236}">
                    <a16:creationId xmlns:a16="http://schemas.microsoft.com/office/drawing/2014/main" id="{FCAD7397-4B1E-E645-A4C7-A91D4BA4380D}"/>
                  </a:ext>
                </a:extLst>
              </p:cNvPr>
              <p:cNvSpPr txBox="1"/>
              <p:nvPr/>
            </p:nvSpPr>
            <p:spPr>
              <a:xfrm>
                <a:off x="4800671" y="1605203"/>
                <a:ext cx="224539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Estado de </a:t>
                </a:r>
                <a:r>
                  <a:rPr lang="en-US" sz="1200" dirty="0" err="1" smtClean="0">
                    <a:cs typeface="Calibri" panose="020F0502020204030204" pitchFamily="34" charset="0"/>
                  </a:rPr>
                  <a:t>yodo</a:t>
                </a:r>
                <a:r>
                  <a:rPr lang="en-US" sz="1200" dirty="0" smtClean="0">
                    <a:cs typeface="Calibri" panose="020F0502020204030204" pitchFamily="34" charset="0"/>
                  </a:rPr>
                  <a:t> (general, </a:t>
                </a:r>
                <a:r>
                  <a:rPr lang="en-US" sz="1200" dirty="0" err="1" smtClean="0">
                    <a:cs typeface="Calibri" panose="020F0502020204030204" pitchFamily="34" charset="0"/>
                  </a:rPr>
                  <a:t>grupos</a:t>
                </a:r>
                <a:r>
                  <a:rPr lang="en-US" sz="1200" dirty="0" smtClean="0">
                    <a:cs typeface="Calibri" panose="020F0502020204030204" pitchFamily="34" charset="0"/>
                  </a:rPr>
                  <a:t> </a:t>
                </a:r>
                <a:r>
                  <a:rPr lang="en-US" sz="1200" dirty="0" err="1" smtClean="0">
                    <a:cs typeface="Calibri" panose="020F0502020204030204" pitchFamily="34" charset="0"/>
                  </a:rPr>
                  <a:t>vulnerables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72" name="Curved Right Arrow 3">
                <a:extLst>
                  <a:ext uri="{FF2B5EF4-FFF2-40B4-BE49-F238E27FC236}">
                    <a16:creationId xmlns:a16="http://schemas.microsoft.com/office/drawing/2014/main" id="{204D4983-E9F5-DB42-B461-C0B5BD6A9C2F}"/>
                  </a:ext>
                </a:extLst>
              </p:cNvPr>
              <p:cNvSpPr/>
              <p:nvPr/>
            </p:nvSpPr>
            <p:spPr>
              <a:xfrm rot="1035525">
                <a:off x="3931551" y="2689596"/>
                <a:ext cx="444544" cy="2279791"/>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3" name="Curved Right Arrow 45">
                <a:extLst>
                  <a:ext uri="{FF2B5EF4-FFF2-40B4-BE49-F238E27FC236}">
                    <a16:creationId xmlns:a16="http://schemas.microsoft.com/office/drawing/2014/main" id="{F39BAFE5-4B3E-7740-B026-646F188B0D62}"/>
                  </a:ext>
                </a:extLst>
              </p:cNvPr>
              <p:cNvSpPr/>
              <p:nvPr/>
            </p:nvSpPr>
            <p:spPr>
              <a:xfrm rot="15827896">
                <a:off x="6088413" y="5458158"/>
                <a:ext cx="196062" cy="105667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4" name="Curved Right Arrow 46">
                <a:extLst>
                  <a:ext uri="{FF2B5EF4-FFF2-40B4-BE49-F238E27FC236}">
                    <a16:creationId xmlns:a16="http://schemas.microsoft.com/office/drawing/2014/main" id="{EE0AB8C1-9138-A842-9CAC-102CBF181849}"/>
                  </a:ext>
                </a:extLst>
              </p:cNvPr>
              <p:cNvSpPr/>
              <p:nvPr/>
            </p:nvSpPr>
            <p:spPr>
              <a:xfrm rot="11475828">
                <a:off x="7957451" y="3864568"/>
                <a:ext cx="251269" cy="1178300"/>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grpSp>
        <p:sp>
          <p:nvSpPr>
            <p:cNvPr id="50" name="TextBox 36">
              <a:extLst>
                <a:ext uri="{FF2B5EF4-FFF2-40B4-BE49-F238E27FC236}">
                  <a16:creationId xmlns:a16="http://schemas.microsoft.com/office/drawing/2014/main" id="{611DD8FB-A6BA-CA43-9D74-79F4076D7806}"/>
                </a:ext>
              </a:extLst>
            </p:cNvPr>
            <p:cNvSpPr txBox="1"/>
            <p:nvPr/>
          </p:nvSpPr>
          <p:spPr>
            <a:xfrm>
              <a:off x="8321377" y="4845031"/>
              <a:ext cx="24039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Monitoreo</a:t>
              </a:r>
              <a:r>
                <a:rPr kumimoji="0" lang="en-US" sz="1800" b="0" i="0" u="none" strike="noStrike" cap="none" spc="0" normalizeH="0" dirty="0" smtClean="0">
                  <a:ln>
                    <a:noFill/>
                  </a:ln>
                  <a:solidFill>
                    <a:srgbClr val="000000"/>
                  </a:solidFill>
                  <a:effectLst/>
                  <a:uFillTx/>
                  <a:ea typeface="+mj-ea"/>
                  <a:cs typeface="+mj-cs"/>
                  <a:sym typeface="Arial"/>
                </a:rPr>
                <a:t> integral</a:t>
              </a:r>
              <a:endParaRPr kumimoji="0" lang="en-US" sz="1800" b="0" i="0" u="none" strike="noStrike" cap="none" spc="0" normalizeH="0" baseline="0" dirty="0">
                <a:ln>
                  <a:noFill/>
                </a:ln>
                <a:solidFill>
                  <a:srgbClr val="000000"/>
                </a:solidFill>
                <a:effectLst/>
                <a:uFillTx/>
                <a:ea typeface="+mj-ea"/>
                <a:cs typeface="+mj-cs"/>
                <a:sym typeface="Arial"/>
              </a:endParaRP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279866" y="2325886"/>
            <a:ext cx="254021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smtClean="0"/>
              <a:t>La </a:t>
            </a:r>
            <a:r>
              <a:rPr lang="en-US" sz="2400" dirty="0" err="1" smtClean="0"/>
              <a:t>mediana</a:t>
            </a:r>
            <a:r>
              <a:rPr lang="en-US" sz="2400" dirty="0" smtClean="0"/>
              <a:t> de la </a:t>
            </a:r>
            <a:r>
              <a:rPr lang="en-US" sz="2400" dirty="0" err="1" smtClean="0"/>
              <a:t>concentración</a:t>
            </a:r>
            <a:r>
              <a:rPr lang="en-US" sz="2400" dirty="0" smtClean="0"/>
              <a:t> de </a:t>
            </a:r>
            <a:r>
              <a:rPr lang="en-US" sz="2400" dirty="0" err="1" smtClean="0"/>
              <a:t>yodo</a:t>
            </a:r>
            <a:r>
              <a:rPr lang="en-US" sz="2400" dirty="0" smtClean="0"/>
              <a:t> </a:t>
            </a:r>
            <a:r>
              <a:rPr lang="en-US" sz="2400" dirty="0" err="1" smtClean="0"/>
              <a:t>urinario</a:t>
            </a:r>
            <a:r>
              <a:rPr lang="en-US" sz="2400" dirty="0" smtClean="0"/>
              <a:t> (</a:t>
            </a:r>
            <a:r>
              <a:rPr lang="en-US" sz="2400" dirty="0" err="1" smtClean="0"/>
              <a:t>mCIU</a:t>
            </a:r>
            <a:r>
              <a:rPr lang="en-US" sz="2400" dirty="0" smtClean="0"/>
              <a:t>) para definer el </a:t>
            </a:r>
            <a:r>
              <a:rPr lang="en-US" sz="2400" dirty="0" err="1" smtClean="0"/>
              <a:t>estado</a:t>
            </a:r>
            <a:r>
              <a:rPr lang="en-US" sz="2400" dirty="0" smtClean="0"/>
              <a:t> de la </a:t>
            </a:r>
            <a:r>
              <a:rPr lang="en-US" sz="2400" dirty="0" err="1" smtClean="0"/>
              <a:t>población</a:t>
            </a:r>
            <a:endParaRPr lang="en-US" sz="2400" dirty="0"/>
          </a:p>
        </p:txBody>
      </p:sp>
      <p:cxnSp>
        <p:nvCxnSpPr>
          <p:cNvPr id="49" name="Straight Arrow Connector 48">
            <a:extLst>
              <a:ext uri="{FF2B5EF4-FFF2-40B4-BE49-F238E27FC236}">
                <a16:creationId xmlns:a16="http://schemas.microsoft.com/office/drawing/2014/main" id="{1B0046EF-6931-6E4A-917D-EC7839C43C7C}"/>
              </a:ext>
            </a:extLst>
          </p:cNvPr>
          <p:cNvCxnSpPr>
            <a:cxnSpLocks/>
          </p:cNvCxnSpPr>
          <p:nvPr/>
        </p:nvCxnSpPr>
        <p:spPr>
          <a:xfrm flipV="1">
            <a:off x="2820084" y="1574005"/>
            <a:ext cx="3350871" cy="1151193"/>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94EAC278-642D-5D46-833E-9D0B7D192269}"/>
              </a:ext>
            </a:extLst>
          </p:cNvPr>
          <p:cNvCxnSpPr>
            <a:cxnSpLocks/>
            <a:endCxn id="51" idx="1"/>
          </p:cNvCxnSpPr>
          <p:nvPr/>
        </p:nvCxnSpPr>
        <p:spPr>
          <a:xfrm flipV="1">
            <a:off x="2811407" y="2724324"/>
            <a:ext cx="3398974" cy="872"/>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078A39A9-4A3D-6149-ADB1-E32E9FDD6AA5}"/>
              </a:ext>
            </a:extLst>
          </p:cNvPr>
          <p:cNvSpPr>
            <a:spLocks noGrp="1"/>
          </p:cNvSpPr>
          <p:nvPr>
            <p:ph type="title"/>
          </p:nvPr>
        </p:nvSpPr>
        <p:spPr>
          <a:xfrm>
            <a:off x="358849" y="142811"/>
            <a:ext cx="9517435" cy="762608"/>
          </a:xfrm>
        </p:spPr>
        <p:txBody>
          <a:bodyPr>
            <a:normAutofit/>
          </a:bodyPr>
          <a:lstStyle/>
          <a:p>
            <a:pPr>
              <a:lnSpc>
                <a:spcPct val="100000"/>
              </a:lnSpc>
            </a:pPr>
            <a:r>
              <a:rPr lang="en-US" sz="2800" b="1" dirty="0" err="1" smtClean="0">
                <a:latin typeface="+mj-lt"/>
              </a:rPr>
              <a:t>Recomendación</a:t>
            </a:r>
            <a:r>
              <a:rPr lang="en-US" sz="2800" b="1" dirty="0" smtClean="0">
                <a:latin typeface="+mj-lt"/>
              </a:rPr>
              <a:t> </a:t>
            </a:r>
            <a:r>
              <a:rPr lang="en-US" sz="2800" b="1" dirty="0">
                <a:latin typeface="+mj-lt"/>
              </a:rPr>
              <a:t>3</a:t>
            </a:r>
            <a:r>
              <a:rPr lang="en-US" sz="2800" b="1" dirty="0" smtClean="0">
                <a:latin typeface="+mj-lt"/>
              </a:rPr>
              <a:t> </a:t>
            </a:r>
            <a:r>
              <a:rPr lang="en-US" sz="2800" b="1" dirty="0">
                <a:latin typeface="+mj-lt"/>
              </a:rPr>
              <a:t>– </a:t>
            </a:r>
            <a:r>
              <a:rPr lang="en-US" sz="2800" b="1" dirty="0" smtClean="0">
                <a:latin typeface="+mj-lt"/>
              </a:rPr>
              <a:t>Estado de la </a:t>
            </a:r>
            <a:r>
              <a:rPr lang="en-US" sz="2800" b="1" dirty="0" err="1" smtClean="0">
                <a:latin typeface="+mj-lt"/>
              </a:rPr>
              <a:t>población</a:t>
            </a:r>
            <a:endParaRPr lang="en-US" sz="2800" b="1" dirty="0">
              <a:latin typeface="+mj-lt"/>
            </a:endParaRPr>
          </a:p>
        </p:txBody>
      </p:sp>
      <p:sp>
        <p:nvSpPr>
          <p:cNvPr id="2" name="Slide Number Placeholder 1">
            <a:extLst>
              <a:ext uri="{FF2B5EF4-FFF2-40B4-BE49-F238E27FC236}">
                <a16:creationId xmlns:a16="http://schemas.microsoft.com/office/drawing/2014/main" id="{8C3592F0-62B6-7443-858B-F55056BBE346}"/>
              </a:ext>
            </a:extLst>
          </p:cNvPr>
          <p:cNvSpPr>
            <a:spLocks noGrp="1"/>
          </p:cNvSpPr>
          <p:nvPr>
            <p:ph type="sldNum" sz="quarter" idx="2"/>
          </p:nvPr>
        </p:nvSpPr>
        <p:spPr>
          <a:xfrm>
            <a:off x="11875257" y="6530061"/>
            <a:ext cx="262249" cy="276999"/>
          </a:xfrm>
        </p:spPr>
        <p:txBody>
          <a:bodyPr/>
          <a:lstStyle/>
          <a:p>
            <a:fld id="{86CB4B4D-7CA3-9044-876B-883B54F8677D}" type="slidenum">
              <a:rPr lang="de-CH" smtClean="0">
                <a:solidFill>
                  <a:schemeClr val="tx2"/>
                </a:solidFill>
              </a:rPr>
              <a:t>16</a:t>
            </a:fld>
            <a:endParaRPr lang="de-CH" dirty="0">
              <a:solidFill>
                <a:schemeClr val="tx2"/>
              </a:solidFill>
            </a:endParaRPr>
          </a:p>
        </p:txBody>
      </p:sp>
    </p:spTree>
    <p:extLst>
      <p:ext uri="{BB962C8B-B14F-4D97-AF65-F5344CB8AC3E}">
        <p14:creationId xmlns:p14="http://schemas.microsoft.com/office/powerpoint/2010/main" val="315914656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A364-0D14-0540-82E1-E955E2D876C6}"/>
              </a:ext>
            </a:extLst>
          </p:cNvPr>
          <p:cNvSpPr>
            <a:spLocks noGrp="1"/>
          </p:cNvSpPr>
          <p:nvPr>
            <p:ph type="title"/>
          </p:nvPr>
        </p:nvSpPr>
        <p:spPr>
          <a:xfrm>
            <a:off x="1048318" y="70338"/>
            <a:ext cx="9517435" cy="762608"/>
          </a:xfrm>
        </p:spPr>
        <p:txBody>
          <a:bodyPr>
            <a:normAutofit/>
          </a:bodyPr>
          <a:lstStyle/>
          <a:p>
            <a:pPr algn="ctr"/>
            <a:r>
              <a:rPr lang="en-US" sz="2800" b="1" dirty="0" err="1" smtClean="0">
                <a:latin typeface="+mj-lt"/>
              </a:rPr>
              <a:t>Uso</a:t>
            </a:r>
            <a:r>
              <a:rPr lang="en-US" sz="2800" b="1" dirty="0" smtClean="0">
                <a:latin typeface="+mj-lt"/>
              </a:rPr>
              <a:t> de la </a:t>
            </a:r>
            <a:r>
              <a:rPr lang="en-US" sz="2800" b="1" dirty="0" err="1" smtClean="0">
                <a:latin typeface="+mj-lt"/>
              </a:rPr>
              <a:t>mediana</a:t>
            </a:r>
            <a:r>
              <a:rPr lang="en-US" sz="2800" b="1" dirty="0" smtClean="0">
                <a:latin typeface="+mj-lt"/>
              </a:rPr>
              <a:t> de </a:t>
            </a:r>
            <a:r>
              <a:rPr lang="en-US" sz="2800" b="1" dirty="0" err="1" smtClean="0">
                <a:latin typeface="+mj-lt"/>
              </a:rPr>
              <a:t>yodo</a:t>
            </a:r>
            <a:r>
              <a:rPr lang="en-US" sz="2800" b="1" dirty="0" smtClean="0">
                <a:latin typeface="+mj-lt"/>
              </a:rPr>
              <a:t> </a:t>
            </a:r>
            <a:r>
              <a:rPr lang="en-US" sz="2800" b="1" dirty="0" err="1" smtClean="0">
                <a:latin typeface="+mj-lt"/>
              </a:rPr>
              <a:t>urinario</a:t>
            </a:r>
            <a:endParaRPr lang="en-US" sz="2800" b="1" dirty="0">
              <a:latin typeface="+mj-lt"/>
            </a:endParaRPr>
          </a:p>
        </p:txBody>
      </p:sp>
      <p:sp>
        <p:nvSpPr>
          <p:cNvPr id="5" name="Text Placeholder 4">
            <a:extLst>
              <a:ext uri="{FF2B5EF4-FFF2-40B4-BE49-F238E27FC236}">
                <a16:creationId xmlns:a16="http://schemas.microsoft.com/office/drawing/2014/main" id="{19589F58-387B-D444-BA76-3B39D2E492EF}"/>
              </a:ext>
            </a:extLst>
          </p:cNvPr>
          <p:cNvSpPr>
            <a:spLocks noGrp="1"/>
          </p:cNvSpPr>
          <p:nvPr>
            <p:ph type="body" sz="half" idx="1"/>
          </p:nvPr>
        </p:nvSpPr>
        <p:spPr>
          <a:xfrm>
            <a:off x="292984" y="1310342"/>
            <a:ext cx="5514051" cy="4262256"/>
          </a:xfrm>
        </p:spPr>
        <p:txBody>
          <a:bodyPr>
            <a:normAutofit/>
          </a:bodyPr>
          <a:lstStyle/>
          <a:p>
            <a:pPr marL="285750" lvl="0" indent="-285750" algn="just">
              <a:spcBef>
                <a:spcPts val="0"/>
              </a:spcBef>
              <a:buFont typeface="Arial" panose="020B0604020202020204" pitchFamily="34" charset="0"/>
              <a:buChar char="•"/>
            </a:pPr>
            <a:r>
              <a:rPr lang="en-US" sz="2000" dirty="0" err="1" smtClean="0"/>
              <a:t>En</a:t>
            </a:r>
            <a:r>
              <a:rPr lang="en-US" sz="2000" dirty="0" smtClean="0"/>
              <a:t> </a:t>
            </a:r>
            <a:r>
              <a:rPr lang="en-US" sz="2000" dirty="0" err="1" smtClean="0"/>
              <a:t>una</a:t>
            </a:r>
            <a:r>
              <a:rPr lang="en-US" sz="2000" dirty="0" smtClean="0"/>
              <a:t> </a:t>
            </a:r>
            <a:r>
              <a:rPr lang="en-US" sz="2000" dirty="0" err="1" smtClean="0"/>
              <a:t>población</a:t>
            </a:r>
            <a:r>
              <a:rPr lang="en-US" sz="2000" dirty="0" smtClean="0"/>
              <a:t>, la </a:t>
            </a:r>
            <a:r>
              <a:rPr lang="en-US" sz="2000" dirty="0" err="1" smtClean="0"/>
              <a:t>mediana</a:t>
            </a:r>
            <a:r>
              <a:rPr lang="en-US" sz="2000" dirty="0" smtClean="0"/>
              <a:t> de CIU=120ug/L</a:t>
            </a:r>
            <a:r>
              <a:rPr lang="en-US" sz="2000" dirty="0"/>
              <a:t>, </a:t>
            </a:r>
            <a:r>
              <a:rPr lang="en-US" sz="2000" dirty="0" err="1" smtClean="0"/>
              <a:t>pero</a:t>
            </a:r>
            <a:r>
              <a:rPr lang="en-US" sz="2000" dirty="0" smtClean="0"/>
              <a:t> 40</a:t>
            </a:r>
            <a:r>
              <a:rPr lang="en-US" sz="2000" dirty="0"/>
              <a:t>% </a:t>
            </a:r>
            <a:r>
              <a:rPr lang="en-US" sz="2000" dirty="0" smtClean="0"/>
              <a:t>de los </a:t>
            </a:r>
            <a:r>
              <a:rPr lang="en-US" sz="2000" dirty="0" err="1" smtClean="0"/>
              <a:t>valores</a:t>
            </a:r>
            <a:r>
              <a:rPr lang="en-US" sz="2000" dirty="0" smtClean="0"/>
              <a:t> son &lt; </a:t>
            </a:r>
            <a:r>
              <a:rPr lang="en-US" sz="2000" dirty="0"/>
              <a:t>100 </a:t>
            </a:r>
            <a:r>
              <a:rPr lang="en-US" sz="2000" dirty="0" err="1"/>
              <a:t>ug</a:t>
            </a:r>
            <a:r>
              <a:rPr lang="en-US" sz="2000" dirty="0"/>
              <a:t>/L y</a:t>
            </a:r>
            <a:r>
              <a:rPr lang="en-US" sz="2000" dirty="0" smtClean="0"/>
              <a:t> </a:t>
            </a:r>
            <a:r>
              <a:rPr lang="en-US" sz="2000" dirty="0"/>
              <a:t>10% </a:t>
            </a:r>
            <a:r>
              <a:rPr lang="en-US" sz="2000" dirty="0" smtClean="0"/>
              <a:t>son </a:t>
            </a:r>
            <a:r>
              <a:rPr lang="en-US" sz="2000" dirty="0"/>
              <a:t>&gt; 300 </a:t>
            </a:r>
            <a:r>
              <a:rPr lang="en-US" sz="2000" dirty="0" err="1" smtClean="0"/>
              <a:t>ug</a:t>
            </a:r>
            <a:r>
              <a:rPr lang="en-US" sz="2000" dirty="0" smtClean="0"/>
              <a:t>/L</a:t>
            </a:r>
          </a:p>
          <a:p>
            <a:pPr lvl="0" indent="0" algn="just">
              <a:spcBef>
                <a:spcPts val="0"/>
              </a:spcBef>
            </a:pPr>
            <a:r>
              <a:rPr lang="en-US" sz="2000" dirty="0" smtClean="0"/>
              <a:t> </a:t>
            </a:r>
            <a:endParaRPr lang="en-US" sz="2000" dirty="0" smtClean="0"/>
          </a:p>
          <a:p>
            <a:pPr marL="285750" lvl="0" indent="-285750" algn="just">
              <a:spcBef>
                <a:spcPts val="0"/>
              </a:spcBef>
              <a:buFont typeface="Arial" panose="020B0604020202020204" pitchFamily="34" charset="0"/>
              <a:buChar char="•"/>
            </a:pPr>
            <a:r>
              <a:rPr lang="en-US" sz="2000" dirty="0" smtClean="0"/>
              <a:t>La </a:t>
            </a:r>
            <a:r>
              <a:rPr lang="en-US" sz="2000" dirty="0" err="1" smtClean="0"/>
              <a:t>mediana</a:t>
            </a:r>
            <a:r>
              <a:rPr lang="en-US" sz="2000" dirty="0" smtClean="0"/>
              <a:t> de CIU en este </a:t>
            </a:r>
            <a:r>
              <a:rPr lang="en-US" sz="2000" dirty="0" err="1" smtClean="0"/>
              <a:t>ejemplo</a:t>
            </a:r>
            <a:r>
              <a:rPr lang="en-US" sz="2000" dirty="0" smtClean="0"/>
              <a:t> se </a:t>
            </a:r>
            <a:r>
              <a:rPr lang="en-US" sz="2000" dirty="0" err="1" smtClean="0"/>
              <a:t>clasifica</a:t>
            </a:r>
            <a:r>
              <a:rPr lang="en-US" sz="2000" dirty="0" smtClean="0"/>
              <a:t> </a:t>
            </a:r>
            <a:r>
              <a:rPr lang="en-US" sz="2000" dirty="0" err="1" smtClean="0"/>
              <a:t>como</a:t>
            </a:r>
            <a:r>
              <a:rPr lang="en-US" sz="2000" dirty="0" smtClean="0"/>
              <a:t> </a:t>
            </a:r>
            <a:r>
              <a:rPr lang="en-US" sz="2000" dirty="0" err="1" smtClean="0"/>
              <a:t>óptima</a:t>
            </a:r>
            <a:r>
              <a:rPr lang="en-US" sz="2000" dirty="0" smtClean="0"/>
              <a:t> </a:t>
            </a:r>
            <a:r>
              <a:rPr lang="en-US" sz="2000" dirty="0" err="1" smtClean="0"/>
              <a:t>debido</a:t>
            </a:r>
            <a:r>
              <a:rPr lang="en-US" sz="2000" dirty="0" smtClean="0"/>
              <a:t> a que </a:t>
            </a:r>
            <a:r>
              <a:rPr lang="en-US" sz="2000" dirty="0" err="1" smtClean="0"/>
              <a:t>cae</a:t>
            </a:r>
            <a:r>
              <a:rPr lang="en-US" sz="2000" dirty="0" smtClean="0"/>
              <a:t> en el interval de 100-299 </a:t>
            </a:r>
            <a:r>
              <a:rPr lang="en-US" sz="2000" dirty="0" err="1" smtClean="0"/>
              <a:t>ug</a:t>
            </a:r>
            <a:r>
              <a:rPr lang="en-US" sz="2000" dirty="0" smtClean="0"/>
              <a:t>/L</a:t>
            </a:r>
          </a:p>
          <a:p>
            <a:pPr lvl="0" indent="0" algn="just">
              <a:spcBef>
                <a:spcPts val="0"/>
              </a:spcBef>
            </a:pPr>
            <a:endParaRPr lang="en-US" sz="2000" dirty="0" smtClean="0"/>
          </a:p>
          <a:p>
            <a:pPr marL="285750" lvl="0" indent="-285750" algn="just">
              <a:spcBef>
                <a:spcPts val="0"/>
              </a:spcBef>
              <a:buFont typeface="Arial" panose="020B0604020202020204" pitchFamily="34" charset="0"/>
              <a:buChar char="•"/>
            </a:pPr>
            <a:r>
              <a:rPr lang="en-US" sz="2000" dirty="0" smtClean="0"/>
              <a:t>No se </a:t>
            </a:r>
            <a:r>
              <a:rPr lang="en-US" sz="2000" dirty="0" err="1" smtClean="0"/>
              <a:t>puede</a:t>
            </a:r>
            <a:r>
              <a:rPr lang="en-US" sz="2000" dirty="0" smtClean="0"/>
              <a:t> </a:t>
            </a:r>
            <a:r>
              <a:rPr lang="en-US" sz="2000" dirty="0" err="1" smtClean="0"/>
              <a:t>decir</a:t>
            </a:r>
            <a:r>
              <a:rPr lang="en-US" sz="2000" dirty="0" smtClean="0"/>
              <a:t> que 40</a:t>
            </a:r>
            <a:r>
              <a:rPr lang="en-US" sz="2000" dirty="0"/>
              <a:t>% </a:t>
            </a:r>
            <a:r>
              <a:rPr lang="en-US" sz="2000" dirty="0" smtClean="0"/>
              <a:t>es </a:t>
            </a:r>
            <a:r>
              <a:rPr lang="en-US" sz="2000" dirty="0" err="1" smtClean="0"/>
              <a:t>deficiente</a:t>
            </a:r>
            <a:r>
              <a:rPr lang="en-US" sz="2000" dirty="0" smtClean="0"/>
              <a:t> o 10</a:t>
            </a:r>
            <a:r>
              <a:rPr lang="en-US" sz="2000" dirty="0"/>
              <a:t>% </a:t>
            </a:r>
            <a:r>
              <a:rPr lang="en-US" sz="2000" dirty="0" err="1" smtClean="0"/>
              <a:t>tiene</a:t>
            </a:r>
            <a:r>
              <a:rPr lang="en-US" sz="2000" dirty="0" smtClean="0"/>
              <a:t> </a:t>
            </a:r>
            <a:r>
              <a:rPr lang="en-US" sz="2000" dirty="0" err="1" smtClean="0"/>
              <a:t>exceso</a:t>
            </a:r>
            <a:endParaRPr lang="en-US" sz="2000" dirty="0" smtClean="0"/>
          </a:p>
          <a:p>
            <a:pPr marL="285750" lvl="0" indent="-285750" algn="just">
              <a:spcBef>
                <a:spcPts val="0"/>
              </a:spcBef>
              <a:buFont typeface="Arial" panose="020B0604020202020204" pitchFamily="34" charset="0"/>
              <a:buChar char="•"/>
            </a:pPr>
            <a:endParaRPr lang="en-US" sz="2000" dirty="0" smtClean="0"/>
          </a:p>
          <a:p>
            <a:pPr marL="285750" indent="-285750" algn="just">
              <a:spcBef>
                <a:spcPts val="0"/>
              </a:spcBef>
              <a:buFont typeface="Arial" panose="020B0604020202020204" pitchFamily="34" charset="0"/>
              <a:buChar char="•"/>
            </a:pPr>
            <a:r>
              <a:rPr lang="en-US" sz="2000" b="1" i="1" dirty="0" smtClean="0"/>
              <a:t>No mas del 20% de las </a:t>
            </a:r>
            <a:r>
              <a:rPr lang="en-US" sz="2000" b="1" i="1" dirty="0" err="1" smtClean="0"/>
              <a:t>muestras</a:t>
            </a:r>
            <a:r>
              <a:rPr lang="en-US" sz="2000" b="1" i="1" dirty="0" smtClean="0"/>
              <a:t> </a:t>
            </a:r>
            <a:r>
              <a:rPr lang="en-US" sz="2000" b="1" i="1" dirty="0" err="1" smtClean="0"/>
              <a:t>deberian</a:t>
            </a:r>
            <a:r>
              <a:rPr lang="en-US" sz="2000" b="1" i="1" dirty="0" smtClean="0"/>
              <a:t> </a:t>
            </a:r>
            <a:r>
              <a:rPr lang="en-US" sz="2000" b="1" i="1" dirty="0" err="1" smtClean="0"/>
              <a:t>estar</a:t>
            </a:r>
            <a:r>
              <a:rPr lang="en-US" sz="2000" b="1" i="1" dirty="0" smtClean="0"/>
              <a:t> </a:t>
            </a:r>
            <a:r>
              <a:rPr lang="en-US" sz="2000" b="1" i="1" dirty="0" err="1" smtClean="0"/>
              <a:t>por</a:t>
            </a:r>
            <a:r>
              <a:rPr lang="en-US" sz="2000" b="1" i="1" dirty="0" smtClean="0"/>
              <a:t> </a:t>
            </a:r>
            <a:r>
              <a:rPr lang="en-US" sz="2000" b="1" i="1" dirty="0" err="1" smtClean="0"/>
              <a:t>debajo</a:t>
            </a:r>
            <a:r>
              <a:rPr lang="en-US" sz="2000" b="1" i="1" dirty="0" smtClean="0"/>
              <a:t> de 50 </a:t>
            </a:r>
            <a:r>
              <a:rPr lang="en-US" sz="2000" b="1" i="1" dirty="0" err="1" smtClean="0"/>
              <a:t>ug</a:t>
            </a:r>
            <a:r>
              <a:rPr lang="en-US" sz="2000" b="1" i="1" dirty="0" smtClean="0"/>
              <a:t>/L</a:t>
            </a:r>
            <a:endParaRPr lang="en-US" sz="2000" b="1" i="1" dirty="0"/>
          </a:p>
        </p:txBody>
      </p:sp>
      <p:sp>
        <p:nvSpPr>
          <p:cNvPr id="3" name="Rectangle 2">
            <a:extLst>
              <a:ext uri="{FF2B5EF4-FFF2-40B4-BE49-F238E27FC236}">
                <a16:creationId xmlns:a16="http://schemas.microsoft.com/office/drawing/2014/main" id="{67763B82-7780-4237-9D6A-B7ABD3EE5522}"/>
              </a:ext>
            </a:extLst>
          </p:cNvPr>
          <p:cNvSpPr/>
          <p:nvPr/>
        </p:nvSpPr>
        <p:spPr>
          <a:xfrm>
            <a:off x="583444" y="5588631"/>
            <a:ext cx="11025112" cy="1200329"/>
          </a:xfrm>
          <a:prstGeom prst="rect">
            <a:avLst/>
          </a:prstGeom>
        </p:spPr>
        <p:txBody>
          <a:bodyPr wrap="square">
            <a:spAutoFit/>
          </a:bodyPr>
          <a:lstStyle/>
          <a:p>
            <a:pPr lvl="0" algn="ctr" hangingPunct="1">
              <a:defRPr/>
            </a:pPr>
            <a:r>
              <a:rPr lang="en-US" sz="2400" b="1" dirty="0" smtClean="0">
                <a:solidFill>
                  <a:srgbClr val="FF00FF"/>
                </a:solidFill>
              </a:rPr>
              <a:t>Con los </a:t>
            </a:r>
            <a:r>
              <a:rPr lang="en-US" sz="2400" b="1" dirty="0" err="1" smtClean="0">
                <a:solidFill>
                  <a:srgbClr val="FF00FF"/>
                </a:solidFill>
              </a:rPr>
              <a:t>métodos</a:t>
            </a:r>
            <a:r>
              <a:rPr lang="en-US" sz="2400" b="1" dirty="0" smtClean="0">
                <a:solidFill>
                  <a:srgbClr val="FF00FF"/>
                </a:solidFill>
              </a:rPr>
              <a:t> </a:t>
            </a:r>
            <a:r>
              <a:rPr lang="en-US" sz="2400" b="1" dirty="0" err="1" smtClean="0">
                <a:solidFill>
                  <a:srgbClr val="FF00FF"/>
                </a:solidFill>
              </a:rPr>
              <a:t>disponibles</a:t>
            </a:r>
            <a:r>
              <a:rPr lang="en-US" sz="2400" b="1" dirty="0" smtClean="0">
                <a:solidFill>
                  <a:srgbClr val="FF00FF"/>
                </a:solidFill>
              </a:rPr>
              <a:t> </a:t>
            </a:r>
            <a:r>
              <a:rPr lang="en-US" sz="2400" b="1" dirty="0" err="1" smtClean="0">
                <a:solidFill>
                  <a:srgbClr val="FF00FF"/>
                </a:solidFill>
              </a:rPr>
              <a:t>actualmente</a:t>
            </a:r>
            <a:r>
              <a:rPr lang="en-US" sz="2400" b="1" dirty="0" smtClean="0">
                <a:solidFill>
                  <a:srgbClr val="FF00FF"/>
                </a:solidFill>
              </a:rPr>
              <a:t>, el </a:t>
            </a:r>
            <a:r>
              <a:rPr lang="en-US" sz="2400" b="1" dirty="0" err="1" smtClean="0">
                <a:solidFill>
                  <a:srgbClr val="FF00FF"/>
                </a:solidFill>
              </a:rPr>
              <a:t>análisis</a:t>
            </a:r>
            <a:r>
              <a:rPr lang="en-US" sz="2400" b="1" dirty="0" smtClean="0">
                <a:solidFill>
                  <a:srgbClr val="FF00FF"/>
                </a:solidFill>
              </a:rPr>
              <a:t> e </a:t>
            </a:r>
            <a:r>
              <a:rPr lang="en-US" sz="2400" b="1" dirty="0" err="1" smtClean="0">
                <a:solidFill>
                  <a:srgbClr val="FF00FF"/>
                </a:solidFill>
              </a:rPr>
              <a:t>interpretación</a:t>
            </a:r>
            <a:r>
              <a:rPr lang="en-US" sz="2400" b="1" dirty="0" smtClean="0">
                <a:solidFill>
                  <a:srgbClr val="FF00FF"/>
                </a:solidFill>
              </a:rPr>
              <a:t> de </a:t>
            </a:r>
            <a:r>
              <a:rPr lang="en-US" sz="2400" b="1" dirty="0" err="1" smtClean="0">
                <a:solidFill>
                  <a:srgbClr val="FF00FF"/>
                </a:solidFill>
              </a:rPr>
              <a:t>mCIU</a:t>
            </a:r>
            <a:r>
              <a:rPr lang="en-US" sz="2400" b="1" dirty="0" smtClean="0">
                <a:solidFill>
                  <a:srgbClr val="FF00FF"/>
                </a:solidFill>
              </a:rPr>
              <a:t> no </a:t>
            </a:r>
            <a:r>
              <a:rPr lang="en-US" sz="2400" b="1" dirty="0" err="1" smtClean="0">
                <a:solidFill>
                  <a:srgbClr val="FF00FF"/>
                </a:solidFill>
              </a:rPr>
              <a:t>puede</a:t>
            </a:r>
            <a:r>
              <a:rPr lang="en-US" sz="2400" b="1" dirty="0" smtClean="0">
                <a:solidFill>
                  <a:srgbClr val="FF00FF"/>
                </a:solidFill>
              </a:rPr>
              <a:t> </a:t>
            </a:r>
            <a:r>
              <a:rPr lang="en-US" sz="2400" b="1" dirty="0" err="1" smtClean="0">
                <a:solidFill>
                  <a:srgbClr val="FF00FF"/>
                </a:solidFill>
              </a:rPr>
              <a:t>utilizarse</a:t>
            </a:r>
            <a:r>
              <a:rPr lang="en-US" sz="2400" b="1" dirty="0" smtClean="0">
                <a:solidFill>
                  <a:srgbClr val="FF00FF"/>
                </a:solidFill>
              </a:rPr>
              <a:t> para </a:t>
            </a:r>
            <a:r>
              <a:rPr lang="en-US" sz="2400" b="1" dirty="0" err="1" smtClean="0">
                <a:solidFill>
                  <a:srgbClr val="FF00FF"/>
                </a:solidFill>
              </a:rPr>
              <a:t>cuantificar</a:t>
            </a:r>
            <a:r>
              <a:rPr lang="en-US" sz="2400" b="1" dirty="0" smtClean="0">
                <a:solidFill>
                  <a:srgbClr val="FF00FF"/>
                </a:solidFill>
              </a:rPr>
              <a:t> la </a:t>
            </a:r>
            <a:r>
              <a:rPr lang="en-US" sz="2400" b="1" dirty="0" err="1" smtClean="0">
                <a:solidFill>
                  <a:srgbClr val="FF00FF"/>
                </a:solidFill>
              </a:rPr>
              <a:t>proporción</a:t>
            </a:r>
            <a:r>
              <a:rPr lang="en-US" sz="2400" b="1" dirty="0" smtClean="0">
                <a:solidFill>
                  <a:srgbClr val="FF00FF"/>
                </a:solidFill>
              </a:rPr>
              <a:t> de la </a:t>
            </a:r>
            <a:r>
              <a:rPr lang="en-US" sz="2400" b="1" dirty="0" err="1" smtClean="0">
                <a:solidFill>
                  <a:srgbClr val="FF00FF"/>
                </a:solidFill>
              </a:rPr>
              <a:t>población</a:t>
            </a:r>
            <a:r>
              <a:rPr lang="en-US" sz="2400" b="1" dirty="0" smtClean="0">
                <a:solidFill>
                  <a:srgbClr val="FF00FF"/>
                </a:solidFill>
              </a:rPr>
              <a:t> con </a:t>
            </a:r>
            <a:r>
              <a:rPr lang="en-US" sz="2400" b="1" dirty="0" err="1" smtClean="0">
                <a:solidFill>
                  <a:srgbClr val="FF00FF"/>
                </a:solidFill>
              </a:rPr>
              <a:t>deficiencia</a:t>
            </a:r>
            <a:r>
              <a:rPr lang="en-US" sz="2400" b="1" dirty="0">
                <a:solidFill>
                  <a:srgbClr val="FF00FF"/>
                </a:solidFill>
              </a:rPr>
              <a:t> </a:t>
            </a:r>
            <a:r>
              <a:rPr lang="en-US" sz="2400" b="1" dirty="0" smtClean="0">
                <a:solidFill>
                  <a:srgbClr val="FF00FF"/>
                </a:solidFill>
              </a:rPr>
              <a:t>o </a:t>
            </a:r>
            <a:r>
              <a:rPr lang="en-US" sz="2400" b="1" dirty="0" err="1" smtClean="0">
                <a:solidFill>
                  <a:srgbClr val="FF00FF"/>
                </a:solidFill>
              </a:rPr>
              <a:t>exceso</a:t>
            </a:r>
            <a:r>
              <a:rPr lang="en-US" sz="2400" b="1" dirty="0" smtClean="0">
                <a:solidFill>
                  <a:srgbClr val="FF00FF"/>
                </a:solidFill>
              </a:rPr>
              <a:t> de </a:t>
            </a:r>
            <a:r>
              <a:rPr lang="en-US" sz="2400" b="1" dirty="0" err="1" smtClean="0">
                <a:solidFill>
                  <a:srgbClr val="FF00FF"/>
                </a:solidFill>
              </a:rPr>
              <a:t>yodo</a:t>
            </a:r>
            <a:r>
              <a:rPr lang="en-US" sz="2400" b="1" dirty="0" smtClean="0">
                <a:solidFill>
                  <a:srgbClr val="FF00FF"/>
                </a:solidFill>
              </a:rPr>
              <a:t>. </a:t>
            </a:r>
            <a:endParaRPr lang="en-US" sz="2400" b="1" dirty="0">
              <a:solidFill>
                <a:srgbClr val="FF00FF"/>
              </a:solidFill>
            </a:endParaRPr>
          </a:p>
        </p:txBody>
      </p:sp>
      <p:sp>
        <p:nvSpPr>
          <p:cNvPr id="6" name="Slide Number Placeholder 5">
            <a:extLst>
              <a:ext uri="{FF2B5EF4-FFF2-40B4-BE49-F238E27FC236}">
                <a16:creationId xmlns:a16="http://schemas.microsoft.com/office/drawing/2014/main" id="{DEA132B4-C235-6442-B709-7387022643C6}"/>
              </a:ext>
            </a:extLst>
          </p:cNvPr>
          <p:cNvSpPr>
            <a:spLocks noGrp="1"/>
          </p:cNvSpPr>
          <p:nvPr>
            <p:ph type="sldNum" sz="quarter" idx="2"/>
          </p:nvPr>
        </p:nvSpPr>
        <p:spPr>
          <a:xfrm>
            <a:off x="11843584" y="6535350"/>
            <a:ext cx="262249" cy="276999"/>
          </a:xfrm>
        </p:spPr>
        <p:txBody>
          <a:bodyPr/>
          <a:lstStyle/>
          <a:p>
            <a:fld id="{86CB4B4D-7CA3-9044-876B-883B54F8677D}" type="slidenum">
              <a:rPr lang="de-CH" smtClean="0">
                <a:solidFill>
                  <a:schemeClr val="tx2"/>
                </a:solidFill>
              </a:rPr>
              <a:t>17</a:t>
            </a:fld>
            <a:endParaRPr lang="de-CH" dirty="0">
              <a:solidFill>
                <a:schemeClr val="tx2"/>
              </a:solidFill>
            </a:endParaRPr>
          </a:p>
        </p:txBody>
      </p:sp>
      <p:grpSp>
        <p:nvGrpSpPr>
          <p:cNvPr id="13" name="Grupo 12"/>
          <p:cNvGrpSpPr/>
          <p:nvPr/>
        </p:nvGrpSpPr>
        <p:grpSpPr>
          <a:xfrm>
            <a:off x="6033334" y="1233399"/>
            <a:ext cx="5815766" cy="3648164"/>
            <a:chOff x="6033334" y="1233399"/>
            <a:chExt cx="5815766" cy="3648164"/>
          </a:xfrm>
        </p:grpSpPr>
        <p:graphicFrame>
          <p:nvGraphicFramePr>
            <p:cNvPr id="7" name="Objeto 6"/>
            <p:cNvGraphicFramePr>
              <a:graphicFrameLocks noChangeAspect="1"/>
            </p:cNvGraphicFramePr>
            <p:nvPr>
              <p:extLst>
                <p:ext uri="{D42A27DB-BD31-4B8C-83A1-F6EECF244321}">
                  <p14:modId xmlns:p14="http://schemas.microsoft.com/office/powerpoint/2010/main" val="1143555016"/>
                </p:ext>
              </p:extLst>
            </p:nvPr>
          </p:nvGraphicFramePr>
          <p:xfrm>
            <a:off x="6034088" y="1891862"/>
            <a:ext cx="5815012" cy="2989701"/>
          </p:xfrm>
          <a:graphic>
            <a:graphicData uri="http://schemas.openxmlformats.org/presentationml/2006/ole">
              <mc:AlternateContent xmlns:mc="http://schemas.openxmlformats.org/markup-compatibility/2006">
                <mc:Choice xmlns:v="urn:schemas-microsoft-com:vml" Requires="v">
                  <p:oleObj spid="_x0000_s2098" name="Hoja de cálculo" r:id="rId4" imgW="9753602" imgH="4010002" progId="Excel.Sheet.12">
                    <p:embed/>
                  </p:oleObj>
                </mc:Choice>
                <mc:Fallback>
                  <p:oleObj name="Hoja de cálculo" r:id="rId4" imgW="9753602" imgH="4010002" progId="Excel.Sheet.12">
                    <p:embed/>
                    <p:pic>
                      <p:nvPicPr>
                        <p:cNvPr id="0" name="Object 1"/>
                        <p:cNvPicPr>
                          <a:picLocks noChangeAspect="1" noChangeArrowheads="1"/>
                        </p:cNvPicPr>
                        <p:nvPr/>
                      </p:nvPicPr>
                      <p:blipFill>
                        <a:blip r:embed="rId5"/>
                        <a:srcRect/>
                        <a:stretch>
                          <a:fillRect/>
                        </a:stretch>
                      </p:blipFill>
                      <p:spPr bwMode="auto">
                        <a:xfrm>
                          <a:off x="6034088" y="1891862"/>
                          <a:ext cx="5815012" cy="2989701"/>
                        </a:xfrm>
                        <a:prstGeom prst="rect">
                          <a:avLst/>
                        </a:prstGeom>
                        <a:noFill/>
                      </p:spPr>
                    </p:pic>
                  </p:oleObj>
                </mc:Fallback>
              </mc:AlternateContent>
            </a:graphicData>
          </a:graphic>
        </p:graphicFrame>
        <p:cxnSp>
          <p:nvCxnSpPr>
            <p:cNvPr id="9" name="Conector recto 8"/>
            <p:cNvCxnSpPr/>
            <p:nvPr/>
          </p:nvCxnSpPr>
          <p:spPr>
            <a:xfrm flipH="1">
              <a:off x="7444959" y="2341959"/>
              <a:ext cx="3958960" cy="1983105"/>
            </a:xfrm>
            <a:prstGeom prst="line">
              <a:avLst/>
            </a:prstGeom>
            <a:ln w="130175">
              <a:solidFill>
                <a:srgbClr val="D60093">
                  <a:alpha val="80000"/>
                </a:srgb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flipH="1" flipV="1">
              <a:off x="7269219" y="2436787"/>
              <a:ext cx="4114165" cy="1888277"/>
            </a:xfrm>
            <a:prstGeom prst="line">
              <a:avLst/>
            </a:prstGeom>
            <a:ln w="130175">
              <a:solidFill>
                <a:srgbClr val="D60093">
                  <a:alpha val="80000"/>
                </a:srgbClr>
              </a:solidFill>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p:nvSpPr>
          <p:spPr bwMode="auto">
            <a:xfrm>
              <a:off x="6033334" y="1233399"/>
              <a:ext cx="58102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GT" altLang="es-GT" sz="16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Figura A1. Interpretación inapropiada de los datos de CIU como medida del estado de yodo de la población</a:t>
              </a:r>
              <a:r>
                <a:rPr kumimoji="0" lang="es-GT" altLang="es-GT" sz="16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 </a:t>
              </a:r>
              <a:endParaRPr kumimoji="0" lang="es-GT" altLang="es-GT" sz="1600" b="0" i="0" u="none" strike="noStrike" cap="none" normalizeH="0" baseline="0" dirty="0" smtClean="0">
                <a:ln>
                  <a:noFill/>
                </a:ln>
                <a:solidFill>
                  <a:schemeClr val="tx1"/>
                </a:solidFill>
                <a:effectLst/>
              </a:endParaRPr>
            </a:p>
          </p:txBody>
        </p:sp>
      </p:grpSp>
      <p:sp>
        <p:nvSpPr>
          <p:cNvPr id="12" name="Rectangle 6"/>
          <p:cNvSpPr>
            <a:spLocks noChangeArrowheads="1"/>
          </p:cNvSpPr>
          <p:nvPr/>
        </p:nvSpPr>
        <p:spPr bwMode="auto">
          <a:xfrm>
            <a:off x="6033334" y="205129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GT"/>
          </a:p>
        </p:txBody>
      </p:sp>
    </p:spTree>
    <p:extLst>
      <p:ext uri="{BB962C8B-B14F-4D97-AF65-F5344CB8AC3E}">
        <p14:creationId xmlns:p14="http://schemas.microsoft.com/office/powerpoint/2010/main" val="267816598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82CA-155C-1549-9D9D-578401EC2886}"/>
              </a:ext>
            </a:extLst>
          </p:cNvPr>
          <p:cNvSpPr>
            <a:spLocks noGrp="1"/>
          </p:cNvSpPr>
          <p:nvPr>
            <p:ph type="title"/>
          </p:nvPr>
        </p:nvSpPr>
        <p:spPr>
          <a:xfrm>
            <a:off x="1040963" y="401389"/>
            <a:ext cx="10073024" cy="506414"/>
          </a:xfrm>
        </p:spPr>
        <p:txBody>
          <a:bodyPr>
            <a:noAutofit/>
          </a:bodyPr>
          <a:lstStyle/>
          <a:p>
            <a:pPr>
              <a:lnSpc>
                <a:spcPct val="100000"/>
              </a:lnSpc>
            </a:pPr>
            <a:r>
              <a:rPr lang="en-US" dirty="0" err="1" smtClean="0">
                <a:solidFill>
                  <a:schemeClr val="bg1"/>
                </a:solidFill>
              </a:rPr>
              <a:t>Criterios</a:t>
            </a:r>
            <a:r>
              <a:rPr lang="en-US" dirty="0" smtClean="0">
                <a:solidFill>
                  <a:schemeClr val="bg1"/>
                </a:solidFill>
              </a:rPr>
              <a:t> </a:t>
            </a:r>
            <a:r>
              <a:rPr lang="en-US" dirty="0" err="1" smtClean="0">
                <a:solidFill>
                  <a:schemeClr val="bg1"/>
                </a:solidFill>
              </a:rPr>
              <a:t>actuales</a:t>
            </a:r>
            <a:r>
              <a:rPr lang="en-US" dirty="0" smtClean="0">
                <a:solidFill>
                  <a:schemeClr val="bg1"/>
                </a:solidFill>
              </a:rPr>
              <a:t> del </a:t>
            </a:r>
            <a:r>
              <a:rPr lang="en-US" dirty="0" err="1" smtClean="0">
                <a:solidFill>
                  <a:schemeClr val="bg1"/>
                </a:solidFill>
              </a:rPr>
              <a:t>estado</a:t>
            </a:r>
            <a:r>
              <a:rPr lang="en-US" dirty="0" smtClean="0">
                <a:solidFill>
                  <a:schemeClr val="bg1"/>
                </a:solidFill>
              </a:rPr>
              <a:t> de </a:t>
            </a:r>
            <a:r>
              <a:rPr lang="en-US" dirty="0" err="1" smtClean="0">
                <a:solidFill>
                  <a:schemeClr val="bg1"/>
                </a:solidFill>
              </a:rPr>
              <a:t>yodo</a:t>
            </a:r>
            <a:endParaRPr lang="en-US" dirty="0">
              <a:solidFill>
                <a:schemeClr val="bg1"/>
              </a:solidFill>
            </a:endParaRPr>
          </a:p>
        </p:txBody>
      </p:sp>
      <p:graphicFrame>
        <p:nvGraphicFramePr>
          <p:cNvPr id="4" name="Table 3">
            <a:extLst>
              <a:ext uri="{FF2B5EF4-FFF2-40B4-BE49-F238E27FC236}">
                <a16:creationId xmlns:a16="http://schemas.microsoft.com/office/drawing/2014/main" id="{C610411E-C725-5145-A312-D8B17796D507}"/>
              </a:ext>
            </a:extLst>
          </p:cNvPr>
          <p:cNvGraphicFramePr>
            <a:graphicFrameLocks noGrp="1"/>
          </p:cNvGraphicFramePr>
          <p:nvPr>
            <p:extLst>
              <p:ext uri="{D42A27DB-BD31-4B8C-83A1-F6EECF244321}">
                <p14:modId xmlns:p14="http://schemas.microsoft.com/office/powerpoint/2010/main" val="1616617255"/>
              </p:ext>
            </p:extLst>
          </p:nvPr>
        </p:nvGraphicFramePr>
        <p:xfrm>
          <a:off x="551793" y="1170453"/>
          <a:ext cx="9884913" cy="4771568"/>
        </p:xfrm>
        <a:graphic>
          <a:graphicData uri="http://schemas.openxmlformats.org/drawingml/2006/table">
            <a:tbl>
              <a:tblPr firstRow="1" bandRow="1">
                <a:tableStyleId>{5940675A-B579-460E-94D1-54222C63F5DA}</a:tableStyleId>
              </a:tblPr>
              <a:tblGrid>
                <a:gridCol w="2756231">
                  <a:extLst>
                    <a:ext uri="{9D8B030D-6E8A-4147-A177-3AD203B41FA5}">
                      <a16:colId xmlns:a16="http://schemas.microsoft.com/office/drawing/2014/main" val="3507814565"/>
                    </a:ext>
                  </a:extLst>
                </a:gridCol>
                <a:gridCol w="1962865">
                  <a:extLst>
                    <a:ext uri="{9D8B030D-6E8A-4147-A177-3AD203B41FA5}">
                      <a16:colId xmlns:a16="http://schemas.microsoft.com/office/drawing/2014/main" val="1747739927"/>
                    </a:ext>
                  </a:extLst>
                </a:gridCol>
                <a:gridCol w="1630337">
                  <a:extLst>
                    <a:ext uri="{9D8B030D-6E8A-4147-A177-3AD203B41FA5}">
                      <a16:colId xmlns:a16="http://schemas.microsoft.com/office/drawing/2014/main" val="2249265084"/>
                    </a:ext>
                  </a:extLst>
                </a:gridCol>
                <a:gridCol w="3535480">
                  <a:extLst>
                    <a:ext uri="{9D8B030D-6E8A-4147-A177-3AD203B41FA5}">
                      <a16:colId xmlns:a16="http://schemas.microsoft.com/office/drawing/2014/main" val="1984088308"/>
                    </a:ext>
                  </a:extLst>
                </a:gridCol>
              </a:tblGrid>
              <a:tr h="627421">
                <a:tc gridSpan="4">
                  <a:txBody>
                    <a:bodyPr/>
                    <a:lstStyle/>
                    <a:p>
                      <a:pPr algn="ctr"/>
                      <a:r>
                        <a:rPr lang="en-US" sz="1800" b="0" i="0" u="none" strike="noStrike" cap="none" spc="0" baseline="0" dirty="0" err="1" smtClean="0">
                          <a:ln>
                            <a:noFill/>
                          </a:ln>
                          <a:solidFill>
                            <a:schemeClr val="tx1"/>
                          </a:solidFill>
                          <a:effectLst/>
                          <a:uFillTx/>
                          <a:latin typeface="+mj-lt"/>
                          <a:ea typeface="+mn-ea"/>
                          <a:cs typeface="+mn-cs"/>
                          <a:sym typeface="Arial"/>
                        </a:rPr>
                        <a:t>Criterios</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epidemiológicos</a:t>
                      </a:r>
                      <a:r>
                        <a:rPr lang="en-US" sz="1800" b="0" i="0" u="none" strike="noStrike" cap="none" spc="0" baseline="0" dirty="0" smtClean="0">
                          <a:ln>
                            <a:noFill/>
                          </a:ln>
                          <a:solidFill>
                            <a:schemeClr val="tx1"/>
                          </a:solidFill>
                          <a:effectLst/>
                          <a:uFillTx/>
                          <a:latin typeface="+mj-lt"/>
                          <a:ea typeface="+mn-ea"/>
                          <a:cs typeface="+mn-cs"/>
                          <a:sym typeface="Arial"/>
                        </a:rPr>
                        <a:t> para </a:t>
                      </a:r>
                      <a:r>
                        <a:rPr lang="en-US" sz="1800" b="0" i="0" u="none" strike="noStrike" cap="none" spc="0" baseline="0" dirty="0" err="1" smtClean="0">
                          <a:ln>
                            <a:noFill/>
                          </a:ln>
                          <a:solidFill>
                            <a:schemeClr val="tx1"/>
                          </a:solidFill>
                          <a:effectLst/>
                          <a:uFillTx/>
                          <a:latin typeface="+mj-lt"/>
                          <a:ea typeface="+mn-ea"/>
                          <a:cs typeface="+mn-cs"/>
                          <a:sym typeface="Arial"/>
                        </a:rPr>
                        <a:t>evaluar</a:t>
                      </a:r>
                      <a:r>
                        <a:rPr lang="en-US" sz="1800" b="0" i="0" u="none" strike="noStrike" cap="none" spc="0" baseline="0" dirty="0" smtClean="0">
                          <a:ln>
                            <a:noFill/>
                          </a:ln>
                          <a:solidFill>
                            <a:schemeClr val="tx1"/>
                          </a:solidFill>
                          <a:effectLst/>
                          <a:uFillTx/>
                          <a:latin typeface="+mj-lt"/>
                          <a:ea typeface="+mn-ea"/>
                          <a:cs typeface="+mn-cs"/>
                          <a:sym typeface="Arial"/>
                        </a:rPr>
                        <a:t> el </a:t>
                      </a:r>
                      <a:r>
                        <a:rPr lang="en-US" sz="1800" b="0" i="0" u="none" strike="noStrike" cap="none" spc="0" baseline="0" dirty="0" err="1" smtClean="0">
                          <a:ln>
                            <a:noFill/>
                          </a:ln>
                          <a:solidFill>
                            <a:schemeClr val="tx1"/>
                          </a:solidFill>
                          <a:effectLst/>
                          <a:uFillTx/>
                          <a:latin typeface="+mj-lt"/>
                          <a:ea typeface="+mn-ea"/>
                          <a:cs typeface="+mn-cs"/>
                          <a:sym typeface="Arial"/>
                        </a:rPr>
                        <a:t>estado</a:t>
                      </a:r>
                      <a:r>
                        <a:rPr lang="en-US" sz="1800" b="0" i="0" u="none" strike="noStrike" cap="none" spc="0" baseline="0" dirty="0" smtClean="0">
                          <a:ln>
                            <a:noFill/>
                          </a:ln>
                          <a:solidFill>
                            <a:schemeClr val="tx1"/>
                          </a:solidFill>
                          <a:effectLst/>
                          <a:uFillTx/>
                          <a:latin typeface="+mj-lt"/>
                          <a:ea typeface="+mn-ea"/>
                          <a:cs typeface="+mn-cs"/>
                          <a:sym typeface="Arial"/>
                        </a:rPr>
                        <a:t> de </a:t>
                      </a:r>
                      <a:r>
                        <a:rPr lang="en-US" sz="1800" b="0" i="0" u="none" strike="noStrike" cap="none" spc="0" baseline="0" dirty="0" err="1" smtClean="0">
                          <a:ln>
                            <a:noFill/>
                          </a:ln>
                          <a:solidFill>
                            <a:schemeClr val="tx1"/>
                          </a:solidFill>
                          <a:effectLst/>
                          <a:uFillTx/>
                          <a:latin typeface="+mj-lt"/>
                          <a:ea typeface="+mn-ea"/>
                          <a:cs typeface="+mn-cs"/>
                          <a:sym typeface="Arial"/>
                        </a:rPr>
                        <a:t>yodo</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basado</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en</a:t>
                      </a:r>
                      <a:r>
                        <a:rPr lang="en-US" sz="1800" b="0" i="0" u="none" strike="noStrike" cap="none" spc="0" baseline="0" dirty="0" smtClean="0">
                          <a:ln>
                            <a:noFill/>
                          </a:ln>
                          <a:solidFill>
                            <a:schemeClr val="tx1"/>
                          </a:solidFill>
                          <a:effectLst/>
                          <a:uFillTx/>
                          <a:latin typeface="+mj-lt"/>
                          <a:ea typeface="+mn-ea"/>
                          <a:cs typeface="+mn-cs"/>
                          <a:sym typeface="Arial"/>
                        </a:rPr>
                        <a:t> la </a:t>
                      </a:r>
                      <a:r>
                        <a:rPr lang="en-US" sz="1800" b="0" i="0" u="none" strike="noStrike" cap="none" spc="0" baseline="0" dirty="0" err="1" smtClean="0">
                          <a:ln>
                            <a:noFill/>
                          </a:ln>
                          <a:solidFill>
                            <a:schemeClr val="tx1"/>
                          </a:solidFill>
                          <a:effectLst/>
                          <a:uFillTx/>
                          <a:latin typeface="+mj-lt"/>
                          <a:ea typeface="+mn-ea"/>
                          <a:cs typeface="+mn-cs"/>
                          <a:sym typeface="Arial"/>
                        </a:rPr>
                        <a:t>mediana</a:t>
                      </a:r>
                      <a:r>
                        <a:rPr lang="en-US" sz="1800" b="0" i="0" u="none" strike="noStrike" cap="none" spc="0" baseline="0" dirty="0" smtClean="0">
                          <a:ln>
                            <a:noFill/>
                          </a:ln>
                          <a:solidFill>
                            <a:schemeClr val="tx1"/>
                          </a:solidFill>
                          <a:effectLst/>
                          <a:uFillTx/>
                          <a:latin typeface="+mj-lt"/>
                          <a:ea typeface="+mn-ea"/>
                          <a:cs typeface="+mn-cs"/>
                          <a:sym typeface="Arial"/>
                        </a:rPr>
                        <a:t> de las </a:t>
                      </a:r>
                      <a:r>
                        <a:rPr lang="en-US" sz="1800" b="0" i="0" u="none" strike="noStrike" cap="none" spc="0" baseline="0" dirty="0" err="1" smtClean="0">
                          <a:ln>
                            <a:noFill/>
                          </a:ln>
                          <a:solidFill>
                            <a:schemeClr val="tx1"/>
                          </a:solidFill>
                          <a:effectLst/>
                          <a:uFillTx/>
                          <a:latin typeface="+mj-lt"/>
                          <a:ea typeface="+mn-ea"/>
                          <a:cs typeface="+mn-cs"/>
                          <a:sym typeface="Arial"/>
                        </a:rPr>
                        <a:t>concentraciones</a:t>
                      </a:r>
                      <a:r>
                        <a:rPr lang="en-US" sz="1800" b="0" i="0" u="none" strike="noStrike" cap="none" spc="0" baseline="0" dirty="0" smtClean="0">
                          <a:ln>
                            <a:noFill/>
                          </a:ln>
                          <a:solidFill>
                            <a:schemeClr val="tx1"/>
                          </a:solidFill>
                          <a:effectLst/>
                          <a:uFillTx/>
                          <a:latin typeface="+mj-lt"/>
                          <a:ea typeface="+mn-ea"/>
                          <a:cs typeface="+mn-cs"/>
                          <a:sym typeface="Arial"/>
                        </a:rPr>
                        <a:t> de </a:t>
                      </a:r>
                      <a:r>
                        <a:rPr lang="en-US" sz="1800" b="0" i="0" u="none" strike="noStrike" cap="none" spc="0" baseline="0" dirty="0" err="1" smtClean="0">
                          <a:ln>
                            <a:noFill/>
                          </a:ln>
                          <a:solidFill>
                            <a:schemeClr val="tx1"/>
                          </a:solidFill>
                          <a:effectLst/>
                          <a:uFillTx/>
                          <a:latin typeface="+mj-lt"/>
                          <a:ea typeface="+mn-ea"/>
                          <a:cs typeface="+mn-cs"/>
                          <a:sym typeface="Arial"/>
                        </a:rPr>
                        <a:t>yodo</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urinario</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en</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diferentes</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grupos</a:t>
                      </a:r>
                      <a:r>
                        <a:rPr lang="en-US" sz="1800" b="0" i="0" u="none" strike="noStrike" cap="none" spc="0" baseline="0" dirty="0" smtClean="0">
                          <a:ln>
                            <a:noFill/>
                          </a:ln>
                          <a:solidFill>
                            <a:schemeClr val="tx1"/>
                          </a:solidFill>
                          <a:effectLst/>
                          <a:uFillTx/>
                          <a:latin typeface="+mj-lt"/>
                          <a:ea typeface="+mn-ea"/>
                          <a:cs typeface="+mn-cs"/>
                          <a:sym typeface="Arial"/>
                        </a:rPr>
                        <a:t> </a:t>
                      </a:r>
                      <a:r>
                        <a:rPr lang="en-US" sz="1800" b="0" i="0" u="none" strike="noStrike" cap="none" spc="0" baseline="0" dirty="0" err="1" smtClean="0">
                          <a:ln>
                            <a:noFill/>
                          </a:ln>
                          <a:solidFill>
                            <a:schemeClr val="tx1"/>
                          </a:solidFill>
                          <a:effectLst/>
                          <a:uFillTx/>
                          <a:latin typeface="+mj-lt"/>
                          <a:ea typeface="+mn-ea"/>
                          <a:cs typeface="+mn-cs"/>
                          <a:sym typeface="Arial"/>
                        </a:rPr>
                        <a:t>objetivo</a:t>
                      </a:r>
                      <a:endParaRPr lang="en-US" sz="1800" b="0" i="0" u="none" strike="noStrike" cap="none" spc="0" baseline="0" dirty="0">
                        <a:ln>
                          <a:noFill/>
                        </a:ln>
                        <a:solidFill>
                          <a:schemeClr val="tx1"/>
                        </a:solidFill>
                        <a:effectLst/>
                        <a:uFillTx/>
                        <a:latin typeface="+mj-lt"/>
                        <a:ea typeface="+mn-ea"/>
                        <a:cs typeface="+mn-cs"/>
                        <a:sym typeface="Arial"/>
                      </a:endParaRP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2588186"/>
                  </a:ext>
                </a:extLst>
              </a:tr>
              <a:tr h="386482">
                <a:tc>
                  <a:txBody>
                    <a:bodyPr/>
                    <a:lstStyle/>
                    <a:p>
                      <a:endParaRPr lang="en-US" sz="1800" dirty="0">
                        <a:latin typeface="+mj-lt"/>
                      </a:endParaRPr>
                    </a:p>
                  </a:txBody>
                  <a:tcPr/>
                </a:tc>
                <a:tc gridSpan="3">
                  <a:txBody>
                    <a:bodyPr/>
                    <a:lstStyle/>
                    <a:p>
                      <a:pPr algn="ctr"/>
                      <a:r>
                        <a:rPr lang="en-US" sz="1800" dirty="0">
                          <a:latin typeface="+mj-lt"/>
                        </a:rPr>
                        <a:t>MUIC (ug/L)</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9227569"/>
                  </a:ext>
                </a:extLst>
              </a:tr>
              <a:tr h="84421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err="1" smtClean="0">
                          <a:latin typeface="+mj-lt"/>
                        </a:rPr>
                        <a:t>Grupo</a:t>
                      </a:r>
                      <a:r>
                        <a:rPr lang="en-US" sz="1800" baseline="0" dirty="0" smtClean="0">
                          <a:latin typeface="+mj-lt"/>
                        </a:rPr>
                        <a:t> de la </a:t>
                      </a:r>
                      <a:r>
                        <a:rPr lang="en-US" sz="1800" baseline="0" dirty="0" err="1" smtClean="0">
                          <a:latin typeface="+mj-lt"/>
                        </a:rPr>
                        <a:t>población</a:t>
                      </a:r>
                      <a:endParaRPr lang="en-US" sz="1800" dirty="0">
                        <a:latin typeface="+mj-lt"/>
                      </a:endParaRPr>
                    </a:p>
                    <a:p>
                      <a:endParaRPr lang="en-US" sz="1800" dirty="0">
                        <a:latin typeface="+mj-lt"/>
                      </a:endParaRPr>
                    </a:p>
                  </a:txBody>
                  <a:tcPr>
                    <a:solidFill>
                      <a:schemeClr val="accent2">
                        <a:lumMod val="40000"/>
                        <a:lumOff val="60000"/>
                      </a:schemeClr>
                    </a:solidFill>
                  </a:tcPr>
                </a:tc>
                <a:tc>
                  <a:txBody>
                    <a:bodyPr/>
                    <a:lstStyle/>
                    <a:p>
                      <a:r>
                        <a:rPr lang="en-US" sz="1800" b="1" dirty="0" err="1" smtClean="0">
                          <a:latin typeface="+mj-lt"/>
                        </a:rPr>
                        <a:t>Insuficiente</a:t>
                      </a:r>
                      <a:endParaRPr lang="en-US" sz="1800" b="1" dirty="0">
                        <a:latin typeface="+mj-lt"/>
                      </a:endParaRPr>
                    </a:p>
                  </a:txBody>
                  <a:tcPr>
                    <a:solidFill>
                      <a:schemeClr val="accent2">
                        <a:lumMod val="75000"/>
                      </a:schemeClr>
                    </a:solidFill>
                  </a:tcPr>
                </a:tc>
                <a:tc>
                  <a:txBody>
                    <a:bodyPr/>
                    <a:lstStyle/>
                    <a:p>
                      <a:r>
                        <a:rPr lang="en-US" sz="1800" b="1" dirty="0" err="1" smtClean="0">
                          <a:latin typeface="+mj-lt"/>
                        </a:rPr>
                        <a:t>Adecuado</a:t>
                      </a:r>
                      <a:r>
                        <a:rPr lang="en-US" sz="1800" b="1" dirty="0" smtClean="0">
                          <a:latin typeface="+mj-lt"/>
                        </a:rPr>
                        <a:t> </a:t>
                      </a:r>
                      <a:endParaRPr lang="en-US" sz="1800" b="1" dirty="0">
                        <a:latin typeface="+mj-lt"/>
                      </a:endParaRPr>
                    </a:p>
                  </a:txBody>
                  <a:tcPr>
                    <a:solidFill>
                      <a:schemeClr val="accent2">
                        <a:lumMod val="75000"/>
                      </a:schemeClr>
                    </a:solidFill>
                  </a:tcPr>
                </a:tc>
                <a:tc>
                  <a:txBody>
                    <a:bodyPr/>
                    <a:lstStyle/>
                    <a:p>
                      <a:pPr algn="r"/>
                      <a:r>
                        <a:rPr lang="en-US" sz="1800" b="1" dirty="0" smtClean="0">
                          <a:latin typeface="+mj-lt"/>
                        </a:rPr>
                        <a:t>Arriba del </a:t>
                      </a:r>
                      <a:r>
                        <a:rPr lang="en-US" sz="1800" b="1" dirty="0" err="1" smtClean="0">
                          <a:latin typeface="+mj-lt"/>
                        </a:rPr>
                        <a:t>requerimiento</a:t>
                      </a:r>
                      <a:r>
                        <a:rPr lang="en-US" sz="1800" b="1" dirty="0" smtClean="0">
                          <a:latin typeface="+mj-lt"/>
                        </a:rPr>
                        <a:t> y </a:t>
                      </a:r>
                      <a:r>
                        <a:rPr lang="en-US" sz="1800" b="1" dirty="0" err="1" smtClean="0">
                          <a:latin typeface="+mj-lt"/>
                        </a:rPr>
                        <a:t>exceso</a:t>
                      </a:r>
                      <a:endParaRPr lang="en-US" sz="1800" b="1" dirty="0">
                        <a:latin typeface="+mj-lt"/>
                      </a:endParaRPr>
                    </a:p>
                  </a:txBody>
                  <a:tcPr>
                    <a:solidFill>
                      <a:schemeClr val="accent2">
                        <a:lumMod val="75000"/>
                      </a:schemeClr>
                    </a:solidFill>
                  </a:tcPr>
                </a:tc>
                <a:extLst>
                  <a:ext uri="{0D108BD9-81ED-4DB2-BD59-A6C34878D82A}">
                    <a16:rowId xmlns:a16="http://schemas.microsoft.com/office/drawing/2014/main" val="2163913975"/>
                  </a:ext>
                </a:extLst>
              </a:tr>
              <a:tr h="594074">
                <a:tc>
                  <a:txBody>
                    <a:bodyPr/>
                    <a:lstStyle/>
                    <a:p>
                      <a:r>
                        <a:rPr lang="en-US" sz="1800" b="1" dirty="0" err="1" smtClean="0">
                          <a:latin typeface="+mj-lt"/>
                        </a:rPr>
                        <a:t>Niños</a:t>
                      </a:r>
                      <a:r>
                        <a:rPr lang="en-US" sz="1800" b="1" dirty="0" smtClean="0">
                          <a:latin typeface="+mj-lt"/>
                        </a:rPr>
                        <a:t> </a:t>
                      </a:r>
                      <a:r>
                        <a:rPr lang="en-US" sz="1800" b="1" dirty="0" err="1" smtClean="0">
                          <a:latin typeface="+mj-lt"/>
                        </a:rPr>
                        <a:t>en</a:t>
                      </a:r>
                      <a:r>
                        <a:rPr lang="en-US" sz="1800" b="1" dirty="0" smtClean="0">
                          <a:latin typeface="+mj-lt"/>
                        </a:rPr>
                        <a:t> </a:t>
                      </a:r>
                      <a:r>
                        <a:rPr lang="en-US" sz="1800" b="1" dirty="0" err="1" smtClean="0">
                          <a:latin typeface="+mj-lt"/>
                        </a:rPr>
                        <a:t>edad</a:t>
                      </a:r>
                      <a:r>
                        <a:rPr lang="en-US" sz="1800" b="1" dirty="0" smtClean="0">
                          <a:latin typeface="+mj-lt"/>
                        </a:rPr>
                        <a:t> escolar</a:t>
                      </a:r>
                      <a:endParaRPr lang="en-US" sz="1800" b="1" dirty="0">
                        <a:latin typeface="+mj-lt"/>
                      </a:endParaRPr>
                    </a:p>
                  </a:txBody>
                  <a:tcPr>
                    <a:solidFill>
                      <a:schemeClr val="accent2">
                        <a:lumMod val="75000"/>
                      </a:schemeClr>
                    </a:solidFill>
                  </a:tcPr>
                </a:tc>
                <a:tc>
                  <a:txBody>
                    <a:bodyPr/>
                    <a:lstStyle/>
                    <a:p>
                      <a:r>
                        <a:rPr lang="en-US" sz="1800" dirty="0">
                          <a:latin typeface="+mj-lt"/>
                        </a:rPr>
                        <a:t>&lt;100</a:t>
                      </a:r>
                    </a:p>
                  </a:txBody>
                  <a:tcPr/>
                </a:tc>
                <a:tc>
                  <a:txBody>
                    <a:bodyPr/>
                    <a:lstStyle/>
                    <a:p>
                      <a:r>
                        <a:rPr lang="en-US" sz="1800" dirty="0">
                          <a:latin typeface="+mj-lt"/>
                        </a:rPr>
                        <a:t>100-299</a:t>
                      </a:r>
                      <a:r>
                        <a:rPr lang="en-US" sz="1800" baseline="30000" dirty="0">
                          <a:latin typeface="+mj-lt"/>
                        </a:rPr>
                        <a:t>a</a:t>
                      </a:r>
                      <a:endParaRPr lang="en-US" sz="1800" dirty="0">
                        <a:latin typeface="+mj-lt"/>
                      </a:endParaRPr>
                    </a:p>
                  </a:txBody>
                  <a:tcPr/>
                </a:tc>
                <a:tc>
                  <a:txBody>
                    <a:bodyPr/>
                    <a:lstStyle/>
                    <a:p>
                      <a:r>
                        <a:rPr lang="en-US" sz="1800" u="sng" dirty="0">
                          <a:latin typeface="+mj-lt"/>
                        </a:rPr>
                        <a:t>&gt;</a:t>
                      </a:r>
                      <a:r>
                        <a:rPr lang="en-US" sz="1800" u="none" dirty="0">
                          <a:latin typeface="+mj-lt"/>
                        </a:rPr>
                        <a:t> 300</a:t>
                      </a:r>
                      <a:r>
                        <a:rPr lang="en-US" sz="1800" u="none" baseline="30000" dirty="0">
                          <a:latin typeface="+mj-lt"/>
                        </a:rPr>
                        <a:t>a</a:t>
                      </a:r>
                      <a:endParaRPr lang="en-US" sz="1800" u="sng" dirty="0">
                        <a:latin typeface="+mj-lt"/>
                      </a:endParaRPr>
                    </a:p>
                  </a:txBody>
                  <a:tcPr/>
                </a:tc>
                <a:extLst>
                  <a:ext uri="{0D108BD9-81ED-4DB2-BD59-A6C34878D82A}">
                    <a16:rowId xmlns:a16="http://schemas.microsoft.com/office/drawing/2014/main" val="4161493951"/>
                  </a:ext>
                </a:extLst>
              </a:tr>
              <a:tr h="627421">
                <a:tc>
                  <a:txBody>
                    <a:bodyPr/>
                    <a:lstStyle/>
                    <a:p>
                      <a:r>
                        <a:rPr lang="en-US" sz="1800" b="1" dirty="0" err="1" smtClean="0">
                          <a:latin typeface="+mj-lt"/>
                        </a:rPr>
                        <a:t>Adultos</a:t>
                      </a:r>
                      <a:r>
                        <a:rPr lang="en-US" sz="1800" b="1" dirty="0" smtClean="0">
                          <a:latin typeface="+mj-lt"/>
                        </a:rPr>
                        <a:t> (</a:t>
                      </a:r>
                      <a:r>
                        <a:rPr lang="en-US" sz="1800" b="1" dirty="0" err="1" smtClean="0">
                          <a:latin typeface="+mj-lt"/>
                        </a:rPr>
                        <a:t>mujeres</a:t>
                      </a:r>
                      <a:r>
                        <a:rPr lang="en-US" sz="1800" b="1" baseline="0" dirty="0" smtClean="0">
                          <a:latin typeface="+mj-lt"/>
                        </a:rPr>
                        <a:t> </a:t>
                      </a:r>
                      <a:r>
                        <a:rPr lang="en-US" sz="1800" b="1" baseline="0" dirty="0" err="1" smtClean="0">
                          <a:latin typeface="+mj-lt"/>
                        </a:rPr>
                        <a:t>en</a:t>
                      </a:r>
                      <a:r>
                        <a:rPr lang="en-US" sz="1800" b="1" baseline="0" dirty="0" smtClean="0">
                          <a:latin typeface="+mj-lt"/>
                        </a:rPr>
                        <a:t> </a:t>
                      </a:r>
                      <a:r>
                        <a:rPr lang="en-US" sz="1800" b="1" baseline="0" dirty="0" err="1" smtClean="0">
                          <a:latin typeface="+mj-lt"/>
                        </a:rPr>
                        <a:t>edad</a:t>
                      </a:r>
                      <a:r>
                        <a:rPr lang="en-US" sz="1800" b="1" baseline="0" dirty="0" smtClean="0">
                          <a:latin typeface="+mj-lt"/>
                        </a:rPr>
                        <a:t> </a:t>
                      </a:r>
                      <a:r>
                        <a:rPr lang="en-US" sz="1800" b="1" baseline="0" dirty="0" err="1" smtClean="0">
                          <a:latin typeface="+mj-lt"/>
                        </a:rPr>
                        <a:t>fértil</a:t>
                      </a:r>
                      <a:r>
                        <a:rPr lang="en-US" sz="1800" b="1" baseline="0" dirty="0" smtClean="0">
                          <a:latin typeface="+mj-lt"/>
                        </a:rPr>
                        <a:t>)</a:t>
                      </a:r>
                      <a:endParaRPr lang="en-US" sz="1800" b="1" dirty="0">
                        <a:latin typeface="+mj-lt"/>
                      </a:endParaRPr>
                    </a:p>
                  </a:txBody>
                  <a:tcPr>
                    <a:solidFill>
                      <a:schemeClr val="accent2">
                        <a:lumMod val="75000"/>
                      </a:schemeClr>
                    </a:solidFill>
                  </a:tcPr>
                </a:tc>
                <a:tc>
                  <a:txBody>
                    <a:bodyPr/>
                    <a:lstStyle/>
                    <a:p>
                      <a:r>
                        <a:rPr lang="en-US" sz="1800" dirty="0">
                          <a:latin typeface="+mj-lt"/>
                        </a:rPr>
                        <a:t>&lt;100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j-lt"/>
                        </a:rPr>
                        <a:t>100-299</a:t>
                      </a:r>
                      <a:r>
                        <a:rPr lang="en-US" sz="1800" baseline="30000" dirty="0">
                          <a:solidFill>
                            <a:schemeClr val="tx1"/>
                          </a:solidFill>
                          <a:latin typeface="+mj-lt"/>
                        </a:rPr>
                        <a:t>a</a:t>
                      </a:r>
                      <a:endParaRPr lang="en-US" sz="1800" dirty="0">
                        <a:solidFill>
                          <a:schemeClr val="tx1"/>
                        </a:solidFill>
                        <a:latin typeface="+mj-lt"/>
                      </a:endParaRPr>
                    </a:p>
                    <a:p>
                      <a:endParaRPr lang="en-US" sz="18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u="sng" dirty="0">
                          <a:latin typeface="+mj-lt"/>
                        </a:rPr>
                        <a:t>&gt;</a:t>
                      </a:r>
                      <a:r>
                        <a:rPr lang="en-US" sz="1800" u="none" dirty="0">
                          <a:latin typeface="+mj-lt"/>
                        </a:rPr>
                        <a:t> 300</a:t>
                      </a:r>
                      <a:r>
                        <a:rPr lang="en-US" sz="1800" u="none" baseline="30000" dirty="0">
                          <a:latin typeface="+mj-lt"/>
                        </a:rPr>
                        <a:t>a</a:t>
                      </a:r>
                      <a:endParaRPr lang="en-US" sz="1800" u="sng" dirty="0">
                        <a:latin typeface="+mj-lt"/>
                      </a:endParaRPr>
                    </a:p>
                    <a:p>
                      <a:endParaRPr lang="en-US" sz="1800" u="sng" dirty="0">
                        <a:latin typeface="+mj-lt"/>
                      </a:endParaRPr>
                    </a:p>
                  </a:txBody>
                  <a:tcPr/>
                </a:tc>
                <a:extLst>
                  <a:ext uri="{0D108BD9-81ED-4DB2-BD59-A6C34878D82A}">
                    <a16:rowId xmlns:a16="http://schemas.microsoft.com/office/drawing/2014/main" val="2208078423"/>
                  </a:ext>
                </a:extLst>
              </a:tr>
              <a:tr h="627421">
                <a:tc>
                  <a:txBody>
                    <a:bodyPr/>
                    <a:lstStyle/>
                    <a:p>
                      <a:r>
                        <a:rPr lang="en-US" sz="1800" b="1" dirty="0" err="1" smtClean="0">
                          <a:latin typeface="+mj-lt"/>
                        </a:rPr>
                        <a:t>Mujeres</a:t>
                      </a:r>
                      <a:r>
                        <a:rPr lang="en-US" sz="1800" b="1" baseline="0" dirty="0" smtClean="0">
                          <a:latin typeface="+mj-lt"/>
                        </a:rPr>
                        <a:t> </a:t>
                      </a:r>
                      <a:r>
                        <a:rPr lang="en-US" sz="1800" b="1" baseline="0" dirty="0" err="1" smtClean="0">
                          <a:latin typeface="+mj-lt"/>
                        </a:rPr>
                        <a:t>embarazadas</a:t>
                      </a:r>
                      <a:endParaRPr lang="en-US" sz="1800" b="1" dirty="0">
                        <a:latin typeface="+mj-lt"/>
                      </a:endParaRPr>
                    </a:p>
                  </a:txBody>
                  <a:tcPr>
                    <a:solidFill>
                      <a:schemeClr val="accent2">
                        <a:lumMod val="75000"/>
                      </a:schemeClr>
                    </a:solidFill>
                  </a:tcPr>
                </a:tc>
                <a:tc>
                  <a:txBody>
                    <a:bodyPr/>
                    <a:lstStyle/>
                    <a:p>
                      <a:r>
                        <a:rPr lang="en-US" sz="1800" dirty="0">
                          <a:latin typeface="+mj-lt"/>
                        </a:rPr>
                        <a:t>&lt;150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latin typeface="+mj-lt"/>
                        </a:rPr>
                        <a:t>150-249</a:t>
                      </a:r>
                    </a:p>
                    <a:p>
                      <a:endParaRPr lang="en-US" sz="18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u="sng" dirty="0">
                          <a:latin typeface="+mj-lt"/>
                        </a:rPr>
                        <a:t>&gt;</a:t>
                      </a:r>
                      <a:r>
                        <a:rPr lang="en-US" sz="1800" u="none" dirty="0">
                          <a:latin typeface="+mj-lt"/>
                        </a:rPr>
                        <a:t> 250</a:t>
                      </a:r>
                      <a:endParaRPr lang="en-US" sz="1800" u="sng" dirty="0">
                        <a:latin typeface="+mj-lt"/>
                      </a:endParaRPr>
                    </a:p>
                    <a:p>
                      <a:endParaRPr lang="en-US" sz="1800" dirty="0">
                        <a:latin typeface="+mj-lt"/>
                      </a:endParaRPr>
                    </a:p>
                  </a:txBody>
                  <a:tcPr/>
                </a:tc>
                <a:extLst>
                  <a:ext uri="{0D108BD9-81ED-4DB2-BD59-A6C34878D82A}">
                    <a16:rowId xmlns:a16="http://schemas.microsoft.com/office/drawing/2014/main" val="731369812"/>
                  </a:ext>
                </a:extLst>
              </a:tr>
              <a:tr h="627421">
                <a:tc>
                  <a:txBody>
                    <a:bodyPr/>
                    <a:lstStyle/>
                    <a:p>
                      <a:r>
                        <a:rPr lang="en-US" sz="1800" b="1" dirty="0" err="1" smtClean="0">
                          <a:latin typeface="+mj-lt"/>
                        </a:rPr>
                        <a:t>Mujeres</a:t>
                      </a:r>
                      <a:r>
                        <a:rPr lang="en-US" sz="1800" b="1" baseline="0" dirty="0" smtClean="0">
                          <a:latin typeface="+mj-lt"/>
                        </a:rPr>
                        <a:t> </a:t>
                      </a:r>
                      <a:r>
                        <a:rPr lang="en-US" sz="1800" b="1" baseline="0" dirty="0" err="1" smtClean="0">
                          <a:latin typeface="+mj-lt"/>
                        </a:rPr>
                        <a:t>en</a:t>
                      </a:r>
                      <a:r>
                        <a:rPr lang="en-US" sz="1800" b="1" baseline="0" dirty="0" smtClean="0">
                          <a:latin typeface="+mj-lt"/>
                        </a:rPr>
                        <a:t> </a:t>
                      </a:r>
                      <a:r>
                        <a:rPr lang="en-US" sz="1800" b="1" baseline="0" dirty="0" err="1" smtClean="0">
                          <a:latin typeface="+mj-lt"/>
                        </a:rPr>
                        <a:t>periodo</a:t>
                      </a:r>
                      <a:r>
                        <a:rPr lang="en-US" sz="1800" b="1" baseline="0" dirty="0" smtClean="0">
                          <a:latin typeface="+mj-lt"/>
                        </a:rPr>
                        <a:t> de </a:t>
                      </a:r>
                      <a:r>
                        <a:rPr lang="en-US" sz="1800" b="1" baseline="0" dirty="0" err="1" smtClean="0">
                          <a:latin typeface="+mj-lt"/>
                        </a:rPr>
                        <a:t>lactancia</a:t>
                      </a:r>
                      <a:endParaRPr lang="en-US" sz="1800" b="1" dirty="0">
                        <a:latin typeface="+mj-lt"/>
                      </a:endParaRPr>
                    </a:p>
                  </a:txBody>
                  <a:tcPr>
                    <a:solidFill>
                      <a:schemeClr val="accent2">
                        <a:lumMod val="75000"/>
                      </a:schemeClr>
                    </a:solidFill>
                  </a:tcPr>
                </a:tc>
                <a:tc>
                  <a:txBody>
                    <a:bodyPr/>
                    <a:lstStyle/>
                    <a:p>
                      <a:r>
                        <a:rPr lang="en-US" sz="1800" dirty="0">
                          <a:latin typeface="+mj-lt"/>
                        </a:rPr>
                        <a:t>&lt;100</a:t>
                      </a:r>
                    </a:p>
                  </a:txBody>
                  <a:tcPr/>
                </a:tc>
                <a:tc>
                  <a:txBody>
                    <a:bodyPr/>
                    <a:lstStyle/>
                    <a:p>
                      <a:r>
                        <a:rPr lang="en-US" sz="1800" u="sng" dirty="0">
                          <a:latin typeface="+mj-lt"/>
                        </a:rPr>
                        <a:t>&gt;</a:t>
                      </a:r>
                      <a:r>
                        <a:rPr lang="en-US" sz="1800" u="none" dirty="0">
                          <a:latin typeface="+mj-lt"/>
                        </a:rPr>
                        <a:t> 100</a:t>
                      </a:r>
                      <a:endParaRPr lang="en-US" sz="1800" u="sng" dirty="0">
                        <a:latin typeface="+mj-lt"/>
                      </a:endParaRPr>
                    </a:p>
                  </a:txBody>
                  <a:tcPr/>
                </a:tc>
                <a:tc>
                  <a:txBody>
                    <a:bodyPr/>
                    <a:lstStyle/>
                    <a:p>
                      <a:endParaRPr lang="en-US" sz="1800" dirty="0">
                        <a:latin typeface="+mj-lt"/>
                      </a:endParaRPr>
                    </a:p>
                  </a:txBody>
                  <a:tcPr/>
                </a:tc>
                <a:extLst>
                  <a:ext uri="{0D108BD9-81ED-4DB2-BD59-A6C34878D82A}">
                    <a16:rowId xmlns:a16="http://schemas.microsoft.com/office/drawing/2014/main" val="3055928130"/>
                  </a:ext>
                </a:extLst>
              </a:tr>
              <a:tr h="386482">
                <a:tc>
                  <a:txBody>
                    <a:bodyPr/>
                    <a:lstStyle/>
                    <a:p>
                      <a:r>
                        <a:rPr lang="en-US" sz="1800" b="1" dirty="0" err="1" smtClean="0">
                          <a:latin typeface="+mj-lt"/>
                        </a:rPr>
                        <a:t>Niños</a:t>
                      </a:r>
                      <a:r>
                        <a:rPr lang="en-US" sz="1800" b="1" dirty="0" smtClean="0">
                          <a:latin typeface="+mj-lt"/>
                        </a:rPr>
                        <a:t> &lt;</a:t>
                      </a:r>
                      <a:r>
                        <a:rPr lang="en-US" sz="1800" b="1" baseline="0" dirty="0" smtClean="0">
                          <a:latin typeface="+mj-lt"/>
                        </a:rPr>
                        <a:t> 2 </a:t>
                      </a:r>
                      <a:r>
                        <a:rPr lang="en-US" sz="1800" b="1" baseline="0" dirty="0" err="1" smtClean="0">
                          <a:latin typeface="+mj-lt"/>
                        </a:rPr>
                        <a:t>años</a:t>
                      </a:r>
                      <a:endParaRPr lang="en-US" sz="1800" b="1" dirty="0">
                        <a:latin typeface="+mj-lt"/>
                      </a:endParaRPr>
                    </a:p>
                  </a:txBody>
                  <a:tcPr>
                    <a:solidFill>
                      <a:schemeClr val="accent2">
                        <a:lumMod val="75000"/>
                      </a:schemeClr>
                    </a:solidFill>
                  </a:tcPr>
                </a:tc>
                <a:tc>
                  <a:txBody>
                    <a:bodyPr/>
                    <a:lstStyle/>
                    <a:p>
                      <a:r>
                        <a:rPr lang="en-US" sz="1800" dirty="0">
                          <a:latin typeface="+mj-lt"/>
                        </a:rPr>
                        <a:t>&lt;100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u="sng" dirty="0">
                          <a:latin typeface="+mj-lt"/>
                        </a:rPr>
                        <a:t>&gt;</a:t>
                      </a:r>
                      <a:r>
                        <a:rPr lang="en-US" sz="1800" u="none" dirty="0">
                          <a:latin typeface="+mj-lt"/>
                        </a:rPr>
                        <a:t> 100</a:t>
                      </a:r>
                      <a:endParaRPr lang="en-US" sz="1800" u="sng" dirty="0">
                        <a:latin typeface="+mj-lt"/>
                      </a:endParaRPr>
                    </a:p>
                  </a:txBody>
                  <a:tcPr/>
                </a:tc>
                <a:tc>
                  <a:txBody>
                    <a:bodyPr/>
                    <a:lstStyle/>
                    <a:p>
                      <a:endParaRPr lang="en-US" sz="1800" dirty="0">
                        <a:latin typeface="+mj-lt"/>
                      </a:endParaRPr>
                    </a:p>
                  </a:txBody>
                  <a:tcPr/>
                </a:tc>
                <a:extLst>
                  <a:ext uri="{0D108BD9-81ED-4DB2-BD59-A6C34878D82A}">
                    <a16:rowId xmlns:a16="http://schemas.microsoft.com/office/drawing/2014/main" val="2539450941"/>
                  </a:ext>
                </a:extLst>
              </a:tr>
            </a:tbl>
          </a:graphicData>
        </a:graphic>
      </p:graphicFrame>
      <p:sp>
        <p:nvSpPr>
          <p:cNvPr id="5" name="TextBox 4">
            <a:extLst>
              <a:ext uri="{FF2B5EF4-FFF2-40B4-BE49-F238E27FC236}">
                <a16:creationId xmlns:a16="http://schemas.microsoft.com/office/drawing/2014/main" id="{081631EC-06F7-C14C-BDF4-4396D5FA9D2C}"/>
              </a:ext>
            </a:extLst>
          </p:cNvPr>
          <p:cNvSpPr txBox="1"/>
          <p:nvPr/>
        </p:nvSpPr>
        <p:spPr>
          <a:xfrm>
            <a:off x="1584834" y="6019270"/>
            <a:ext cx="827578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000" baseline="30000" dirty="0"/>
              <a:t>a </a:t>
            </a:r>
            <a:r>
              <a:rPr lang="en-US" sz="1000" dirty="0" err="1" smtClean="0"/>
              <a:t>Ajustado</a:t>
            </a:r>
            <a:r>
              <a:rPr lang="en-US" sz="1000" dirty="0" smtClean="0"/>
              <a:t> </a:t>
            </a:r>
            <a:r>
              <a:rPr lang="en-US" sz="1000" dirty="0" err="1" smtClean="0"/>
              <a:t>basado</a:t>
            </a:r>
            <a:r>
              <a:rPr lang="en-US" sz="1000" dirty="0" smtClean="0"/>
              <a:t> </a:t>
            </a:r>
            <a:r>
              <a:rPr lang="en-US" sz="1000" dirty="0" err="1" smtClean="0"/>
              <a:t>en</a:t>
            </a:r>
            <a:r>
              <a:rPr lang="en-US" sz="1000" dirty="0" smtClean="0"/>
              <a:t> la major </a:t>
            </a:r>
            <a:r>
              <a:rPr lang="en-US" sz="1000" dirty="0" err="1" smtClean="0"/>
              <a:t>evidencia</a:t>
            </a:r>
            <a:r>
              <a:rPr lang="en-US" sz="1000" dirty="0" smtClean="0"/>
              <a:t> </a:t>
            </a:r>
            <a:r>
              <a:rPr lang="en-US" sz="1000" dirty="0" err="1" smtClean="0"/>
              <a:t>científica</a:t>
            </a:r>
            <a:r>
              <a:rPr lang="en-US" sz="1000" dirty="0" smtClean="0"/>
              <a:t> </a:t>
            </a:r>
            <a:r>
              <a:rPr lang="en-US" sz="1000" dirty="0" err="1" smtClean="0"/>
              <a:t>disponible</a:t>
            </a:r>
            <a:r>
              <a:rPr lang="en-US" sz="1000" dirty="0" smtClean="0"/>
              <a:t> a la </a:t>
            </a:r>
            <a:r>
              <a:rPr lang="en-US" sz="1000" dirty="0" err="1" smtClean="0"/>
              <a:t>fecha</a:t>
            </a:r>
            <a:r>
              <a:rPr lang="en-US" sz="1000" dirty="0" smtClean="0"/>
              <a:t>. </a:t>
            </a:r>
            <a:r>
              <a:rPr lang="en-US" sz="1000" dirty="0" smtClean="0"/>
              <a:t> </a:t>
            </a:r>
            <a:endParaRPr lang="en-US" sz="1000" dirty="0"/>
          </a:p>
          <a:p>
            <a:r>
              <a:rPr lang="en-US" sz="1000" dirty="0" smtClean="0"/>
              <a:t>Fuente: </a:t>
            </a:r>
            <a:r>
              <a:rPr lang="en-US" sz="1000" dirty="0"/>
              <a:t>WHO. Urinary iodine concentrations for determining iodine status deficiency in populations. Vitamin and Mineral Nutrition Information System. Geneva: World Health Organization; 2013 (http://</a:t>
            </a:r>
            <a:r>
              <a:rPr lang="en-US" sz="1000" dirty="0" err="1"/>
              <a:t>www.who.int</a:t>
            </a:r>
            <a:r>
              <a:rPr lang="en-US" sz="1000" dirty="0"/>
              <a:t>/nutrition/</a:t>
            </a:r>
            <a:r>
              <a:rPr lang="en-US" sz="1000" dirty="0" err="1"/>
              <a:t>vmnis</a:t>
            </a:r>
            <a:r>
              <a:rPr lang="en-US" sz="1000" dirty="0"/>
              <a:t>/indicators/</a:t>
            </a:r>
            <a:r>
              <a:rPr lang="en-US" sz="1000" dirty="0" err="1"/>
              <a:t>urinaryiodine</a:t>
            </a:r>
            <a:r>
              <a:rPr lang="en-US" sz="1000" dirty="0"/>
              <a:t>, accessed 3 October 2019).</a:t>
            </a:r>
          </a:p>
          <a:p>
            <a:pPr marL="0" marR="0" indent="0" algn="l" defTabSz="914400" rtl="0" fontAlgn="auto" latinLnBrk="0" hangingPunct="0">
              <a:lnSpc>
                <a:spcPct val="100000"/>
              </a:lnSpc>
              <a:spcBef>
                <a:spcPts val="0"/>
              </a:spcBef>
              <a:spcAft>
                <a:spcPts val="0"/>
              </a:spcAft>
              <a:buClrTx/>
              <a:buSzTx/>
              <a:buFontTx/>
              <a:buNone/>
              <a:tabLst/>
            </a:pPr>
            <a:r>
              <a:rPr lang="en-US" sz="1000" dirty="0"/>
              <a:t> </a:t>
            </a:r>
            <a:endParaRPr kumimoji="0" lang="en-US" sz="1000" b="0" i="0" u="none" strike="noStrike" cap="none" spc="0" normalizeH="0" baseline="30000" dirty="0">
              <a:ln>
                <a:noFill/>
              </a:ln>
              <a:solidFill>
                <a:srgbClr val="000000"/>
              </a:solidFill>
              <a:effectLst/>
              <a:uFillTx/>
              <a:latin typeface="+mj-lt"/>
              <a:ea typeface="+mj-ea"/>
              <a:cs typeface="+mj-cs"/>
              <a:sym typeface="Arial"/>
            </a:endParaRPr>
          </a:p>
        </p:txBody>
      </p:sp>
      <p:sp>
        <p:nvSpPr>
          <p:cNvPr id="3" name="Slide Number Placeholder 2">
            <a:extLst>
              <a:ext uri="{FF2B5EF4-FFF2-40B4-BE49-F238E27FC236}">
                <a16:creationId xmlns:a16="http://schemas.microsoft.com/office/drawing/2014/main" id="{82BE3255-D04D-0946-88AC-073675BB3C3B}"/>
              </a:ext>
            </a:extLst>
          </p:cNvPr>
          <p:cNvSpPr>
            <a:spLocks noGrp="1"/>
          </p:cNvSpPr>
          <p:nvPr>
            <p:ph type="sldNum" sz="quarter" idx="2"/>
          </p:nvPr>
        </p:nvSpPr>
        <p:spPr>
          <a:xfrm>
            <a:off x="11803651" y="6502796"/>
            <a:ext cx="169918" cy="153888"/>
          </a:xfrm>
        </p:spPr>
        <p:txBody>
          <a:bodyPr/>
          <a:lstStyle/>
          <a:p>
            <a:fld id="{86CB4B4D-7CA3-9044-876B-883B54F8677D}" type="slidenum">
              <a:rPr lang="de-CH" smtClean="0">
                <a:solidFill>
                  <a:schemeClr val="tx2"/>
                </a:solidFill>
              </a:rPr>
              <a:t>18</a:t>
            </a:fld>
            <a:endParaRPr lang="de-CH" dirty="0">
              <a:solidFill>
                <a:schemeClr val="tx2"/>
              </a:solidFill>
            </a:endParaRPr>
          </a:p>
        </p:txBody>
      </p:sp>
    </p:spTree>
    <p:extLst>
      <p:ext uri="{BB962C8B-B14F-4D97-AF65-F5344CB8AC3E}">
        <p14:creationId xmlns:p14="http://schemas.microsoft.com/office/powerpoint/2010/main" val="257316833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o 28"/>
          <p:cNvGrpSpPr/>
          <p:nvPr/>
        </p:nvGrpSpPr>
        <p:grpSpPr>
          <a:xfrm>
            <a:off x="3487020" y="1161719"/>
            <a:ext cx="8704980" cy="5595078"/>
            <a:chOff x="2020345" y="1143047"/>
            <a:chExt cx="8704980" cy="5595078"/>
          </a:xfrm>
        </p:grpSpPr>
        <p:grpSp>
          <p:nvGrpSpPr>
            <p:cNvPr id="30" name="Grupo 29"/>
            <p:cNvGrpSpPr/>
            <p:nvPr/>
          </p:nvGrpSpPr>
          <p:grpSpPr>
            <a:xfrm>
              <a:off x="2020345" y="1143047"/>
              <a:ext cx="8375735" cy="5595078"/>
              <a:chOff x="2020345" y="1143047"/>
              <a:chExt cx="8375735" cy="5595078"/>
            </a:xfrm>
          </p:grpSpPr>
          <p:sp>
            <p:nvSpPr>
              <p:cNvPr id="32" name="Oval 35">
                <a:extLst>
                  <a:ext uri="{FF2B5EF4-FFF2-40B4-BE49-F238E27FC236}">
                    <a16:creationId xmlns:a16="http://schemas.microsoft.com/office/drawing/2014/main" id="{92FFBE7A-CB7A-2445-8B03-FFBB49F59B0B}"/>
                  </a:ext>
                </a:extLst>
              </p:cNvPr>
              <p:cNvSpPr/>
              <p:nvPr/>
            </p:nvSpPr>
            <p:spPr>
              <a:xfrm>
                <a:off x="2020345" y="1143047"/>
                <a:ext cx="8375735" cy="554823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33"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34" name="Oval 9">
                <a:extLst>
                  <a:ext uri="{FF2B5EF4-FFF2-40B4-BE49-F238E27FC236}">
                    <a16:creationId xmlns:a16="http://schemas.microsoft.com/office/drawing/2014/main" id="{A75E0F84-1447-D04E-98B1-6E9F69C30FC7}"/>
                  </a:ext>
                </a:extLst>
              </p:cNvPr>
              <p:cNvSpPr/>
              <p:nvPr/>
            </p:nvSpPr>
            <p:spPr>
              <a:xfrm>
                <a:off x="4821254" y="3292094"/>
                <a:ext cx="2516345"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latin typeface="+mj-lt"/>
                  </a:rPr>
                  <a:t>META</a:t>
                </a:r>
                <a:r>
                  <a:rPr lang="en-US" sz="1600" dirty="0" smtClean="0">
                    <a:solidFill>
                      <a:schemeClr val="tx1"/>
                    </a:solidFill>
                    <a:latin typeface="+mj-lt"/>
                  </a:rPr>
                  <a:t> </a:t>
                </a:r>
                <a:r>
                  <a:rPr lang="en-US" sz="1600" dirty="0" err="1" smtClean="0">
                    <a:solidFill>
                      <a:schemeClr val="tx1"/>
                    </a:solidFill>
                    <a:latin typeface="+mj-lt"/>
                  </a:rPr>
                  <a:t>Nutrición</a:t>
                </a:r>
                <a:r>
                  <a:rPr lang="en-US" sz="1600" dirty="0" smtClean="0">
                    <a:solidFill>
                      <a:schemeClr val="tx1"/>
                    </a:solidFill>
                    <a:latin typeface="+mj-lt"/>
                  </a:rPr>
                  <a:t> </a:t>
                </a:r>
                <a:r>
                  <a:rPr lang="en-US" sz="1600" dirty="0" err="1" smtClean="0">
                    <a:solidFill>
                      <a:schemeClr val="tx1"/>
                    </a:solidFill>
                    <a:latin typeface="+mj-lt"/>
                  </a:rPr>
                  <a:t>óptima</a:t>
                </a:r>
                <a:r>
                  <a:rPr lang="en-US" sz="1600" dirty="0" smtClean="0">
                    <a:solidFill>
                      <a:schemeClr val="tx1"/>
                    </a:solidFill>
                    <a:latin typeface="+mj-lt"/>
                  </a:rPr>
                  <a:t> de </a:t>
                </a:r>
                <a:r>
                  <a:rPr lang="en-US" sz="1600" dirty="0" err="1" smtClean="0">
                    <a:solidFill>
                      <a:schemeClr val="tx1"/>
                    </a:solidFill>
                    <a:latin typeface="+mj-lt"/>
                  </a:rPr>
                  <a:t>yodo</a:t>
                </a:r>
                <a:r>
                  <a:rPr lang="en-US" sz="1600" dirty="0" smtClean="0">
                    <a:solidFill>
                      <a:schemeClr val="tx1"/>
                    </a:solidFill>
                    <a:latin typeface="+mj-lt"/>
                  </a:rPr>
                  <a:t> para </a:t>
                </a:r>
                <a:r>
                  <a:rPr lang="en-US" sz="1600" dirty="0" err="1" smtClean="0">
                    <a:solidFill>
                      <a:schemeClr val="tx1"/>
                    </a:solidFill>
                    <a:latin typeface="+mj-lt"/>
                  </a:rPr>
                  <a:t>todos</a:t>
                </a:r>
                <a:endParaRPr lang="en-US" sz="1600" dirty="0">
                  <a:solidFill>
                    <a:schemeClr val="tx1"/>
                  </a:solidFill>
                  <a:latin typeface="+mj-lt"/>
                </a:endParaRPr>
              </a:p>
              <a:p>
                <a:pPr algn="ctr"/>
                <a:r>
                  <a:rPr lang="en-US" sz="1600" b="1" u="sng" dirty="0" smtClean="0">
                    <a:solidFill>
                      <a:schemeClr val="tx1"/>
                    </a:solidFill>
                    <a:latin typeface="+mj-lt"/>
                  </a:rPr>
                  <a:t>ESTRATEGIA:</a:t>
                </a:r>
                <a:r>
                  <a:rPr lang="en-US" sz="1600" dirty="0" smtClean="0">
                    <a:solidFill>
                      <a:schemeClr val="tx1"/>
                    </a:solidFill>
                    <a:latin typeface="+mj-lt"/>
                  </a:rPr>
                  <a:t> </a:t>
                </a:r>
                <a:r>
                  <a:rPr lang="en-US" sz="1600" dirty="0" err="1" smtClean="0">
                    <a:solidFill>
                      <a:schemeClr val="tx1"/>
                    </a:solidFill>
                    <a:latin typeface="+mj-lt"/>
                  </a:rPr>
                  <a:t>Yodar</a:t>
                </a:r>
                <a:r>
                  <a:rPr lang="en-US" sz="1600" dirty="0" smtClean="0">
                    <a:solidFill>
                      <a:schemeClr val="tx1"/>
                    </a:solidFill>
                    <a:latin typeface="+mj-lt"/>
                  </a:rPr>
                  <a:t> </a:t>
                </a:r>
                <a:r>
                  <a:rPr lang="en-US" sz="1600" dirty="0" err="1" smtClean="0">
                    <a:solidFill>
                      <a:schemeClr val="tx1"/>
                    </a:solidFill>
                    <a:latin typeface="+mj-lt"/>
                  </a:rPr>
                  <a:t>toda</a:t>
                </a:r>
                <a:r>
                  <a:rPr lang="en-US" sz="1600" dirty="0" smtClean="0">
                    <a:solidFill>
                      <a:schemeClr val="tx1"/>
                    </a:solidFill>
                    <a:latin typeface="+mj-lt"/>
                  </a:rPr>
                  <a:t> la </a:t>
                </a:r>
                <a:r>
                  <a:rPr lang="en-US" sz="1600" dirty="0" err="1" smtClean="0">
                    <a:solidFill>
                      <a:schemeClr val="tx1"/>
                    </a:solidFill>
                    <a:latin typeface="+mj-lt"/>
                  </a:rPr>
                  <a:t>sal</a:t>
                </a:r>
                <a:r>
                  <a:rPr lang="en-US" sz="1600" dirty="0" smtClean="0">
                    <a:solidFill>
                      <a:schemeClr val="tx1"/>
                    </a:solidFill>
                    <a:latin typeface="+mj-lt"/>
                  </a:rPr>
                  <a:t> de </a:t>
                </a:r>
                <a:r>
                  <a:rPr lang="en-US" sz="1600" dirty="0" err="1" smtClean="0">
                    <a:solidFill>
                      <a:schemeClr val="tx1"/>
                    </a:solidFill>
                    <a:latin typeface="+mj-lt"/>
                  </a:rPr>
                  <a:t>consumo</a:t>
                </a:r>
                <a:r>
                  <a:rPr lang="en-US" sz="1600" dirty="0" smtClean="0">
                    <a:solidFill>
                      <a:schemeClr val="tx1"/>
                    </a:solidFill>
                    <a:latin typeface="+mj-lt"/>
                  </a:rPr>
                  <a:t> </a:t>
                </a:r>
                <a:r>
                  <a:rPr lang="en-US" sz="1600" dirty="0" err="1" smtClean="0">
                    <a:solidFill>
                      <a:schemeClr val="tx1"/>
                    </a:solidFill>
                    <a:latin typeface="+mj-lt"/>
                  </a:rPr>
                  <a:t>humano</a:t>
                </a:r>
                <a:endParaRPr lang="en-US" sz="1600" b="1" u="sng" dirty="0">
                  <a:solidFill>
                    <a:schemeClr val="tx1"/>
                  </a:solidFill>
                  <a:latin typeface="+mj-lt"/>
                </a:endParaRPr>
              </a:p>
            </p:txBody>
          </p:sp>
          <p:sp>
            <p:nvSpPr>
              <p:cNvPr id="35" name="TextBox 27">
                <a:extLst>
                  <a:ext uri="{FF2B5EF4-FFF2-40B4-BE49-F238E27FC236}">
                    <a16:creationId xmlns:a16="http://schemas.microsoft.com/office/drawing/2014/main" id="{16229F5E-33F4-304E-B066-C44D7BE2FC66}"/>
                  </a:ext>
                </a:extLst>
              </p:cNvPr>
              <p:cNvSpPr txBox="1"/>
              <p:nvPr/>
            </p:nvSpPr>
            <p:spPr>
              <a:xfrm>
                <a:off x="4793123" y="2384146"/>
                <a:ext cx="23737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Definir</a:t>
                </a:r>
                <a:r>
                  <a:rPr lang="en-US" dirty="0" smtClean="0"/>
                  <a:t> la </a:t>
                </a:r>
                <a:r>
                  <a:rPr lang="en-US" dirty="0" err="1" smtClean="0"/>
                  <a:t>línea</a:t>
                </a:r>
                <a:r>
                  <a:rPr lang="en-US" dirty="0" smtClean="0"/>
                  <a:t> base</a:t>
                </a:r>
                <a:endParaRPr kumimoji="0" lang="en-US" sz="1800" b="0" i="0" u="none" strike="noStrike" cap="none" spc="0" normalizeH="0" baseline="0" dirty="0">
                  <a:ln>
                    <a:noFill/>
                  </a:ln>
                  <a:solidFill>
                    <a:srgbClr val="000000"/>
                  </a:solidFill>
                  <a:effectLst/>
                  <a:uFillTx/>
                  <a:sym typeface="Arial"/>
                </a:endParaRPr>
              </a:p>
            </p:txBody>
          </p:sp>
          <p:sp>
            <p:nvSpPr>
              <p:cNvPr id="36" name="TextBox 28">
                <a:extLst>
                  <a:ext uri="{FF2B5EF4-FFF2-40B4-BE49-F238E27FC236}">
                    <a16:creationId xmlns:a16="http://schemas.microsoft.com/office/drawing/2014/main" id="{7B7016F9-E9A0-544D-BA64-59EC787CE0E7}"/>
                  </a:ext>
                </a:extLst>
              </p:cNvPr>
              <p:cNvSpPr txBox="1"/>
              <p:nvPr/>
            </p:nvSpPr>
            <p:spPr>
              <a:xfrm>
                <a:off x="4837337" y="2665478"/>
                <a:ext cx="15224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ea typeface="+mj-ea"/>
                    <a:cs typeface="+mj-cs"/>
                    <a:sym typeface="Arial"/>
                  </a:rPr>
                  <a:t>Estado de </a:t>
                </a:r>
                <a:r>
                  <a:rPr kumimoji="0" lang="en-US" sz="1200" b="0" i="0" u="none" strike="noStrike" cap="none" spc="0" normalizeH="0" baseline="0" dirty="0" err="1" smtClean="0">
                    <a:ln>
                      <a:noFill/>
                    </a:ln>
                    <a:solidFill>
                      <a:srgbClr val="000000"/>
                    </a:solidFill>
                    <a:effectLst/>
                    <a:uFillTx/>
                    <a:ea typeface="+mj-ea"/>
                    <a:cs typeface="+mj-cs"/>
                    <a:sym typeface="Arial"/>
                  </a:rPr>
                  <a:t>yodo</a:t>
                </a:r>
                <a:r>
                  <a:rPr kumimoji="0" lang="en-US" sz="1200" b="0" i="0" u="none" strike="noStrike" cap="none" spc="0" normalizeH="0" baseline="0" dirty="0" smtClean="0">
                    <a:ln>
                      <a:noFill/>
                    </a:ln>
                    <a:solidFill>
                      <a:srgbClr val="000000"/>
                    </a:solidFill>
                    <a:effectLst/>
                    <a:uFillTx/>
                    <a:ea typeface="+mj-ea"/>
                    <a:cs typeface="+mj-cs"/>
                    <a:sym typeface="Arial"/>
                  </a:rPr>
                  <a:t>,</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Disponibilidad</a:t>
                </a:r>
                <a:r>
                  <a:rPr lang="en-US" sz="1200" dirty="0" smtClean="0"/>
                  <a:t> de </a:t>
                </a:r>
                <a:r>
                  <a:rPr lang="en-US" sz="1200" dirty="0" err="1" smtClean="0"/>
                  <a:t>sal</a:t>
                </a:r>
                <a:r>
                  <a:rPr lang="en-US" sz="1200" dirty="0" smtClean="0"/>
                  <a:t> y </a:t>
                </a:r>
                <a:r>
                  <a:rPr lang="en-US" sz="1200" dirty="0" err="1" smtClean="0"/>
                  <a:t>consumo</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37" name="TextBox 29">
                <a:extLst>
                  <a:ext uri="{FF2B5EF4-FFF2-40B4-BE49-F238E27FC236}">
                    <a16:creationId xmlns:a16="http://schemas.microsoft.com/office/drawing/2014/main" id="{B5E66AF3-A800-1740-8640-7C80230337B6}"/>
                  </a:ext>
                </a:extLst>
              </p:cNvPr>
              <p:cNvSpPr txBox="1"/>
              <p:nvPr/>
            </p:nvSpPr>
            <p:spPr>
              <a:xfrm>
                <a:off x="3391238" y="5095173"/>
                <a:ext cx="17984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Diseño</a:t>
                </a:r>
                <a:r>
                  <a:rPr kumimoji="0" lang="en-US" sz="1800" b="0" i="0" u="none" strike="noStrike" cap="none" spc="0" normalizeH="0" baseline="0" dirty="0" smtClean="0">
                    <a:ln>
                      <a:noFill/>
                    </a:ln>
                    <a:solidFill>
                      <a:srgbClr val="000000"/>
                    </a:solidFill>
                    <a:effectLst/>
                    <a:uFillTx/>
                    <a:ea typeface="+mj-ea"/>
                    <a:cs typeface="+mj-cs"/>
                    <a:sym typeface="Arial"/>
                  </a:rPr>
                  <a:t> de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38" name="TextBox 30">
                <a:extLst>
                  <a:ext uri="{FF2B5EF4-FFF2-40B4-BE49-F238E27FC236}">
                    <a16:creationId xmlns:a16="http://schemas.microsoft.com/office/drawing/2014/main" id="{2C773855-9B15-564C-ADF7-1EDAC60B4A56}"/>
                  </a:ext>
                </a:extLst>
              </p:cNvPr>
              <p:cNvSpPr txBox="1"/>
              <p:nvPr/>
            </p:nvSpPr>
            <p:spPr>
              <a:xfrm>
                <a:off x="4850254" y="5244680"/>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Objetivos</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Legislación</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Presupuesto</a:t>
                </a:r>
                <a:r>
                  <a:rPr kumimoji="0" lang="en-US" sz="1200" b="0" i="0" u="none" strike="noStrike" cap="none" spc="0" normalizeH="0" baseline="0" dirty="0" smtClean="0">
                    <a:ln>
                      <a:noFill/>
                    </a:ln>
                    <a:solidFill>
                      <a:srgbClr val="000000"/>
                    </a:solidFill>
                    <a:effectLst/>
                    <a:uFillTx/>
                    <a:ea typeface="+mj-ea"/>
                    <a:cs typeface="+mj-cs"/>
                    <a:sym typeface="Arial"/>
                  </a:rPr>
                  <a:t> de</a:t>
                </a:r>
                <a:r>
                  <a:rPr kumimoji="0" lang="en-US" sz="1200" b="0" i="0" u="none" strike="noStrike" cap="none" spc="0" normalizeH="0" dirty="0" smtClean="0">
                    <a:ln>
                      <a:noFill/>
                    </a:ln>
                    <a:solidFill>
                      <a:srgbClr val="000000"/>
                    </a:solidFill>
                    <a:effectLst/>
                    <a:uFillTx/>
                    <a:ea typeface="+mj-ea"/>
                    <a:cs typeface="+mj-cs"/>
                    <a:sym typeface="Arial"/>
                  </a:rPr>
                  <a:t> </a:t>
                </a:r>
                <a:r>
                  <a:rPr kumimoji="0" lang="en-US" sz="1200" b="0" i="0" u="none" strike="noStrike" cap="none" spc="0" normalizeH="0" dirty="0" err="1" smtClean="0">
                    <a:ln>
                      <a:noFill/>
                    </a:ln>
                    <a:solidFill>
                      <a:srgbClr val="000000"/>
                    </a:solidFill>
                    <a:effectLst/>
                    <a:uFillTx/>
                    <a:ea typeface="+mj-ea"/>
                    <a:cs typeface="+mj-cs"/>
                    <a:sym typeface="Arial"/>
                  </a:rPr>
                  <a:t>programa</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39" name="TextBox 31">
                <a:extLst>
                  <a:ext uri="{FF2B5EF4-FFF2-40B4-BE49-F238E27FC236}">
                    <a16:creationId xmlns:a16="http://schemas.microsoft.com/office/drawing/2014/main" id="{F7FB8930-8DA0-A042-BB59-15472E39FBC5}"/>
                  </a:ext>
                </a:extLst>
              </p:cNvPr>
              <p:cNvSpPr txBox="1"/>
              <p:nvPr/>
            </p:nvSpPr>
            <p:spPr>
              <a:xfrm>
                <a:off x="5910638" y="5083534"/>
                <a:ext cx="251260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Implementar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40" name="TextBox 32">
                <a:extLst>
                  <a:ext uri="{FF2B5EF4-FFF2-40B4-BE49-F238E27FC236}">
                    <a16:creationId xmlns:a16="http://schemas.microsoft.com/office/drawing/2014/main" id="{EA4E66BA-09DD-B949-8524-4DB92A17BAC9}"/>
                  </a:ext>
                </a:extLst>
              </p:cNvPr>
              <p:cNvSpPr txBox="1"/>
              <p:nvPr/>
            </p:nvSpPr>
            <p:spPr>
              <a:xfrm>
                <a:off x="6071611" y="5384802"/>
                <a:ext cx="131458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Yodación</a:t>
                </a:r>
                <a:r>
                  <a:rPr lang="en-US" sz="1200" dirty="0" smtClean="0"/>
                  <a:t> de la </a:t>
                </a:r>
                <a:r>
                  <a:rPr lang="en-US" sz="1200" dirty="0" err="1" smtClean="0"/>
                  <a:t>sal</a:t>
                </a:r>
                <a:r>
                  <a:rPr kumimoji="0" lang="en-US" sz="1200" b="0" i="0" u="none" strike="noStrike" cap="none" spc="0" normalizeH="0" baseline="0" dirty="0" smtClean="0">
                    <a:ln>
                      <a:noFill/>
                    </a:ln>
                    <a:solidFill>
                      <a:srgbClr val="000000"/>
                    </a:solidFill>
                    <a:effectLst/>
                    <a:uFillTx/>
                    <a:ea typeface="+mj-ea"/>
                    <a:cs typeface="+mj-cs"/>
                    <a:sym typeface="Arial"/>
                  </a:rPr>
                  <a:t> </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41" name="TextBox 33">
                <a:extLst>
                  <a:ext uri="{FF2B5EF4-FFF2-40B4-BE49-F238E27FC236}">
                    <a16:creationId xmlns:a16="http://schemas.microsoft.com/office/drawing/2014/main" id="{E633315A-B59D-254A-BF8E-5A9E2937E09B}"/>
                  </a:ext>
                </a:extLst>
              </p:cNvPr>
              <p:cNvSpPr txBox="1"/>
              <p:nvPr/>
            </p:nvSpPr>
            <p:spPr>
              <a:xfrm>
                <a:off x="6633188" y="2810128"/>
                <a:ext cx="17984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U</a:t>
                </a:r>
                <a:r>
                  <a:rPr kumimoji="0" lang="en-US" sz="1800" b="0" i="0" u="none" strike="noStrike" cap="none" spc="0" normalizeH="0" baseline="0" dirty="0" err="1" smtClean="0">
                    <a:ln>
                      <a:noFill/>
                    </a:ln>
                    <a:solidFill>
                      <a:srgbClr val="000000"/>
                    </a:solidFill>
                    <a:effectLst/>
                    <a:uFillTx/>
                    <a:sym typeface="Arial"/>
                  </a:rPr>
                  <a:t>tilización</a:t>
                </a:r>
                <a:endParaRPr kumimoji="0" lang="en-US" sz="1800" b="0" i="0" u="none" strike="noStrike" cap="none" spc="0" normalizeH="0" baseline="0" dirty="0">
                  <a:ln>
                    <a:noFill/>
                  </a:ln>
                  <a:solidFill>
                    <a:srgbClr val="000000"/>
                  </a:solidFill>
                  <a:effectLst/>
                  <a:uFillTx/>
                  <a:sym typeface="Arial"/>
                </a:endParaRPr>
              </a:p>
            </p:txBody>
          </p:sp>
          <p:sp>
            <p:nvSpPr>
              <p:cNvPr id="42" name="TextBox 34">
                <a:extLst>
                  <a:ext uri="{FF2B5EF4-FFF2-40B4-BE49-F238E27FC236}">
                    <a16:creationId xmlns:a16="http://schemas.microsoft.com/office/drawing/2014/main" id="{3D648A7E-4063-1E46-9089-DBC083D9736A}"/>
                  </a:ext>
                </a:extLst>
              </p:cNvPr>
              <p:cNvSpPr txBox="1"/>
              <p:nvPr/>
            </p:nvSpPr>
            <p:spPr>
              <a:xfrm>
                <a:off x="7108663" y="3180930"/>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Sal de mesa</a:t>
                </a:r>
                <a:endParaRPr kumimoji="0" lang="en-US" sz="1200" b="0"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smtClean="0"/>
                  <a:t>Sal </a:t>
                </a:r>
                <a:r>
                  <a:rPr lang="en-US" sz="1200" dirty="0" err="1" smtClean="0"/>
                  <a:t>en</a:t>
                </a:r>
                <a:r>
                  <a:rPr lang="en-US" sz="1200" dirty="0" smtClean="0"/>
                  <a:t> </a:t>
                </a:r>
                <a:r>
                  <a:rPr lang="en-US" sz="1200" dirty="0" err="1" smtClean="0"/>
                  <a:t>alimentos</a:t>
                </a:r>
                <a:r>
                  <a:rPr lang="en-US" sz="1200" dirty="0" smtClean="0"/>
                  <a:t> </a:t>
                </a:r>
                <a:r>
                  <a:rPr lang="en-US" sz="1200" dirty="0" err="1" smtClean="0"/>
                  <a:t>procesados</a:t>
                </a:r>
                <a:endParaRPr kumimoji="0" lang="en-US" sz="1200" b="0" i="0" u="none" strike="noStrike" cap="none" spc="0" normalizeH="0" baseline="0" dirty="0">
                  <a:ln>
                    <a:noFill/>
                  </a:ln>
                  <a:solidFill>
                    <a:srgbClr val="000000"/>
                  </a:solidFill>
                  <a:effectLst/>
                  <a:uFillTx/>
                  <a:sym typeface="Arial"/>
                </a:endParaRPr>
              </a:p>
            </p:txBody>
          </p:sp>
          <p:sp>
            <p:nvSpPr>
              <p:cNvPr id="43" name="TextBox 37">
                <a:extLst>
                  <a:ext uri="{FF2B5EF4-FFF2-40B4-BE49-F238E27FC236}">
                    <a16:creationId xmlns:a16="http://schemas.microsoft.com/office/drawing/2014/main" id="{2A4F9094-DFC1-9347-91C5-A5128F4C11F7}"/>
                  </a:ext>
                </a:extLst>
              </p:cNvPr>
              <p:cNvSpPr txBox="1"/>
              <p:nvPr/>
            </p:nvSpPr>
            <p:spPr>
              <a:xfrm>
                <a:off x="8319731" y="5226915"/>
                <a:ext cx="147299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a:p>
                <a:r>
                  <a:rPr lang="en-US" sz="1200" dirty="0">
                    <a:cs typeface="Calibri" panose="020F0502020204030204" pitchFamily="34" charset="0"/>
                  </a:rPr>
                  <a:t>% </a:t>
                </a:r>
                <a:r>
                  <a:rPr lang="en-US" sz="1200" dirty="0" err="1" smtClean="0">
                    <a:cs typeface="Calibri" panose="020F0502020204030204" pitchFamily="34" charset="0"/>
                  </a:rPr>
                  <a:t>industria</a:t>
                </a:r>
                <a:r>
                  <a:rPr lang="en-US" sz="1200" dirty="0" smtClean="0">
                    <a:cs typeface="Calibri" panose="020F0502020204030204" pitchFamily="34" charset="0"/>
                  </a:rPr>
                  <a:t> de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p:txBody>
          </p:sp>
          <p:sp>
            <p:nvSpPr>
              <p:cNvPr id="44" name="TextBox 38">
                <a:extLst>
                  <a:ext uri="{FF2B5EF4-FFF2-40B4-BE49-F238E27FC236}">
                    <a16:creationId xmlns:a16="http://schemas.microsoft.com/office/drawing/2014/main" id="{274E4A2B-3954-5F4E-A52C-4573DA085312}"/>
                  </a:ext>
                </a:extLst>
              </p:cNvPr>
              <p:cNvSpPr txBox="1"/>
              <p:nvPr/>
            </p:nvSpPr>
            <p:spPr>
              <a:xfrm>
                <a:off x="6266648" y="5993271"/>
                <a:ext cx="2687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Monitorear</a:t>
                </a:r>
                <a:r>
                  <a:rPr kumimoji="0" lang="en-US" sz="1800" b="0" i="0" u="none" strike="noStrike" cap="none" spc="0" normalizeH="0" baseline="0" dirty="0" smtClean="0">
                    <a:ln>
                      <a:noFill/>
                    </a:ln>
                    <a:solidFill>
                      <a:srgbClr val="000000"/>
                    </a:solidFill>
                    <a:effectLst/>
                    <a:uFillTx/>
                    <a:ea typeface="+mj-ea"/>
                    <a:cs typeface="+mj-cs"/>
                    <a:sym typeface="Arial"/>
                  </a:rPr>
                  <a:t> la </a:t>
                </a:r>
                <a:r>
                  <a:rPr kumimoji="0" lang="en-US" sz="1800" b="0" i="0" u="none" strike="noStrike" cap="none" spc="0" normalizeH="0" baseline="0" dirty="0" err="1" smtClean="0">
                    <a:ln>
                      <a:noFill/>
                    </a:ln>
                    <a:solidFill>
                      <a:srgbClr val="000000"/>
                    </a:solidFill>
                    <a:effectLst/>
                    <a:uFillTx/>
                    <a:ea typeface="+mj-ea"/>
                    <a:cs typeface="+mj-cs"/>
                    <a:sym typeface="Arial"/>
                  </a:rPr>
                  <a:t>calidad</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47" name="TextBox 39">
                <a:extLst>
                  <a:ext uri="{FF2B5EF4-FFF2-40B4-BE49-F238E27FC236}">
                    <a16:creationId xmlns:a16="http://schemas.microsoft.com/office/drawing/2014/main" id="{582DF779-16DD-3B47-ADD7-96490ECE27C1}"/>
                  </a:ext>
                </a:extLst>
              </p:cNvPr>
              <p:cNvSpPr txBox="1"/>
              <p:nvPr/>
            </p:nvSpPr>
            <p:spPr>
              <a:xfrm>
                <a:off x="5650609" y="6276462"/>
                <a:ext cx="18332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err="1" smtClean="0">
                    <a:cs typeface="Calibri" panose="020F0502020204030204" pitchFamily="34" charset="0"/>
                  </a:rPr>
                  <a:t>Nivel</a:t>
                </a:r>
                <a:r>
                  <a:rPr lang="en-US" sz="1200" dirty="0" smtClean="0">
                    <a:cs typeface="Calibri" panose="020F0502020204030204" pitchFamily="34" charset="0"/>
                  </a:rPr>
                  <a:t> de </a:t>
                </a:r>
                <a:r>
                  <a:rPr lang="en-US" sz="1200" dirty="0" err="1" smtClean="0">
                    <a:cs typeface="Calibri" panose="020F0502020204030204" pitchFamily="34" charset="0"/>
                  </a:rPr>
                  <a:t>yodo</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cadena</a:t>
                </a:r>
                <a:r>
                  <a:rPr lang="en-US" sz="1200" dirty="0" smtClean="0">
                    <a:cs typeface="Calibri" panose="020F0502020204030204" pitchFamily="34" charset="0"/>
                  </a:rPr>
                  <a:t> de </a:t>
                </a:r>
                <a:r>
                  <a:rPr lang="en-US" sz="1200" dirty="0" err="1" smtClean="0">
                    <a:cs typeface="Calibri" panose="020F0502020204030204" pitchFamily="34" charset="0"/>
                  </a:rPr>
                  <a:t>suministro</a:t>
                </a:r>
                <a:endParaRPr lang="en-US" sz="1200" dirty="0">
                  <a:cs typeface="Calibri" panose="020F0502020204030204" pitchFamily="34" charset="0"/>
                </a:endParaRPr>
              </a:p>
            </p:txBody>
          </p:sp>
          <p:sp>
            <p:nvSpPr>
              <p:cNvPr id="66" name="TextBox 40">
                <a:extLst>
                  <a:ext uri="{FF2B5EF4-FFF2-40B4-BE49-F238E27FC236}">
                    <a16:creationId xmlns:a16="http://schemas.microsoft.com/office/drawing/2014/main" id="{D0C10BA2-8A4A-FC4F-8285-DA8703D248C1}"/>
                  </a:ext>
                </a:extLst>
              </p:cNvPr>
              <p:cNvSpPr txBox="1"/>
              <p:nvPr/>
            </p:nvSpPr>
            <p:spPr>
              <a:xfrm>
                <a:off x="8230193" y="2912707"/>
                <a:ext cx="20051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cobertura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67" name="TextBox 41">
                <a:extLst>
                  <a:ext uri="{FF2B5EF4-FFF2-40B4-BE49-F238E27FC236}">
                    <a16:creationId xmlns:a16="http://schemas.microsoft.com/office/drawing/2014/main" id="{2A3B4D7F-5537-5E48-A772-DAD2E3633369}"/>
                  </a:ext>
                </a:extLst>
              </p:cNvPr>
              <p:cNvSpPr txBox="1"/>
              <p:nvPr/>
            </p:nvSpPr>
            <p:spPr>
              <a:xfrm>
                <a:off x="8578888" y="3264233"/>
                <a:ext cx="165641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a:t>
                </a:r>
                <a:r>
                  <a:rPr lang="en-US" sz="1200" dirty="0" err="1" smtClean="0">
                    <a:cs typeface="Calibri" panose="020F0502020204030204" pitchFamily="34" charset="0"/>
                  </a:rPr>
                  <a:t>hogares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a:t>
                </a:r>
              </a:p>
              <a:p>
                <a:r>
                  <a:rPr lang="en-US" sz="1200" dirty="0" err="1" smtClean="0">
                    <a:cs typeface="Calibri" panose="020F0502020204030204" pitchFamily="34" charset="0"/>
                  </a:rPr>
                  <a:t>Uso</a:t>
                </a:r>
                <a:r>
                  <a:rPr lang="en-US" sz="1200" dirty="0" smtClean="0">
                    <a:cs typeface="Calibri" panose="020F0502020204030204" pitchFamily="34" charset="0"/>
                  </a:rPr>
                  <a:t> de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procesados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68" name="TextBox 42">
                <a:extLst>
                  <a:ext uri="{FF2B5EF4-FFF2-40B4-BE49-F238E27FC236}">
                    <a16:creationId xmlns:a16="http://schemas.microsoft.com/office/drawing/2014/main" id="{409752D9-C16A-9646-B0B0-1D626F1653A1}"/>
                  </a:ext>
                </a:extLst>
              </p:cNvPr>
              <p:cNvSpPr txBox="1"/>
              <p:nvPr/>
            </p:nvSpPr>
            <p:spPr>
              <a:xfrm>
                <a:off x="4798013" y="1186003"/>
                <a:ext cx="1891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dirty="0" smtClean="0">
                    <a:ln>
                      <a:noFill/>
                    </a:ln>
                    <a:solidFill>
                      <a:srgbClr val="000000"/>
                    </a:solidFill>
                    <a:effectLst/>
                    <a:uFillTx/>
                    <a:ea typeface="+mj-ea"/>
                    <a:cs typeface="+mj-cs"/>
                    <a:sym typeface="Arial"/>
                  </a:rPr>
                  <a:t> </a:t>
                </a:r>
                <a:r>
                  <a:rPr kumimoji="0" lang="en-US" sz="1800" b="0" i="0" u="none" strike="noStrike" cap="none" spc="0" normalizeH="0" dirty="0" err="1" smtClean="0">
                    <a:ln>
                      <a:noFill/>
                    </a:ln>
                    <a:solidFill>
                      <a:srgbClr val="000000"/>
                    </a:solidFill>
                    <a:effectLst/>
                    <a:uFillTx/>
                    <a:ea typeface="+mj-ea"/>
                    <a:cs typeface="+mj-cs"/>
                    <a:sym typeface="Arial"/>
                  </a:rPr>
                  <a:t>impacto</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69" name="TextBox 43">
                <a:extLst>
                  <a:ext uri="{FF2B5EF4-FFF2-40B4-BE49-F238E27FC236}">
                    <a16:creationId xmlns:a16="http://schemas.microsoft.com/office/drawing/2014/main" id="{FCAD7397-4B1E-E645-A4C7-A91D4BA4380D}"/>
                  </a:ext>
                </a:extLst>
              </p:cNvPr>
              <p:cNvSpPr txBox="1"/>
              <p:nvPr/>
            </p:nvSpPr>
            <p:spPr>
              <a:xfrm>
                <a:off x="4800671" y="1605203"/>
                <a:ext cx="224539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Estado de </a:t>
                </a:r>
                <a:r>
                  <a:rPr lang="en-US" sz="1200" dirty="0" err="1" smtClean="0">
                    <a:cs typeface="Calibri" panose="020F0502020204030204" pitchFamily="34" charset="0"/>
                  </a:rPr>
                  <a:t>yodo</a:t>
                </a:r>
                <a:r>
                  <a:rPr lang="en-US" sz="1200" dirty="0" smtClean="0">
                    <a:cs typeface="Calibri" panose="020F0502020204030204" pitchFamily="34" charset="0"/>
                  </a:rPr>
                  <a:t> (general, </a:t>
                </a:r>
                <a:r>
                  <a:rPr lang="en-US" sz="1200" dirty="0" err="1" smtClean="0">
                    <a:cs typeface="Calibri" panose="020F0502020204030204" pitchFamily="34" charset="0"/>
                  </a:rPr>
                  <a:t>grupos</a:t>
                </a:r>
                <a:r>
                  <a:rPr lang="en-US" sz="1200" dirty="0" smtClean="0">
                    <a:cs typeface="Calibri" panose="020F0502020204030204" pitchFamily="34" charset="0"/>
                  </a:rPr>
                  <a:t> </a:t>
                </a:r>
                <a:r>
                  <a:rPr lang="en-US" sz="1200" dirty="0" err="1" smtClean="0">
                    <a:cs typeface="Calibri" panose="020F0502020204030204" pitchFamily="34" charset="0"/>
                  </a:rPr>
                  <a:t>vulnerables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70" name="Curved Right Arrow 3">
                <a:extLst>
                  <a:ext uri="{FF2B5EF4-FFF2-40B4-BE49-F238E27FC236}">
                    <a16:creationId xmlns:a16="http://schemas.microsoft.com/office/drawing/2014/main" id="{204D4983-E9F5-DB42-B461-C0B5BD6A9C2F}"/>
                  </a:ext>
                </a:extLst>
              </p:cNvPr>
              <p:cNvSpPr/>
              <p:nvPr/>
            </p:nvSpPr>
            <p:spPr>
              <a:xfrm rot="1035525">
                <a:off x="3931551" y="2689596"/>
                <a:ext cx="444544" cy="2279791"/>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1" name="Curved Right Arrow 45">
                <a:extLst>
                  <a:ext uri="{FF2B5EF4-FFF2-40B4-BE49-F238E27FC236}">
                    <a16:creationId xmlns:a16="http://schemas.microsoft.com/office/drawing/2014/main" id="{F39BAFE5-4B3E-7740-B026-646F188B0D62}"/>
                  </a:ext>
                </a:extLst>
              </p:cNvPr>
              <p:cNvSpPr/>
              <p:nvPr/>
            </p:nvSpPr>
            <p:spPr>
              <a:xfrm rot="15827896">
                <a:off x="6088413" y="5458158"/>
                <a:ext cx="196062" cy="105667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2" name="Curved Right Arrow 46">
                <a:extLst>
                  <a:ext uri="{FF2B5EF4-FFF2-40B4-BE49-F238E27FC236}">
                    <a16:creationId xmlns:a16="http://schemas.microsoft.com/office/drawing/2014/main" id="{EE0AB8C1-9138-A842-9CAC-102CBF181849}"/>
                  </a:ext>
                </a:extLst>
              </p:cNvPr>
              <p:cNvSpPr/>
              <p:nvPr/>
            </p:nvSpPr>
            <p:spPr>
              <a:xfrm rot="11475828">
                <a:off x="7957451" y="3864568"/>
                <a:ext cx="251269" cy="1178300"/>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grpSp>
        <p:sp>
          <p:nvSpPr>
            <p:cNvPr id="31" name="TextBox 36">
              <a:extLst>
                <a:ext uri="{FF2B5EF4-FFF2-40B4-BE49-F238E27FC236}">
                  <a16:creationId xmlns:a16="http://schemas.microsoft.com/office/drawing/2014/main" id="{611DD8FB-A6BA-CA43-9D74-79F4076D7806}"/>
                </a:ext>
              </a:extLst>
            </p:cNvPr>
            <p:cNvSpPr txBox="1"/>
            <p:nvPr/>
          </p:nvSpPr>
          <p:spPr>
            <a:xfrm>
              <a:off x="8321377" y="4845031"/>
              <a:ext cx="24039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Monitoreo</a:t>
              </a:r>
              <a:r>
                <a:rPr kumimoji="0" lang="en-US" sz="1800" b="0" i="0" u="none" strike="noStrike" cap="none" spc="0" normalizeH="0" dirty="0" smtClean="0">
                  <a:ln>
                    <a:noFill/>
                  </a:ln>
                  <a:solidFill>
                    <a:srgbClr val="000000"/>
                  </a:solidFill>
                  <a:effectLst/>
                  <a:uFillTx/>
                  <a:ea typeface="+mj-ea"/>
                  <a:cs typeface="+mj-cs"/>
                  <a:sym typeface="Arial"/>
                </a:rPr>
                <a:t> integral</a:t>
              </a:r>
              <a:endParaRPr kumimoji="0" lang="en-US" sz="1800" b="0" i="0" u="none" strike="noStrike" cap="none" spc="0" normalizeH="0" baseline="0" dirty="0">
                <a:ln>
                  <a:noFill/>
                </a:ln>
                <a:solidFill>
                  <a:srgbClr val="000000"/>
                </a:solidFill>
                <a:effectLst/>
                <a:uFillTx/>
                <a:ea typeface="+mj-ea"/>
                <a:cs typeface="+mj-cs"/>
                <a:sym typeface="Arial"/>
              </a:endParaRP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331157" y="1364200"/>
            <a:ext cx="2841884"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err="1" smtClean="0"/>
              <a:t>Evaluar</a:t>
            </a:r>
            <a:r>
              <a:rPr lang="en-US" sz="2400" dirty="0" smtClean="0"/>
              <a:t> la </a:t>
            </a:r>
            <a:r>
              <a:rPr lang="en-US" sz="2400" dirty="0" err="1" smtClean="0"/>
              <a:t>ingesta</a:t>
            </a:r>
            <a:r>
              <a:rPr lang="en-US" sz="2400" dirty="0" smtClean="0"/>
              <a:t> de </a:t>
            </a:r>
            <a:r>
              <a:rPr lang="en-US" sz="2400" dirty="0" err="1" smtClean="0"/>
              <a:t>yodo</a:t>
            </a:r>
            <a:r>
              <a:rPr lang="en-US" sz="2400" dirty="0" smtClean="0"/>
              <a:t> </a:t>
            </a:r>
            <a:r>
              <a:rPr lang="en-US" sz="2400" dirty="0" err="1" smtClean="0"/>
              <a:t>en</a:t>
            </a:r>
            <a:r>
              <a:rPr lang="en-US" sz="2400" dirty="0" smtClean="0"/>
              <a:t> </a:t>
            </a:r>
            <a:r>
              <a:rPr lang="en-US" sz="2400" dirty="0" err="1" smtClean="0"/>
              <a:t>diferentes</a:t>
            </a:r>
            <a:r>
              <a:rPr lang="en-US" sz="2400" dirty="0" smtClean="0"/>
              <a:t> </a:t>
            </a:r>
            <a:r>
              <a:rPr lang="en-US" sz="2400" dirty="0" err="1" smtClean="0"/>
              <a:t>grupos</a:t>
            </a:r>
            <a:r>
              <a:rPr lang="en-US" sz="2400" dirty="0" smtClean="0"/>
              <a:t> de </a:t>
            </a:r>
            <a:r>
              <a:rPr lang="en-US" sz="2400" dirty="0" err="1" smtClean="0"/>
              <a:t>población</a:t>
            </a:r>
            <a:endParaRPr lang="en-US" sz="2400" dirty="0"/>
          </a:p>
        </p:txBody>
      </p:sp>
      <p:cxnSp>
        <p:nvCxnSpPr>
          <p:cNvPr id="49" name="Straight Arrow Connector 48">
            <a:extLst>
              <a:ext uri="{FF2B5EF4-FFF2-40B4-BE49-F238E27FC236}">
                <a16:creationId xmlns:a16="http://schemas.microsoft.com/office/drawing/2014/main" id="{1B0046EF-6931-6E4A-917D-EC7839C43C7C}"/>
              </a:ext>
            </a:extLst>
          </p:cNvPr>
          <p:cNvCxnSpPr>
            <a:cxnSpLocks/>
          </p:cNvCxnSpPr>
          <p:nvPr/>
        </p:nvCxnSpPr>
        <p:spPr>
          <a:xfrm flipV="1">
            <a:off x="3173041" y="1574005"/>
            <a:ext cx="2997914" cy="158136"/>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624DCFC0-0490-CF4F-81FB-EDF755FCD771}"/>
              </a:ext>
            </a:extLst>
          </p:cNvPr>
          <p:cNvCxnSpPr>
            <a:cxnSpLocks/>
          </p:cNvCxnSpPr>
          <p:nvPr/>
        </p:nvCxnSpPr>
        <p:spPr>
          <a:xfrm>
            <a:off x="3151107" y="1732141"/>
            <a:ext cx="2979976" cy="823848"/>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8" name="Title 1">
            <a:extLst>
              <a:ext uri="{FF2B5EF4-FFF2-40B4-BE49-F238E27FC236}">
                <a16:creationId xmlns:a16="http://schemas.microsoft.com/office/drawing/2014/main" id="{14AC9DAA-FB6C-FA41-AB32-00730F4E3FF4}"/>
              </a:ext>
            </a:extLst>
          </p:cNvPr>
          <p:cNvSpPr>
            <a:spLocks noGrp="1"/>
          </p:cNvSpPr>
          <p:nvPr>
            <p:ph type="title"/>
          </p:nvPr>
        </p:nvSpPr>
        <p:spPr>
          <a:xfrm>
            <a:off x="878645" y="97249"/>
            <a:ext cx="9880399" cy="762608"/>
          </a:xfrm>
        </p:spPr>
        <p:txBody>
          <a:bodyPr>
            <a:normAutofit fontScale="90000"/>
          </a:bodyPr>
          <a:lstStyle/>
          <a:p>
            <a:pPr>
              <a:lnSpc>
                <a:spcPct val="100000"/>
              </a:lnSpc>
            </a:pPr>
            <a:r>
              <a:rPr lang="en-US" sz="2800" b="1" dirty="0" err="1" smtClean="0">
                <a:latin typeface="+mj-lt"/>
              </a:rPr>
              <a:t>Recomendación</a:t>
            </a:r>
            <a:r>
              <a:rPr lang="en-US" sz="2800" b="1" dirty="0" smtClean="0">
                <a:latin typeface="+mj-lt"/>
              </a:rPr>
              <a:t> </a:t>
            </a:r>
            <a:r>
              <a:rPr lang="en-US" sz="2800" b="1" dirty="0">
                <a:solidFill>
                  <a:schemeClr val="bg1"/>
                </a:solidFill>
                <a:latin typeface="+mj-lt"/>
              </a:rPr>
              <a:t>1</a:t>
            </a:r>
            <a:r>
              <a:rPr lang="en-US" sz="2800" b="1" dirty="0" smtClean="0">
                <a:latin typeface="+mj-lt"/>
              </a:rPr>
              <a:t> </a:t>
            </a:r>
            <a:r>
              <a:rPr lang="en-US" sz="2800" b="1" dirty="0">
                <a:latin typeface="+mj-lt"/>
              </a:rPr>
              <a:t>– </a:t>
            </a:r>
            <a:r>
              <a:rPr lang="en-US" sz="2800" b="1" dirty="0" smtClean="0">
                <a:latin typeface="+mj-lt"/>
              </a:rPr>
              <a:t>Estado de </a:t>
            </a:r>
            <a:r>
              <a:rPr lang="en-US" sz="2800" b="1" dirty="0" err="1" smtClean="0">
                <a:latin typeface="+mj-lt"/>
              </a:rPr>
              <a:t>yodo</a:t>
            </a:r>
            <a:r>
              <a:rPr lang="en-US" sz="2800" b="1" dirty="0" smtClean="0">
                <a:latin typeface="+mj-lt"/>
              </a:rPr>
              <a:t> </a:t>
            </a:r>
            <a:r>
              <a:rPr lang="en-US" sz="2800" b="1" dirty="0" err="1" smtClean="0">
                <a:latin typeface="+mj-lt"/>
              </a:rPr>
              <a:t>por</a:t>
            </a:r>
            <a:r>
              <a:rPr lang="en-US" sz="2800" b="1" dirty="0" smtClean="0">
                <a:latin typeface="+mj-lt"/>
              </a:rPr>
              <a:t> </a:t>
            </a:r>
            <a:r>
              <a:rPr lang="en-US" sz="2800" b="1" dirty="0" err="1" smtClean="0">
                <a:latin typeface="+mj-lt"/>
              </a:rPr>
              <a:t>grupos</a:t>
            </a:r>
            <a:r>
              <a:rPr lang="en-US" sz="2800" b="1" dirty="0" smtClean="0">
                <a:latin typeface="+mj-lt"/>
              </a:rPr>
              <a:t> de </a:t>
            </a:r>
            <a:r>
              <a:rPr lang="en-US" sz="2800" b="1" dirty="0" err="1" smtClean="0">
                <a:latin typeface="+mj-lt"/>
              </a:rPr>
              <a:t>población</a:t>
            </a:r>
            <a:endParaRPr lang="en-US" sz="2800" b="1" dirty="0">
              <a:latin typeface="+mj-lt"/>
            </a:endParaRPr>
          </a:p>
        </p:txBody>
      </p:sp>
      <p:sp>
        <p:nvSpPr>
          <p:cNvPr id="2" name="Slide Number Placeholder 1">
            <a:extLst>
              <a:ext uri="{FF2B5EF4-FFF2-40B4-BE49-F238E27FC236}">
                <a16:creationId xmlns:a16="http://schemas.microsoft.com/office/drawing/2014/main" id="{E6FAFEF2-EA92-D746-8192-5B14DDF29A9B}"/>
              </a:ext>
            </a:extLst>
          </p:cNvPr>
          <p:cNvSpPr>
            <a:spLocks noGrp="1"/>
          </p:cNvSpPr>
          <p:nvPr>
            <p:ph type="sldNum" sz="quarter" idx="2"/>
          </p:nvPr>
        </p:nvSpPr>
        <p:spPr>
          <a:xfrm>
            <a:off x="11897216" y="6587810"/>
            <a:ext cx="262249" cy="276999"/>
          </a:xfrm>
        </p:spPr>
        <p:txBody>
          <a:bodyPr/>
          <a:lstStyle/>
          <a:p>
            <a:fld id="{86CB4B4D-7CA3-9044-876B-883B54F8677D}" type="slidenum">
              <a:rPr lang="de-CH" smtClean="0">
                <a:solidFill>
                  <a:schemeClr val="tx2"/>
                </a:solidFill>
              </a:rPr>
              <a:t>19</a:t>
            </a:fld>
            <a:endParaRPr lang="de-CH" dirty="0">
              <a:solidFill>
                <a:schemeClr val="tx2"/>
              </a:solidFill>
            </a:endParaRPr>
          </a:p>
        </p:txBody>
      </p:sp>
    </p:spTree>
    <p:extLst>
      <p:ext uri="{BB962C8B-B14F-4D97-AF65-F5344CB8AC3E}">
        <p14:creationId xmlns:p14="http://schemas.microsoft.com/office/powerpoint/2010/main" val="150696318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8FCE-3C2F-1D42-A042-822404FED91C}"/>
              </a:ext>
            </a:extLst>
          </p:cNvPr>
          <p:cNvSpPr>
            <a:spLocks noGrp="1"/>
          </p:cNvSpPr>
          <p:nvPr>
            <p:ph type="title"/>
          </p:nvPr>
        </p:nvSpPr>
        <p:spPr>
          <a:xfrm>
            <a:off x="1040963" y="448890"/>
            <a:ext cx="10073024" cy="506414"/>
          </a:xfrm>
        </p:spPr>
        <p:txBody>
          <a:bodyPr/>
          <a:lstStyle/>
          <a:p>
            <a:r>
              <a:rPr lang="en-US" dirty="0" err="1" smtClean="0">
                <a:solidFill>
                  <a:schemeClr val="bg1"/>
                </a:solidFill>
              </a:rPr>
              <a:t>introducción</a:t>
            </a:r>
            <a:endParaRPr lang="en-US" dirty="0">
              <a:solidFill>
                <a:schemeClr val="bg1"/>
              </a:solidFill>
            </a:endParaRPr>
          </a:p>
        </p:txBody>
      </p:sp>
      <p:sp>
        <p:nvSpPr>
          <p:cNvPr id="4" name="Content Placeholder 2">
            <a:extLst>
              <a:ext uri="{FF2B5EF4-FFF2-40B4-BE49-F238E27FC236}">
                <a16:creationId xmlns:a16="http://schemas.microsoft.com/office/drawing/2014/main" id="{E9BA1235-5EFA-5946-87D2-5B8F2546478B}"/>
              </a:ext>
            </a:extLst>
          </p:cNvPr>
          <p:cNvSpPr>
            <a:spLocks noGrp="1"/>
          </p:cNvSpPr>
          <p:nvPr>
            <p:ph type="body" idx="1"/>
          </p:nvPr>
        </p:nvSpPr>
        <p:spPr>
          <a:xfrm>
            <a:off x="772785" y="1455576"/>
            <a:ext cx="10609379" cy="5047220"/>
          </a:xfrm>
        </p:spPr>
        <p:txBody>
          <a:bodyPr>
            <a:normAutofit fontScale="85000" lnSpcReduction="10000"/>
          </a:bodyPr>
          <a:lstStyle/>
          <a:p>
            <a:pPr marL="342900" indent="-342900">
              <a:buFont typeface="Wingdings" panose="05000000000000000000" pitchFamily="2" charset="2"/>
              <a:buChar char="q"/>
            </a:pPr>
            <a:r>
              <a:rPr lang="es-GT" b="1" dirty="0" smtClean="0"/>
              <a:t>Bienvenida</a:t>
            </a:r>
            <a:endParaRPr lang="es-GT" b="1" dirty="0" smtClean="0"/>
          </a:p>
          <a:p>
            <a:pPr lvl="1"/>
            <a:r>
              <a:rPr lang="es-GT" dirty="0" err="1" smtClean="0"/>
              <a:t>Maikee</a:t>
            </a:r>
            <a:r>
              <a:rPr lang="es-GT" dirty="0" smtClean="0"/>
              <a:t> </a:t>
            </a:r>
            <a:r>
              <a:rPr lang="es-GT" dirty="0"/>
              <a:t>Arts. </a:t>
            </a:r>
            <a:r>
              <a:rPr lang="es-PA" dirty="0"/>
              <a:t>Jefa de Sobrevivir y Prosperar, Oficina Regional de UNICEF para América Latina y el Caribe </a:t>
            </a:r>
            <a:endParaRPr lang="es-GT" dirty="0"/>
          </a:p>
          <a:p>
            <a:pPr lvl="1"/>
            <a:r>
              <a:rPr lang="es-GT" dirty="0" smtClean="0"/>
              <a:t>Dr. Manolo Mazariegos, Coordinador de la Unidad de Nutrición y Micronutrientes, INCAP</a:t>
            </a:r>
          </a:p>
          <a:p>
            <a:pPr lvl="1"/>
            <a:endParaRPr lang="es-GT" dirty="0"/>
          </a:p>
          <a:p>
            <a:pPr lvl="1">
              <a:buFont typeface="Wingdings" panose="05000000000000000000" pitchFamily="2" charset="2"/>
              <a:buChar char="q"/>
            </a:pPr>
            <a:r>
              <a:rPr lang="es-GT" b="1" dirty="0" smtClean="0"/>
              <a:t> Metodología del </a:t>
            </a:r>
            <a:r>
              <a:rPr lang="es-GT" b="1" dirty="0" err="1" smtClean="0"/>
              <a:t>webinar</a:t>
            </a:r>
            <a:endParaRPr lang="es-GT" b="1" dirty="0" smtClean="0"/>
          </a:p>
          <a:p>
            <a:pPr marL="0" lvl="1" indent="0">
              <a:buNone/>
            </a:pPr>
            <a:endParaRPr lang="es-GT" dirty="0"/>
          </a:p>
          <a:p>
            <a:pPr marL="342900" indent="-342900">
              <a:buFont typeface="Wingdings" panose="05000000000000000000" pitchFamily="2" charset="2"/>
              <a:buChar char="q"/>
            </a:pPr>
            <a:r>
              <a:rPr lang="es-GT" b="1" dirty="0" smtClean="0"/>
              <a:t>Contexto </a:t>
            </a:r>
            <a:r>
              <a:rPr lang="es-GT" b="1" dirty="0"/>
              <a:t>de los programas de nutrición de yodo – Carolina </a:t>
            </a:r>
            <a:r>
              <a:rPr lang="es-GT" b="1" dirty="0" smtClean="0"/>
              <a:t>Martínez/INCAP</a:t>
            </a:r>
          </a:p>
          <a:p>
            <a:pPr marL="342900" indent="-342900">
              <a:buFont typeface="Arial" panose="020B0604020202020204" pitchFamily="34" charset="0"/>
              <a:buChar char="•"/>
            </a:pPr>
            <a:r>
              <a:rPr lang="es-GT" dirty="0" smtClean="0"/>
              <a:t>Programas </a:t>
            </a:r>
            <a:r>
              <a:rPr lang="es-GT" dirty="0"/>
              <a:t>de yodación de la sal</a:t>
            </a:r>
          </a:p>
          <a:p>
            <a:pPr marL="342900" lvl="0" indent="-342900">
              <a:buFont typeface="Arial" panose="020B0604020202020204" pitchFamily="34" charset="0"/>
              <a:buChar char="•"/>
            </a:pPr>
            <a:r>
              <a:rPr lang="es-GT" dirty="0"/>
              <a:t>Qué ha cambiado en los programas de nutrición de yodo</a:t>
            </a:r>
          </a:p>
          <a:p>
            <a:pPr marL="342900" lvl="0" indent="-342900">
              <a:buFont typeface="Arial" panose="020B0604020202020204" pitchFamily="34" charset="0"/>
              <a:buChar char="•"/>
            </a:pPr>
            <a:r>
              <a:rPr lang="es-GT" dirty="0"/>
              <a:t>Implicaciones para </a:t>
            </a:r>
            <a:r>
              <a:rPr lang="es-GT" dirty="0" smtClean="0"/>
              <a:t>qué </a:t>
            </a:r>
            <a:r>
              <a:rPr lang="es-GT" dirty="0"/>
              <a:t>y cómo se monitorea el desempeño e impacto</a:t>
            </a:r>
          </a:p>
          <a:p>
            <a:r>
              <a:rPr lang="es-GT" dirty="0"/>
              <a:t> </a:t>
            </a:r>
          </a:p>
          <a:p>
            <a:pPr marL="342900" indent="-342900">
              <a:buFont typeface="Wingdings" panose="05000000000000000000" pitchFamily="2" charset="2"/>
              <a:buChar char="q"/>
            </a:pPr>
            <a:r>
              <a:rPr lang="es-GT" b="1" dirty="0"/>
              <a:t>Principales recomendaciones del documento de la Guía y cómo se pueden aplicar en el programa de nutrición de yodo</a:t>
            </a:r>
            <a:r>
              <a:rPr lang="es-GT" dirty="0"/>
              <a:t> – </a:t>
            </a:r>
            <a:r>
              <a:rPr lang="es-GT" b="1" dirty="0"/>
              <a:t>Ivette </a:t>
            </a:r>
            <a:r>
              <a:rPr lang="es-GT" b="1" dirty="0" smtClean="0"/>
              <a:t>Sandino/IGN</a:t>
            </a:r>
            <a:endParaRPr lang="es-GT" b="1" dirty="0"/>
          </a:p>
          <a:p>
            <a:r>
              <a:rPr lang="es-GT" dirty="0"/>
              <a:t> </a:t>
            </a:r>
          </a:p>
          <a:p>
            <a:pPr marL="342900" lvl="0" indent="-342900">
              <a:buFont typeface="Wingdings" panose="05000000000000000000" pitchFamily="2" charset="2"/>
              <a:buChar char="q"/>
            </a:pPr>
            <a:r>
              <a:rPr lang="es-GT" b="1" dirty="0"/>
              <a:t>Preguntas y </a:t>
            </a:r>
            <a:r>
              <a:rPr lang="es-GT" b="1" dirty="0" smtClean="0"/>
              <a:t>comentarios</a:t>
            </a:r>
            <a:endParaRPr lang="es-GT" b="1" dirty="0"/>
          </a:p>
          <a:p>
            <a:endParaRPr lang="es-GT" dirty="0"/>
          </a:p>
          <a:p>
            <a:endParaRPr lang="es-GT" dirty="0"/>
          </a:p>
          <a:p>
            <a:endParaRPr lang="en-US" dirty="0"/>
          </a:p>
        </p:txBody>
      </p:sp>
      <p:sp>
        <p:nvSpPr>
          <p:cNvPr id="3" name="Slide Number Placeholder 2">
            <a:extLst>
              <a:ext uri="{FF2B5EF4-FFF2-40B4-BE49-F238E27FC236}">
                <a16:creationId xmlns:a16="http://schemas.microsoft.com/office/drawing/2014/main" id="{7E4DB843-8FC1-DF4B-A74C-71566A0EB7A4}"/>
              </a:ext>
            </a:extLst>
          </p:cNvPr>
          <p:cNvSpPr>
            <a:spLocks noGrp="1"/>
          </p:cNvSpPr>
          <p:nvPr>
            <p:ph type="sldNum" sz="quarter" idx="2"/>
          </p:nvPr>
        </p:nvSpPr>
        <p:spPr>
          <a:xfrm>
            <a:off x="11846130" y="6502796"/>
            <a:ext cx="84960" cy="153888"/>
          </a:xfrm>
        </p:spPr>
        <p:txBody>
          <a:bodyPr/>
          <a:lstStyle/>
          <a:p>
            <a:fld id="{86CB4B4D-7CA3-9044-876B-883B54F8677D}" type="slidenum">
              <a:rPr lang="de-CH" smtClean="0">
                <a:solidFill>
                  <a:schemeClr val="tx2"/>
                </a:solidFill>
              </a:rPr>
              <a:t>2</a:t>
            </a:fld>
            <a:endParaRPr lang="de-CH" dirty="0">
              <a:solidFill>
                <a:schemeClr val="tx2"/>
              </a:solidFill>
            </a:endParaRPr>
          </a:p>
        </p:txBody>
      </p:sp>
    </p:spTree>
    <p:extLst>
      <p:ext uri="{BB962C8B-B14F-4D97-AF65-F5344CB8AC3E}">
        <p14:creationId xmlns:p14="http://schemas.microsoft.com/office/powerpoint/2010/main" val="37796852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8EE8-17B9-1447-AEF6-3BAA5EAE4EA2}"/>
              </a:ext>
            </a:extLst>
          </p:cNvPr>
          <p:cNvSpPr>
            <a:spLocks noGrp="1"/>
          </p:cNvSpPr>
          <p:nvPr>
            <p:ph type="title"/>
          </p:nvPr>
        </p:nvSpPr>
        <p:spPr/>
        <p:txBody>
          <a:bodyPr>
            <a:normAutofit fontScale="90000"/>
          </a:bodyPr>
          <a:lstStyle/>
          <a:p>
            <a:r>
              <a:rPr lang="en-US" dirty="0" smtClean="0">
                <a:solidFill>
                  <a:schemeClr val="bg1"/>
                </a:solidFill>
              </a:rPr>
              <a:t>Estado de </a:t>
            </a:r>
            <a:r>
              <a:rPr lang="en-US" dirty="0" err="1" smtClean="0">
                <a:solidFill>
                  <a:schemeClr val="bg1"/>
                </a:solidFill>
              </a:rPr>
              <a:t>yodo</a:t>
            </a:r>
            <a:r>
              <a:rPr lang="en-US" dirty="0" smtClean="0">
                <a:solidFill>
                  <a:schemeClr val="bg1"/>
                </a:solidFill>
              </a:rPr>
              <a:t> </a:t>
            </a:r>
            <a:r>
              <a:rPr lang="en-US" dirty="0" err="1" smtClean="0">
                <a:solidFill>
                  <a:schemeClr val="bg1"/>
                </a:solidFill>
              </a:rPr>
              <a:t>en</a:t>
            </a:r>
            <a:r>
              <a:rPr lang="en-US" dirty="0" smtClean="0">
                <a:solidFill>
                  <a:schemeClr val="bg1"/>
                </a:solidFill>
              </a:rPr>
              <a:t> </a:t>
            </a:r>
            <a:r>
              <a:rPr lang="en-US" dirty="0" err="1" smtClean="0">
                <a:solidFill>
                  <a:schemeClr val="bg1"/>
                </a:solidFill>
              </a:rPr>
              <a:t>diferentes</a:t>
            </a:r>
            <a:r>
              <a:rPr lang="en-US" dirty="0" smtClean="0">
                <a:solidFill>
                  <a:schemeClr val="bg1"/>
                </a:solidFill>
              </a:rPr>
              <a:t> </a:t>
            </a:r>
            <a:r>
              <a:rPr lang="en-US" dirty="0" err="1" smtClean="0">
                <a:solidFill>
                  <a:schemeClr val="bg1"/>
                </a:solidFill>
              </a:rPr>
              <a:t>grupos</a:t>
            </a:r>
            <a:r>
              <a:rPr lang="en-US" dirty="0" smtClean="0">
                <a:solidFill>
                  <a:schemeClr val="bg1"/>
                </a:solidFill>
              </a:rPr>
              <a:t> de </a:t>
            </a:r>
            <a:r>
              <a:rPr lang="en-US" dirty="0" err="1" smtClean="0">
                <a:solidFill>
                  <a:schemeClr val="bg1"/>
                </a:solidFill>
              </a:rPr>
              <a:t>población</a:t>
            </a:r>
            <a:endParaRPr lang="en-US" dirty="0">
              <a:solidFill>
                <a:schemeClr val="bg1"/>
              </a:solidFill>
            </a:endParaRPr>
          </a:p>
        </p:txBody>
      </p:sp>
      <p:graphicFrame>
        <p:nvGraphicFramePr>
          <p:cNvPr id="4" name="Table 3">
            <a:extLst>
              <a:ext uri="{FF2B5EF4-FFF2-40B4-BE49-F238E27FC236}">
                <a16:creationId xmlns:a16="http://schemas.microsoft.com/office/drawing/2014/main" id="{8F0CD40E-6E38-174E-BD73-DDC3503EE37F}"/>
              </a:ext>
            </a:extLst>
          </p:cNvPr>
          <p:cNvGraphicFramePr>
            <a:graphicFrameLocks noGrp="1"/>
          </p:cNvGraphicFramePr>
          <p:nvPr>
            <p:extLst>
              <p:ext uri="{D42A27DB-BD31-4B8C-83A1-F6EECF244321}">
                <p14:modId xmlns:p14="http://schemas.microsoft.com/office/powerpoint/2010/main" val="2989398839"/>
              </p:ext>
            </p:extLst>
          </p:nvPr>
        </p:nvGraphicFramePr>
        <p:xfrm>
          <a:off x="1616364" y="1211283"/>
          <a:ext cx="9249560" cy="2734708"/>
        </p:xfrm>
        <a:graphic>
          <a:graphicData uri="http://schemas.openxmlformats.org/drawingml/2006/table">
            <a:tbl>
              <a:tblPr firstRow="1" bandRow="1">
                <a:tableStyleId>{5940675A-B579-460E-94D1-54222C63F5DA}</a:tableStyleId>
              </a:tblPr>
              <a:tblGrid>
                <a:gridCol w="1849912">
                  <a:extLst>
                    <a:ext uri="{9D8B030D-6E8A-4147-A177-3AD203B41FA5}">
                      <a16:colId xmlns:a16="http://schemas.microsoft.com/office/drawing/2014/main" val="3507814565"/>
                    </a:ext>
                  </a:extLst>
                </a:gridCol>
                <a:gridCol w="1849912">
                  <a:extLst>
                    <a:ext uri="{9D8B030D-6E8A-4147-A177-3AD203B41FA5}">
                      <a16:colId xmlns:a16="http://schemas.microsoft.com/office/drawing/2014/main" val="1747739927"/>
                    </a:ext>
                  </a:extLst>
                </a:gridCol>
                <a:gridCol w="1849912">
                  <a:extLst>
                    <a:ext uri="{9D8B030D-6E8A-4147-A177-3AD203B41FA5}">
                      <a16:colId xmlns:a16="http://schemas.microsoft.com/office/drawing/2014/main" val="2249265084"/>
                    </a:ext>
                  </a:extLst>
                </a:gridCol>
                <a:gridCol w="1849912">
                  <a:extLst>
                    <a:ext uri="{9D8B030D-6E8A-4147-A177-3AD203B41FA5}">
                      <a16:colId xmlns:a16="http://schemas.microsoft.com/office/drawing/2014/main" val="1984088308"/>
                    </a:ext>
                  </a:extLst>
                </a:gridCol>
                <a:gridCol w="1849912">
                  <a:extLst>
                    <a:ext uri="{9D8B030D-6E8A-4147-A177-3AD203B41FA5}">
                      <a16:colId xmlns:a16="http://schemas.microsoft.com/office/drawing/2014/main" val="3173630792"/>
                    </a:ext>
                  </a:extLst>
                </a:gridCol>
              </a:tblGrid>
              <a:tr h="376754">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cap="none" spc="0" baseline="0" dirty="0" err="1" smtClean="0">
                          <a:ln>
                            <a:noFill/>
                          </a:ln>
                          <a:solidFill>
                            <a:schemeClr val="tx1"/>
                          </a:solidFill>
                          <a:effectLst/>
                          <a:uFillTx/>
                          <a:latin typeface="+mn-lt"/>
                          <a:ea typeface="+mn-ea"/>
                          <a:cs typeface="+mn-cs"/>
                          <a:sym typeface="Arial"/>
                        </a:rPr>
                        <a:t>Ejemplo</a:t>
                      </a:r>
                      <a:r>
                        <a:rPr lang="en-US" sz="1600" b="0" i="0" u="none" strike="noStrike" cap="none" spc="0" baseline="0" dirty="0" smtClean="0">
                          <a:ln>
                            <a:noFill/>
                          </a:ln>
                          <a:solidFill>
                            <a:schemeClr val="tx1"/>
                          </a:solidFill>
                          <a:effectLst/>
                          <a:uFillTx/>
                          <a:latin typeface="+mn-lt"/>
                          <a:ea typeface="+mn-ea"/>
                          <a:cs typeface="+mn-cs"/>
                          <a:sym typeface="Arial"/>
                        </a:rPr>
                        <a:t> 1: </a:t>
                      </a:r>
                      <a:r>
                        <a:rPr lang="en-US" sz="1600" b="0" i="0" u="none" strike="noStrike" cap="none" spc="0" baseline="0" dirty="0" err="1" smtClean="0">
                          <a:ln>
                            <a:noFill/>
                          </a:ln>
                          <a:solidFill>
                            <a:schemeClr val="tx1"/>
                          </a:solidFill>
                          <a:effectLst/>
                          <a:uFillTx/>
                          <a:latin typeface="+mn-lt"/>
                          <a:ea typeface="+mn-ea"/>
                          <a:cs typeface="+mn-cs"/>
                          <a:sym typeface="Arial"/>
                        </a:rPr>
                        <a:t>mCIUs</a:t>
                      </a:r>
                      <a:r>
                        <a:rPr lang="en-US" sz="1600" b="0" i="0" u="none" strike="noStrike" cap="none" spc="0" baseline="0" dirty="0" smtClean="0">
                          <a:ln>
                            <a:noFill/>
                          </a:ln>
                          <a:solidFill>
                            <a:schemeClr val="tx1"/>
                          </a:solidFill>
                          <a:effectLst/>
                          <a:uFillTx/>
                          <a:latin typeface="+mn-lt"/>
                          <a:ea typeface="+mn-ea"/>
                          <a:cs typeface="+mn-cs"/>
                          <a:sym typeface="Arial"/>
                        </a:rPr>
                        <a:t> </a:t>
                      </a:r>
                      <a:r>
                        <a:rPr lang="en-US" sz="1600" b="0" i="0" u="none" strike="noStrike" cap="none" spc="0" baseline="0" dirty="0" err="1" smtClean="0">
                          <a:ln>
                            <a:noFill/>
                          </a:ln>
                          <a:solidFill>
                            <a:schemeClr val="tx1"/>
                          </a:solidFill>
                          <a:effectLst/>
                          <a:uFillTx/>
                          <a:latin typeface="+mn-lt"/>
                          <a:ea typeface="+mn-ea"/>
                          <a:cs typeface="+mn-cs"/>
                          <a:sym typeface="Arial"/>
                        </a:rPr>
                        <a:t>nacionales</a:t>
                      </a:r>
                      <a:r>
                        <a:rPr lang="en-US" sz="1600" b="0" i="0" u="none" strike="noStrike" cap="none" spc="0" baseline="0" dirty="0" smtClean="0">
                          <a:ln>
                            <a:noFill/>
                          </a:ln>
                          <a:solidFill>
                            <a:schemeClr val="tx1"/>
                          </a:solidFill>
                          <a:effectLst/>
                          <a:uFillTx/>
                          <a:latin typeface="+mn-lt"/>
                          <a:ea typeface="+mn-ea"/>
                          <a:cs typeface="+mn-cs"/>
                          <a:sym typeface="Arial"/>
                        </a:rPr>
                        <a:t> </a:t>
                      </a:r>
                      <a:r>
                        <a:rPr lang="en-US" sz="1600" b="0" i="0" u="none" strike="noStrike" cap="none" spc="0" baseline="0" dirty="0" err="1" smtClean="0">
                          <a:ln>
                            <a:noFill/>
                          </a:ln>
                          <a:solidFill>
                            <a:schemeClr val="tx1"/>
                          </a:solidFill>
                          <a:effectLst/>
                          <a:uFillTx/>
                          <a:latin typeface="+mn-lt"/>
                          <a:ea typeface="+mn-ea"/>
                          <a:cs typeface="+mn-cs"/>
                          <a:sym typeface="Arial"/>
                        </a:rPr>
                        <a:t>en</a:t>
                      </a:r>
                      <a:r>
                        <a:rPr lang="en-US" sz="1600" b="0" i="0" u="none" strike="noStrike" cap="none" spc="0" baseline="0" dirty="0" smtClean="0">
                          <a:ln>
                            <a:noFill/>
                          </a:ln>
                          <a:solidFill>
                            <a:schemeClr val="tx1"/>
                          </a:solidFill>
                          <a:effectLst/>
                          <a:uFillTx/>
                          <a:latin typeface="+mn-lt"/>
                          <a:ea typeface="+mn-ea"/>
                          <a:cs typeface="+mn-cs"/>
                          <a:sym typeface="Arial"/>
                        </a:rPr>
                        <a:t> </a:t>
                      </a:r>
                      <a:r>
                        <a:rPr lang="en-US" sz="1600" b="0" i="0" u="none" strike="noStrike" cap="none" spc="0" baseline="0" dirty="0" err="1" smtClean="0">
                          <a:ln>
                            <a:noFill/>
                          </a:ln>
                          <a:solidFill>
                            <a:schemeClr val="tx1"/>
                          </a:solidFill>
                          <a:effectLst/>
                          <a:uFillTx/>
                          <a:latin typeface="+mn-lt"/>
                          <a:ea typeface="+mn-ea"/>
                          <a:cs typeface="+mn-cs"/>
                          <a:sym typeface="Arial"/>
                        </a:rPr>
                        <a:t>diferentes</a:t>
                      </a:r>
                      <a:r>
                        <a:rPr lang="en-US" sz="1600" b="0" i="0" u="none" strike="noStrike" cap="none" spc="0" baseline="0" dirty="0" smtClean="0">
                          <a:ln>
                            <a:noFill/>
                          </a:ln>
                          <a:solidFill>
                            <a:schemeClr val="tx1"/>
                          </a:solidFill>
                          <a:effectLst/>
                          <a:uFillTx/>
                          <a:latin typeface="+mn-lt"/>
                          <a:ea typeface="+mn-ea"/>
                          <a:cs typeface="+mn-cs"/>
                          <a:sym typeface="Arial"/>
                        </a:rPr>
                        <a:t> </a:t>
                      </a:r>
                      <a:r>
                        <a:rPr lang="en-US" sz="1600" b="0" i="0" u="none" strike="noStrike" cap="none" spc="0" baseline="0" dirty="0" err="1" smtClean="0">
                          <a:ln>
                            <a:noFill/>
                          </a:ln>
                          <a:solidFill>
                            <a:schemeClr val="tx1"/>
                          </a:solidFill>
                          <a:effectLst/>
                          <a:uFillTx/>
                          <a:latin typeface="+mn-lt"/>
                          <a:ea typeface="+mn-ea"/>
                          <a:cs typeface="+mn-cs"/>
                          <a:sym typeface="Arial"/>
                        </a:rPr>
                        <a:t>grupos</a:t>
                      </a:r>
                      <a:r>
                        <a:rPr lang="en-US" sz="1600" b="0" i="0" u="none" strike="noStrike" cap="none" spc="0" baseline="0" dirty="0" smtClean="0">
                          <a:ln>
                            <a:noFill/>
                          </a:ln>
                          <a:solidFill>
                            <a:schemeClr val="tx1"/>
                          </a:solidFill>
                          <a:effectLst/>
                          <a:uFillTx/>
                          <a:latin typeface="+mn-lt"/>
                          <a:ea typeface="+mn-ea"/>
                          <a:cs typeface="+mn-cs"/>
                          <a:sym typeface="Arial"/>
                        </a:rPr>
                        <a:t> de </a:t>
                      </a:r>
                      <a:r>
                        <a:rPr lang="en-US" sz="1600" b="0" i="0" u="none" strike="noStrike" cap="none" spc="0" baseline="0" dirty="0" err="1" smtClean="0">
                          <a:ln>
                            <a:noFill/>
                          </a:ln>
                          <a:solidFill>
                            <a:schemeClr val="tx1"/>
                          </a:solidFill>
                          <a:effectLst/>
                          <a:uFillTx/>
                          <a:latin typeface="+mn-lt"/>
                          <a:ea typeface="+mn-ea"/>
                          <a:cs typeface="+mn-cs"/>
                          <a:sym typeface="Arial"/>
                        </a:rPr>
                        <a:t>población</a:t>
                      </a:r>
                      <a:endParaRPr lang="en-US" sz="1600" b="0" i="0" u="none" strike="noStrike" cap="none" spc="0" baseline="0" dirty="0" smtClean="0">
                        <a:ln>
                          <a:noFill/>
                        </a:ln>
                        <a:solidFill>
                          <a:schemeClr val="tx1"/>
                        </a:solidFill>
                        <a:effectLst/>
                        <a:uFillTx/>
                        <a:latin typeface="+mn-lt"/>
                        <a:ea typeface="+mn-ea"/>
                        <a:cs typeface="+mn-cs"/>
                        <a:sym typeface="Arial"/>
                      </a:endParaRPr>
                    </a:p>
                  </a:txBody>
                  <a:tcPr/>
                </a:tc>
                <a:tc hMerge="1">
                  <a:txBody>
                    <a:bodyPr/>
                    <a:lstStyle/>
                    <a:p>
                      <a:pPr algn="l"/>
                      <a:endParaRPr lang="en-US" sz="1200" b="0" i="0" u="none" strike="noStrike" cap="none" spc="0" baseline="0" dirty="0">
                        <a:ln>
                          <a:noFill/>
                        </a:ln>
                        <a:solidFill>
                          <a:schemeClr val="tx1"/>
                        </a:solidFill>
                        <a:effectLst/>
                        <a:uFillTx/>
                        <a:latin typeface="+mn-lt"/>
                        <a:ea typeface="+mn-ea"/>
                        <a:cs typeface="+mn-cs"/>
                        <a:sym typeface="Arial"/>
                      </a:endParaRPr>
                    </a:p>
                  </a:txBody>
                  <a:tcPr>
                    <a:solidFill>
                      <a:schemeClr val="tx2">
                        <a:lumMod val="60000"/>
                        <a:lumOff val="40000"/>
                      </a:schemeClr>
                    </a:solidFill>
                  </a:tcPr>
                </a:tc>
                <a:tc hMerge="1">
                  <a:txBody>
                    <a:bodyPr/>
                    <a:lstStyle/>
                    <a:p>
                      <a:endParaRPr lang="en-US"/>
                    </a:p>
                  </a:txBody>
                  <a:tcPr/>
                </a:tc>
                <a:tc hMerge="1">
                  <a:txBody>
                    <a:bodyPr/>
                    <a:lstStyle/>
                    <a:p>
                      <a:endParaRPr lang="en-US"/>
                    </a:p>
                  </a:txBody>
                  <a:tcPr/>
                </a:tc>
                <a:tc>
                  <a:txBody>
                    <a:bodyPr/>
                    <a:lstStyle/>
                    <a:p>
                      <a:pPr algn="ctr"/>
                      <a:endParaRPr lang="en-US" sz="1600" b="0" i="0" u="none" strike="noStrike" cap="none" spc="0" baseline="0" dirty="0">
                        <a:ln>
                          <a:noFill/>
                        </a:ln>
                        <a:solidFill>
                          <a:schemeClr val="tx1"/>
                        </a:solidFill>
                        <a:effectLst/>
                        <a:uFillTx/>
                        <a:latin typeface="+mj-lt"/>
                        <a:ea typeface="+mn-ea"/>
                        <a:cs typeface="+mn-cs"/>
                        <a:sym typeface="Arial"/>
                      </a:endParaRPr>
                    </a:p>
                  </a:txBody>
                  <a:tcPr/>
                </a:tc>
                <a:extLst>
                  <a:ext uri="{0D108BD9-81ED-4DB2-BD59-A6C34878D82A}">
                    <a16:rowId xmlns:a16="http://schemas.microsoft.com/office/drawing/2014/main" val="2692588186"/>
                  </a:ext>
                </a:extLst>
              </a:tr>
              <a:tr h="376754">
                <a:tc>
                  <a:txBody>
                    <a:bodyPr/>
                    <a:lstStyle/>
                    <a:p>
                      <a:endParaRPr lang="en-US" sz="1600" dirty="0">
                        <a:latin typeface="+mj-lt"/>
                      </a:endParaRPr>
                    </a:p>
                  </a:txBody>
                  <a:tcPr/>
                </a:tc>
                <a:tc gridSpan="3">
                  <a:txBody>
                    <a:bodyPr/>
                    <a:lstStyle/>
                    <a:p>
                      <a:pPr algn="ctr"/>
                      <a:r>
                        <a:rPr lang="en-US" sz="1600" dirty="0" err="1" smtClean="0">
                          <a:latin typeface="+mj-lt"/>
                        </a:rPr>
                        <a:t>mCIU</a:t>
                      </a:r>
                      <a:r>
                        <a:rPr lang="en-US" sz="1600" dirty="0" smtClean="0">
                          <a:latin typeface="+mj-lt"/>
                        </a:rPr>
                        <a:t> </a:t>
                      </a:r>
                      <a:r>
                        <a:rPr lang="en-US" sz="1600" dirty="0">
                          <a:latin typeface="+mj-lt"/>
                        </a:rPr>
                        <a:t>(ug/L)</a:t>
                      </a:r>
                    </a:p>
                  </a:txBody>
                  <a:tcPr>
                    <a:solidFill>
                      <a:schemeClr val="accent2">
                        <a:lumMod val="40000"/>
                        <a:lumOff val="60000"/>
                      </a:schemeClr>
                    </a:solidFill>
                  </a:tcPr>
                </a:tc>
                <a:tc hMerge="1">
                  <a:txBody>
                    <a:bodyPr/>
                    <a:lstStyle/>
                    <a:p>
                      <a:endParaRPr lang="en-US" dirty="0"/>
                    </a:p>
                  </a:txBody>
                  <a:tcPr/>
                </a:tc>
                <a:tc hMerge="1">
                  <a:txBody>
                    <a:bodyPr/>
                    <a:lstStyle/>
                    <a:p>
                      <a:endParaRPr lang="en-US" dirty="0"/>
                    </a:p>
                  </a:txBody>
                  <a:tcPr/>
                </a:tc>
                <a:tc>
                  <a:txBody>
                    <a:bodyPr/>
                    <a:lstStyle/>
                    <a:p>
                      <a:pPr algn="ctr"/>
                      <a:endParaRPr lang="en-US" sz="1600" dirty="0">
                        <a:latin typeface="+mj-lt"/>
                      </a:endParaRPr>
                    </a:p>
                  </a:txBody>
                  <a:tcPr>
                    <a:solidFill>
                      <a:schemeClr val="accent2">
                        <a:lumMod val="40000"/>
                        <a:lumOff val="60000"/>
                      </a:schemeClr>
                    </a:solidFill>
                  </a:tcPr>
                </a:tc>
                <a:extLst>
                  <a:ext uri="{0D108BD9-81ED-4DB2-BD59-A6C34878D82A}">
                    <a16:rowId xmlns:a16="http://schemas.microsoft.com/office/drawing/2014/main" val="19227569"/>
                  </a:ext>
                </a:extLst>
              </a:tr>
              <a:tr h="46449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err="1" smtClean="0">
                          <a:latin typeface="+mj-lt"/>
                        </a:rPr>
                        <a:t>Grupo</a:t>
                      </a:r>
                      <a:r>
                        <a:rPr lang="en-US" sz="1600" baseline="0" dirty="0" smtClean="0">
                          <a:latin typeface="+mj-lt"/>
                        </a:rPr>
                        <a:t> de </a:t>
                      </a:r>
                      <a:r>
                        <a:rPr lang="en-US" sz="1600" baseline="0" dirty="0" err="1" smtClean="0">
                          <a:latin typeface="+mj-lt"/>
                        </a:rPr>
                        <a:t>población</a:t>
                      </a:r>
                      <a:endParaRPr lang="en-US" sz="1600" dirty="0">
                        <a:latin typeface="+mj-lt"/>
                      </a:endParaRPr>
                    </a:p>
                    <a:p>
                      <a:endParaRPr lang="en-US" sz="1600" dirty="0">
                        <a:latin typeface="+mj-lt"/>
                      </a:endParaRPr>
                    </a:p>
                  </a:txBody>
                  <a:tcPr>
                    <a:solidFill>
                      <a:schemeClr val="accent2">
                        <a:lumMod val="40000"/>
                        <a:lumOff val="60000"/>
                      </a:schemeClr>
                    </a:solidFill>
                  </a:tcPr>
                </a:tc>
                <a:tc>
                  <a:txBody>
                    <a:bodyPr/>
                    <a:lstStyle/>
                    <a:p>
                      <a:r>
                        <a:rPr lang="en-US" sz="1600" b="1" dirty="0" err="1" smtClean="0">
                          <a:latin typeface="+mj-lt"/>
                        </a:rPr>
                        <a:t>Insuficiente</a:t>
                      </a:r>
                      <a:endParaRPr lang="en-US" sz="1600" b="1" dirty="0">
                        <a:latin typeface="+mj-lt"/>
                      </a:endParaRPr>
                    </a:p>
                  </a:txBody>
                  <a:tcPr>
                    <a:solidFill>
                      <a:schemeClr val="accent2">
                        <a:lumMod val="75000"/>
                      </a:schemeClr>
                    </a:solidFill>
                  </a:tcPr>
                </a:tc>
                <a:tc>
                  <a:txBody>
                    <a:bodyPr/>
                    <a:lstStyle/>
                    <a:p>
                      <a:r>
                        <a:rPr lang="en-US" sz="1600" b="1" dirty="0" err="1" smtClean="0">
                          <a:latin typeface="+mj-lt"/>
                        </a:rPr>
                        <a:t>Adecuado</a:t>
                      </a:r>
                      <a:endParaRPr lang="en-US" sz="1600" b="1" dirty="0">
                        <a:latin typeface="+mj-lt"/>
                      </a:endParaRPr>
                    </a:p>
                  </a:txBody>
                  <a:tcPr>
                    <a:solidFill>
                      <a:schemeClr val="accent2">
                        <a:lumMod val="75000"/>
                      </a:schemeClr>
                    </a:solidFill>
                  </a:tcPr>
                </a:tc>
                <a:tc>
                  <a:txBody>
                    <a:bodyPr/>
                    <a:lstStyle/>
                    <a:p>
                      <a:r>
                        <a:rPr lang="en-US" sz="1600" b="1" dirty="0" smtClean="0">
                          <a:latin typeface="+mj-lt"/>
                        </a:rPr>
                        <a:t>Arriba</a:t>
                      </a:r>
                      <a:r>
                        <a:rPr lang="en-US" sz="1600" b="1" baseline="0" dirty="0" smtClean="0">
                          <a:latin typeface="+mj-lt"/>
                        </a:rPr>
                        <a:t> del </a:t>
                      </a:r>
                      <a:r>
                        <a:rPr lang="en-US" sz="1600" b="1" baseline="0" dirty="0" err="1" smtClean="0">
                          <a:latin typeface="+mj-lt"/>
                        </a:rPr>
                        <a:t>requerimiento</a:t>
                      </a:r>
                      <a:r>
                        <a:rPr lang="en-US" sz="1600" b="1" baseline="0" dirty="0" smtClean="0">
                          <a:latin typeface="+mj-lt"/>
                        </a:rPr>
                        <a:t> y </a:t>
                      </a:r>
                      <a:r>
                        <a:rPr lang="en-US" sz="1600" b="1" baseline="0" dirty="0" err="1" smtClean="0">
                          <a:latin typeface="+mj-lt"/>
                        </a:rPr>
                        <a:t>excesivo</a:t>
                      </a:r>
                      <a:endParaRPr lang="en-US" sz="1600" b="1" dirty="0">
                        <a:latin typeface="+mj-lt"/>
                      </a:endParaRPr>
                    </a:p>
                  </a:txBody>
                  <a:tcPr>
                    <a:solidFill>
                      <a:schemeClr val="accent2">
                        <a:lumMod val="75000"/>
                      </a:schemeClr>
                    </a:solidFill>
                  </a:tcPr>
                </a:tc>
                <a:tc>
                  <a:txBody>
                    <a:bodyPr/>
                    <a:lstStyle/>
                    <a:p>
                      <a:r>
                        <a:rPr lang="en-US" sz="1600" b="1" dirty="0" err="1" smtClean="0">
                          <a:latin typeface="+mj-lt"/>
                        </a:rPr>
                        <a:t>Clasificación</a:t>
                      </a:r>
                      <a:r>
                        <a:rPr lang="en-US" sz="1600" b="1" baseline="0" dirty="0" smtClean="0">
                          <a:latin typeface="+mj-lt"/>
                        </a:rPr>
                        <a:t> del </a:t>
                      </a:r>
                      <a:r>
                        <a:rPr lang="en-US" sz="1600" b="1" baseline="0" dirty="0" err="1" smtClean="0">
                          <a:latin typeface="+mj-lt"/>
                        </a:rPr>
                        <a:t>estado</a:t>
                      </a:r>
                      <a:endParaRPr lang="en-US" sz="1600" b="1" dirty="0">
                        <a:latin typeface="+mj-lt"/>
                      </a:endParaRPr>
                    </a:p>
                  </a:txBody>
                  <a:tcPr>
                    <a:solidFill>
                      <a:schemeClr val="accent2">
                        <a:lumMod val="75000"/>
                      </a:schemeClr>
                    </a:solidFill>
                  </a:tcPr>
                </a:tc>
                <a:extLst>
                  <a:ext uri="{0D108BD9-81ED-4DB2-BD59-A6C34878D82A}">
                    <a16:rowId xmlns:a16="http://schemas.microsoft.com/office/drawing/2014/main" val="2163913975"/>
                  </a:ext>
                </a:extLst>
              </a:tr>
              <a:tr h="376754">
                <a:tc>
                  <a:txBody>
                    <a:bodyPr/>
                    <a:lstStyle/>
                    <a:p>
                      <a:r>
                        <a:rPr lang="en-US" sz="1600" b="1" dirty="0" err="1" smtClean="0">
                          <a:latin typeface="+mj-lt"/>
                        </a:rPr>
                        <a:t>Niños</a:t>
                      </a:r>
                      <a:r>
                        <a:rPr lang="en-US" sz="1600" b="1" dirty="0" smtClean="0">
                          <a:latin typeface="+mj-lt"/>
                        </a:rPr>
                        <a:t> </a:t>
                      </a:r>
                      <a:r>
                        <a:rPr lang="en-US" sz="1600" b="1" dirty="0" err="1" smtClean="0">
                          <a:latin typeface="+mj-lt"/>
                        </a:rPr>
                        <a:t>en</a:t>
                      </a:r>
                      <a:r>
                        <a:rPr lang="en-US" sz="1600" b="1" dirty="0" smtClean="0">
                          <a:latin typeface="+mj-lt"/>
                        </a:rPr>
                        <a:t> </a:t>
                      </a:r>
                      <a:r>
                        <a:rPr lang="en-US" sz="1600" b="1" dirty="0" err="1" smtClean="0">
                          <a:latin typeface="+mj-lt"/>
                        </a:rPr>
                        <a:t>edad</a:t>
                      </a:r>
                      <a:r>
                        <a:rPr lang="en-US" sz="1600" b="1" dirty="0" smtClean="0">
                          <a:latin typeface="+mj-lt"/>
                        </a:rPr>
                        <a:t> escolar</a:t>
                      </a:r>
                      <a:endParaRPr lang="en-US" sz="1600" b="1" dirty="0">
                        <a:latin typeface="+mj-lt"/>
                      </a:endParaRPr>
                    </a:p>
                  </a:txBody>
                  <a:tcPr>
                    <a:solidFill>
                      <a:schemeClr val="accent2">
                        <a:lumMod val="75000"/>
                      </a:schemeClr>
                    </a:solidFill>
                  </a:tcPr>
                </a:tc>
                <a:tc>
                  <a:txBody>
                    <a:bodyPr/>
                    <a:lstStyle/>
                    <a:p>
                      <a:endParaRPr lang="en-US" sz="1600" dirty="0">
                        <a:latin typeface="+mj-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latin typeface="+mj-lt"/>
                        </a:rPr>
                        <a:t>163</a:t>
                      </a:r>
                    </a:p>
                    <a:p>
                      <a:endParaRPr lang="en-US" sz="1600" dirty="0">
                        <a:latin typeface="+mj-lt"/>
                      </a:endParaRPr>
                    </a:p>
                  </a:txBody>
                  <a:tcPr>
                    <a:solidFill>
                      <a:srgbClr val="92D050"/>
                    </a:solidFill>
                  </a:tcPr>
                </a:tc>
                <a:tc>
                  <a:txBody>
                    <a:bodyPr/>
                    <a:lstStyle/>
                    <a:p>
                      <a:endParaRPr lang="en-US" sz="1600" u="sng" dirty="0">
                        <a:latin typeface="+mj-lt"/>
                      </a:endParaRPr>
                    </a:p>
                  </a:txBody>
                  <a:tcPr/>
                </a:tc>
                <a:tc>
                  <a:txBody>
                    <a:bodyPr/>
                    <a:lstStyle/>
                    <a:p>
                      <a:r>
                        <a:rPr lang="en-US" sz="1600" u="none" dirty="0" err="1" smtClean="0">
                          <a:latin typeface="+mj-lt"/>
                        </a:rPr>
                        <a:t>Adecuado</a:t>
                      </a:r>
                      <a:endParaRPr lang="en-US" sz="1600" u="none" dirty="0">
                        <a:latin typeface="+mj-lt"/>
                      </a:endParaRPr>
                    </a:p>
                  </a:txBody>
                  <a:tcPr/>
                </a:tc>
                <a:extLst>
                  <a:ext uri="{0D108BD9-81ED-4DB2-BD59-A6C34878D82A}">
                    <a16:rowId xmlns:a16="http://schemas.microsoft.com/office/drawing/2014/main" val="4161493951"/>
                  </a:ext>
                </a:extLst>
              </a:tr>
              <a:tr h="376754">
                <a:tc>
                  <a:txBody>
                    <a:bodyPr/>
                    <a:lstStyle/>
                    <a:p>
                      <a:r>
                        <a:rPr lang="en-US" sz="1600" b="1" dirty="0" err="1" smtClean="0">
                          <a:latin typeface="+mj-lt"/>
                        </a:rPr>
                        <a:t>Mujeres</a:t>
                      </a:r>
                      <a:r>
                        <a:rPr lang="en-US" sz="1600" b="1" dirty="0" smtClean="0">
                          <a:latin typeface="+mj-lt"/>
                        </a:rPr>
                        <a:t> </a:t>
                      </a:r>
                      <a:r>
                        <a:rPr lang="en-US" sz="1600" b="1" dirty="0" err="1" smtClean="0">
                          <a:latin typeface="+mj-lt"/>
                        </a:rPr>
                        <a:t>embarazadas</a:t>
                      </a:r>
                      <a:endParaRPr lang="en-US" sz="1600" b="1" dirty="0">
                        <a:latin typeface="+mj-lt"/>
                      </a:endParaRPr>
                    </a:p>
                  </a:txBody>
                  <a:tcPr>
                    <a:solidFill>
                      <a:schemeClr val="accent2">
                        <a:lumMod val="75000"/>
                      </a:schemeClr>
                    </a:solidFill>
                  </a:tcPr>
                </a:tc>
                <a:tc>
                  <a:txBody>
                    <a:bodyPr/>
                    <a:lstStyle/>
                    <a:p>
                      <a:r>
                        <a:rPr lang="en-US" sz="1600" dirty="0">
                          <a:latin typeface="+mj-lt"/>
                        </a:rPr>
                        <a:t>113</a:t>
                      </a:r>
                    </a:p>
                  </a:txBody>
                  <a:tcPr>
                    <a:solidFill>
                      <a:srgbClr val="FFC000"/>
                    </a:solidFill>
                  </a:tcPr>
                </a:tc>
                <a:tc>
                  <a:txBody>
                    <a:bodyPr/>
                    <a:lstStyle/>
                    <a:p>
                      <a:endParaRPr lang="en-US" sz="1600" dirty="0">
                        <a:latin typeface="+mj-lt"/>
                      </a:endParaRPr>
                    </a:p>
                  </a:txBody>
                  <a:tcPr/>
                </a:tc>
                <a:tc>
                  <a:txBody>
                    <a:bodyPr/>
                    <a:lstStyle/>
                    <a:p>
                      <a:endParaRPr lang="en-US" sz="1600" dirty="0">
                        <a:latin typeface="+mj-lt"/>
                      </a:endParaRPr>
                    </a:p>
                  </a:txBody>
                  <a:tcPr/>
                </a:tc>
                <a:tc>
                  <a:txBody>
                    <a:bodyPr/>
                    <a:lstStyle/>
                    <a:p>
                      <a:r>
                        <a:rPr lang="en-US" sz="1600" dirty="0" err="1" smtClean="0">
                          <a:latin typeface="+mj-lt"/>
                        </a:rPr>
                        <a:t>Insuficiente</a:t>
                      </a:r>
                      <a:endParaRPr lang="en-US" sz="1600" dirty="0">
                        <a:latin typeface="+mj-lt"/>
                      </a:endParaRPr>
                    </a:p>
                  </a:txBody>
                  <a:tcPr/>
                </a:tc>
                <a:extLst>
                  <a:ext uri="{0D108BD9-81ED-4DB2-BD59-A6C34878D82A}">
                    <a16:rowId xmlns:a16="http://schemas.microsoft.com/office/drawing/2014/main" val="731369812"/>
                  </a:ext>
                </a:extLst>
              </a:tr>
            </a:tbl>
          </a:graphicData>
        </a:graphic>
      </p:graphicFrame>
      <p:sp>
        <p:nvSpPr>
          <p:cNvPr id="5" name="Text Placeholder 2">
            <a:extLst>
              <a:ext uri="{FF2B5EF4-FFF2-40B4-BE49-F238E27FC236}">
                <a16:creationId xmlns:a16="http://schemas.microsoft.com/office/drawing/2014/main" id="{0FD446EF-5E1E-F14D-996E-16F735CE8205}"/>
              </a:ext>
            </a:extLst>
          </p:cNvPr>
          <p:cNvSpPr txBox="1">
            <a:spLocks/>
          </p:cNvSpPr>
          <p:nvPr/>
        </p:nvSpPr>
        <p:spPr>
          <a:xfrm>
            <a:off x="936454" y="4052389"/>
            <a:ext cx="10609379" cy="25323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85000" lnSpcReduction="10000"/>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indent="0" hangingPunct="1"/>
            <a:r>
              <a:rPr lang="en-US" dirty="0" smtClean="0"/>
              <a:t>Pero </a:t>
            </a:r>
            <a:r>
              <a:rPr lang="en-US" dirty="0" err="1" smtClean="0"/>
              <a:t>ahora</a:t>
            </a:r>
            <a:r>
              <a:rPr lang="en-US" dirty="0" smtClean="0"/>
              <a:t> </a:t>
            </a:r>
            <a:r>
              <a:rPr lang="en-US" dirty="0" err="1" smtClean="0"/>
              <a:t>también</a:t>
            </a:r>
            <a:r>
              <a:rPr lang="en-US" dirty="0" smtClean="0"/>
              <a:t> </a:t>
            </a:r>
            <a:r>
              <a:rPr lang="en-US" dirty="0" err="1" smtClean="0"/>
              <a:t>tenemos</a:t>
            </a:r>
            <a:r>
              <a:rPr lang="en-US" dirty="0" smtClean="0"/>
              <a:t> </a:t>
            </a:r>
            <a:r>
              <a:rPr lang="en-US" dirty="0" err="1" smtClean="0"/>
              <a:t>datos</a:t>
            </a:r>
            <a:r>
              <a:rPr lang="en-US" dirty="0" smtClean="0"/>
              <a:t> para </a:t>
            </a:r>
            <a:r>
              <a:rPr lang="en-US" dirty="0" err="1" smtClean="0"/>
              <a:t>mujeres</a:t>
            </a:r>
            <a:r>
              <a:rPr lang="en-US" dirty="0" smtClean="0"/>
              <a:t> </a:t>
            </a:r>
            <a:r>
              <a:rPr lang="en-US" dirty="0" err="1" smtClean="0"/>
              <a:t>embarazadas</a:t>
            </a:r>
            <a:r>
              <a:rPr lang="en-US" dirty="0" smtClean="0"/>
              <a:t>: </a:t>
            </a:r>
          </a:p>
          <a:p>
            <a:pPr indent="0" hangingPunct="1"/>
            <a:endParaRPr lang="en-US" dirty="0" smtClean="0"/>
          </a:p>
          <a:p>
            <a:pPr marL="342900" indent="-342900" hangingPunct="1">
              <a:buFont typeface="Arial" panose="020B0604020202020204" pitchFamily="34" charset="0"/>
              <a:buChar char="•"/>
            </a:pPr>
            <a:r>
              <a:rPr lang="en-US" dirty="0" smtClean="0"/>
              <a:t>El </a:t>
            </a:r>
            <a:r>
              <a:rPr lang="en-US" dirty="0" err="1" smtClean="0"/>
              <a:t>estado</a:t>
            </a:r>
            <a:r>
              <a:rPr lang="en-US" dirty="0" smtClean="0"/>
              <a:t> de </a:t>
            </a:r>
            <a:r>
              <a:rPr lang="en-US" dirty="0" err="1" smtClean="0"/>
              <a:t>yodo</a:t>
            </a:r>
            <a:r>
              <a:rPr lang="en-US" dirty="0" smtClean="0"/>
              <a:t> se </a:t>
            </a:r>
            <a:r>
              <a:rPr lang="en-US" dirty="0" err="1" smtClean="0"/>
              <a:t>clasifica</a:t>
            </a:r>
            <a:r>
              <a:rPr lang="en-US" dirty="0" smtClean="0"/>
              <a:t> </a:t>
            </a:r>
            <a:r>
              <a:rPr lang="en-US" dirty="0" err="1" smtClean="0"/>
              <a:t>como</a:t>
            </a:r>
            <a:r>
              <a:rPr lang="en-US" dirty="0" smtClean="0"/>
              <a:t> </a:t>
            </a:r>
            <a:r>
              <a:rPr lang="en-US" dirty="0" err="1" smtClean="0"/>
              <a:t>adecuado</a:t>
            </a:r>
            <a:r>
              <a:rPr lang="en-US" dirty="0" smtClean="0"/>
              <a:t> para </a:t>
            </a:r>
            <a:r>
              <a:rPr lang="en-US" dirty="0" err="1" smtClean="0"/>
              <a:t>niños</a:t>
            </a:r>
            <a:r>
              <a:rPr lang="en-US" dirty="0" smtClean="0"/>
              <a:t> </a:t>
            </a:r>
            <a:r>
              <a:rPr lang="en-US" dirty="0" err="1" smtClean="0"/>
              <a:t>en</a:t>
            </a:r>
            <a:r>
              <a:rPr lang="en-US" dirty="0" smtClean="0"/>
              <a:t> </a:t>
            </a:r>
            <a:r>
              <a:rPr lang="en-US" dirty="0" err="1" smtClean="0"/>
              <a:t>edad</a:t>
            </a:r>
            <a:r>
              <a:rPr lang="en-US" dirty="0" smtClean="0"/>
              <a:t> escolar</a:t>
            </a:r>
          </a:p>
          <a:p>
            <a:pPr marL="342900" indent="-342900" hangingPunct="1">
              <a:buFont typeface="Arial" panose="020B0604020202020204" pitchFamily="34" charset="0"/>
              <a:buChar char="•"/>
            </a:pPr>
            <a:r>
              <a:rPr lang="en-US" dirty="0" smtClean="0"/>
              <a:t>El </a:t>
            </a:r>
            <a:r>
              <a:rPr lang="en-US" dirty="0" err="1" smtClean="0"/>
              <a:t>estado</a:t>
            </a:r>
            <a:r>
              <a:rPr lang="en-US" dirty="0" smtClean="0"/>
              <a:t> de </a:t>
            </a:r>
            <a:r>
              <a:rPr lang="en-US" dirty="0" err="1" smtClean="0"/>
              <a:t>yodo</a:t>
            </a:r>
            <a:r>
              <a:rPr lang="en-US" dirty="0" smtClean="0"/>
              <a:t> </a:t>
            </a:r>
            <a:r>
              <a:rPr lang="en-US" dirty="0" err="1" smtClean="0"/>
              <a:t>es</a:t>
            </a:r>
            <a:r>
              <a:rPr lang="en-US" dirty="0" smtClean="0"/>
              <a:t> </a:t>
            </a:r>
            <a:r>
              <a:rPr lang="en-US" dirty="0" err="1" smtClean="0"/>
              <a:t>insuficiente</a:t>
            </a:r>
            <a:r>
              <a:rPr lang="en-US" dirty="0" smtClean="0"/>
              <a:t> para </a:t>
            </a:r>
            <a:r>
              <a:rPr lang="en-US" dirty="0" err="1" smtClean="0"/>
              <a:t>mujeres</a:t>
            </a:r>
            <a:r>
              <a:rPr lang="en-US" dirty="0" smtClean="0"/>
              <a:t> </a:t>
            </a:r>
            <a:r>
              <a:rPr lang="en-US" dirty="0" err="1" smtClean="0"/>
              <a:t>embarazadas</a:t>
            </a:r>
            <a:r>
              <a:rPr lang="en-US" dirty="0" smtClean="0"/>
              <a:t> </a:t>
            </a:r>
            <a:r>
              <a:rPr lang="en-US" dirty="0" smtClean="0">
                <a:sym typeface="Wingdings" pitchFamily="2" charset="2"/>
              </a:rPr>
              <a:t> </a:t>
            </a:r>
            <a:r>
              <a:rPr lang="en-US" dirty="0" err="1" smtClean="0">
                <a:sym typeface="Wingdings" pitchFamily="2" charset="2"/>
              </a:rPr>
              <a:t>esto</a:t>
            </a:r>
            <a:r>
              <a:rPr lang="en-US" dirty="0" smtClean="0">
                <a:sym typeface="Wingdings" pitchFamily="2" charset="2"/>
              </a:rPr>
              <a:t> </a:t>
            </a:r>
            <a:r>
              <a:rPr lang="en-US" dirty="0" err="1" smtClean="0">
                <a:sym typeface="Wingdings" pitchFamily="2" charset="2"/>
              </a:rPr>
              <a:t>necesita</a:t>
            </a:r>
            <a:r>
              <a:rPr lang="en-US" dirty="0" smtClean="0">
                <a:sym typeface="Wingdings" pitchFamily="2" charset="2"/>
              </a:rPr>
              <a:t> </a:t>
            </a:r>
            <a:r>
              <a:rPr lang="en-US" dirty="0" err="1" smtClean="0">
                <a:sym typeface="Wingdings" pitchFamily="2" charset="2"/>
              </a:rPr>
              <a:t>atención</a:t>
            </a:r>
            <a:endParaRPr lang="en-US" dirty="0" smtClean="0">
              <a:sym typeface="Wingdings" pitchFamily="2" charset="2"/>
            </a:endParaRPr>
          </a:p>
          <a:p>
            <a:pPr marL="342900" indent="-342900" hangingPunct="1">
              <a:buFont typeface="Arial" panose="020B0604020202020204" pitchFamily="34" charset="0"/>
              <a:buChar char="•"/>
            </a:pPr>
            <a:endParaRPr lang="en-US" dirty="0">
              <a:sym typeface="Wingdings" pitchFamily="2" charset="2"/>
            </a:endParaRPr>
          </a:p>
          <a:p>
            <a:pPr indent="0" algn="ctr" hangingPunct="1"/>
            <a:r>
              <a:rPr lang="en-US" b="1" dirty="0" err="1" smtClean="0">
                <a:solidFill>
                  <a:srgbClr val="FF00FF"/>
                </a:solidFill>
              </a:rPr>
              <a:t>En</a:t>
            </a:r>
            <a:r>
              <a:rPr lang="en-US" b="1" dirty="0" smtClean="0">
                <a:solidFill>
                  <a:srgbClr val="FF00FF"/>
                </a:solidFill>
              </a:rPr>
              <a:t> la </a:t>
            </a:r>
            <a:r>
              <a:rPr lang="en-US" b="1" dirty="0" err="1" smtClean="0">
                <a:solidFill>
                  <a:srgbClr val="FF00FF"/>
                </a:solidFill>
              </a:rPr>
              <a:t>medida</a:t>
            </a:r>
            <a:r>
              <a:rPr lang="en-US" b="1" dirty="0" smtClean="0">
                <a:solidFill>
                  <a:srgbClr val="FF00FF"/>
                </a:solidFill>
              </a:rPr>
              <a:t> que los </a:t>
            </a:r>
            <a:r>
              <a:rPr lang="en-US" b="1" dirty="0" err="1" smtClean="0">
                <a:solidFill>
                  <a:srgbClr val="FF00FF"/>
                </a:solidFill>
              </a:rPr>
              <a:t>recursos</a:t>
            </a:r>
            <a:r>
              <a:rPr lang="en-US" b="1" dirty="0" smtClean="0">
                <a:solidFill>
                  <a:srgbClr val="FF00FF"/>
                </a:solidFill>
              </a:rPr>
              <a:t> lo </a:t>
            </a:r>
            <a:r>
              <a:rPr lang="en-US" b="1" dirty="0" err="1" smtClean="0">
                <a:solidFill>
                  <a:srgbClr val="FF00FF"/>
                </a:solidFill>
              </a:rPr>
              <a:t>permitan</a:t>
            </a:r>
            <a:r>
              <a:rPr lang="en-US" b="1" dirty="0" smtClean="0">
                <a:solidFill>
                  <a:srgbClr val="FF00FF"/>
                </a:solidFill>
              </a:rPr>
              <a:t>, se </a:t>
            </a:r>
            <a:r>
              <a:rPr lang="en-US" b="1" dirty="0" err="1" smtClean="0">
                <a:solidFill>
                  <a:srgbClr val="FF00FF"/>
                </a:solidFill>
              </a:rPr>
              <a:t>debería</a:t>
            </a:r>
            <a:r>
              <a:rPr lang="en-US" b="1" dirty="0" smtClean="0">
                <a:solidFill>
                  <a:srgbClr val="FF00FF"/>
                </a:solidFill>
              </a:rPr>
              <a:t> </a:t>
            </a:r>
            <a:r>
              <a:rPr lang="en-US" b="1" dirty="0" err="1" smtClean="0">
                <a:solidFill>
                  <a:srgbClr val="FF00FF"/>
                </a:solidFill>
              </a:rPr>
              <a:t>analizar</a:t>
            </a:r>
            <a:r>
              <a:rPr lang="en-US" b="1" dirty="0" smtClean="0">
                <a:solidFill>
                  <a:srgbClr val="FF00FF"/>
                </a:solidFill>
              </a:rPr>
              <a:t> la </a:t>
            </a:r>
            <a:r>
              <a:rPr lang="en-US" b="1" dirty="0" err="1" smtClean="0">
                <a:solidFill>
                  <a:srgbClr val="FF00FF"/>
                </a:solidFill>
              </a:rPr>
              <a:t>adecuación</a:t>
            </a:r>
            <a:r>
              <a:rPr lang="en-US" b="1" dirty="0" smtClean="0">
                <a:solidFill>
                  <a:srgbClr val="FF00FF"/>
                </a:solidFill>
              </a:rPr>
              <a:t> de las </a:t>
            </a:r>
            <a:r>
              <a:rPr lang="en-US" b="1" dirty="0" err="1" smtClean="0">
                <a:solidFill>
                  <a:srgbClr val="FF00FF"/>
                </a:solidFill>
              </a:rPr>
              <a:t>ingestas</a:t>
            </a:r>
            <a:r>
              <a:rPr lang="en-US" b="1" dirty="0" smtClean="0">
                <a:solidFill>
                  <a:srgbClr val="FF00FF"/>
                </a:solidFill>
              </a:rPr>
              <a:t> de </a:t>
            </a:r>
            <a:r>
              <a:rPr lang="en-US" b="1" dirty="0" err="1" smtClean="0">
                <a:solidFill>
                  <a:srgbClr val="FF00FF"/>
                </a:solidFill>
              </a:rPr>
              <a:t>yodo</a:t>
            </a:r>
            <a:r>
              <a:rPr lang="en-US" b="1" dirty="0" smtClean="0">
                <a:solidFill>
                  <a:srgbClr val="FF00FF"/>
                </a:solidFill>
              </a:rPr>
              <a:t> </a:t>
            </a:r>
            <a:r>
              <a:rPr lang="en-US" b="1" dirty="0" err="1" smtClean="0">
                <a:solidFill>
                  <a:srgbClr val="FF00FF"/>
                </a:solidFill>
              </a:rPr>
              <a:t>en</a:t>
            </a:r>
            <a:r>
              <a:rPr lang="en-US" b="1" dirty="0" smtClean="0">
                <a:solidFill>
                  <a:srgbClr val="FF00FF"/>
                </a:solidFill>
              </a:rPr>
              <a:t> </a:t>
            </a:r>
            <a:r>
              <a:rPr lang="en-US" b="1" dirty="0" err="1" smtClean="0">
                <a:solidFill>
                  <a:srgbClr val="FF00FF"/>
                </a:solidFill>
              </a:rPr>
              <a:t>diferentes</a:t>
            </a:r>
            <a:r>
              <a:rPr lang="en-US" b="1" dirty="0">
                <a:solidFill>
                  <a:srgbClr val="FF00FF"/>
                </a:solidFill>
              </a:rPr>
              <a:t> </a:t>
            </a:r>
            <a:r>
              <a:rPr lang="en-US" b="1" dirty="0" err="1" smtClean="0">
                <a:solidFill>
                  <a:srgbClr val="FF00FF"/>
                </a:solidFill>
              </a:rPr>
              <a:t>subgrupos</a:t>
            </a:r>
            <a:r>
              <a:rPr lang="en-US" b="1" dirty="0" smtClean="0">
                <a:solidFill>
                  <a:srgbClr val="FF00FF"/>
                </a:solidFill>
              </a:rPr>
              <a:t> de la </a:t>
            </a:r>
            <a:r>
              <a:rPr lang="en-US" b="1" dirty="0" err="1" smtClean="0">
                <a:solidFill>
                  <a:srgbClr val="FF00FF"/>
                </a:solidFill>
              </a:rPr>
              <a:t>población</a:t>
            </a:r>
            <a:r>
              <a:rPr lang="en-US" b="1" dirty="0" smtClean="0">
                <a:solidFill>
                  <a:srgbClr val="FF00FF"/>
                </a:solidFill>
              </a:rPr>
              <a:t>, </a:t>
            </a:r>
            <a:r>
              <a:rPr lang="en-US" b="1" dirty="0" err="1" smtClean="0">
                <a:solidFill>
                  <a:srgbClr val="FF00FF"/>
                </a:solidFill>
              </a:rPr>
              <a:t>especialmente</a:t>
            </a:r>
            <a:r>
              <a:rPr lang="en-US" b="1" dirty="0" smtClean="0">
                <a:solidFill>
                  <a:srgbClr val="FF00FF"/>
                </a:solidFill>
              </a:rPr>
              <a:t> entre </a:t>
            </a:r>
            <a:r>
              <a:rPr lang="en-US" b="1" dirty="0" err="1" smtClean="0">
                <a:solidFill>
                  <a:srgbClr val="FF00FF"/>
                </a:solidFill>
              </a:rPr>
              <a:t>grupos</a:t>
            </a:r>
            <a:r>
              <a:rPr lang="en-US" b="1" dirty="0" smtClean="0">
                <a:solidFill>
                  <a:srgbClr val="FF00FF"/>
                </a:solidFill>
              </a:rPr>
              <a:t> </a:t>
            </a:r>
            <a:r>
              <a:rPr lang="en-US" b="1" dirty="0" err="1" smtClean="0">
                <a:solidFill>
                  <a:srgbClr val="FF00FF"/>
                </a:solidFill>
              </a:rPr>
              <a:t>vulnerables</a:t>
            </a:r>
            <a:r>
              <a:rPr lang="en-US" b="1" dirty="0" smtClean="0">
                <a:solidFill>
                  <a:srgbClr val="FF00FF"/>
                </a:solidFill>
              </a:rPr>
              <a:t> a la </a:t>
            </a:r>
            <a:r>
              <a:rPr lang="en-US" b="1" dirty="0" err="1" smtClean="0">
                <a:solidFill>
                  <a:srgbClr val="FF00FF"/>
                </a:solidFill>
              </a:rPr>
              <a:t>deficiencia</a:t>
            </a:r>
            <a:r>
              <a:rPr lang="en-US" b="1" dirty="0" smtClean="0">
                <a:solidFill>
                  <a:srgbClr val="FF00FF"/>
                </a:solidFill>
              </a:rPr>
              <a:t>. </a:t>
            </a:r>
            <a:endParaRPr lang="en-US" b="1" dirty="0">
              <a:solidFill>
                <a:srgbClr val="FF00FF"/>
              </a:solidFill>
            </a:endParaRPr>
          </a:p>
        </p:txBody>
      </p:sp>
      <p:sp>
        <p:nvSpPr>
          <p:cNvPr id="3" name="Slide Number Placeholder 2">
            <a:extLst>
              <a:ext uri="{FF2B5EF4-FFF2-40B4-BE49-F238E27FC236}">
                <a16:creationId xmlns:a16="http://schemas.microsoft.com/office/drawing/2014/main" id="{1B0D202D-6435-A041-B8B0-D5382EDE4AC6}"/>
              </a:ext>
            </a:extLst>
          </p:cNvPr>
          <p:cNvSpPr>
            <a:spLocks noGrp="1"/>
          </p:cNvSpPr>
          <p:nvPr>
            <p:ph type="sldNum" sz="quarter" idx="2"/>
          </p:nvPr>
        </p:nvSpPr>
        <p:spPr>
          <a:xfrm>
            <a:off x="11803651" y="6514371"/>
            <a:ext cx="169918" cy="153888"/>
          </a:xfrm>
        </p:spPr>
        <p:txBody>
          <a:bodyPr/>
          <a:lstStyle/>
          <a:p>
            <a:fld id="{86CB4B4D-7CA3-9044-876B-883B54F8677D}" type="slidenum">
              <a:rPr lang="de-CH" smtClean="0">
                <a:solidFill>
                  <a:schemeClr val="tx2"/>
                </a:solidFill>
              </a:rPr>
              <a:t>20</a:t>
            </a:fld>
            <a:endParaRPr lang="de-CH">
              <a:solidFill>
                <a:schemeClr val="tx2"/>
              </a:solidFill>
            </a:endParaRPr>
          </a:p>
        </p:txBody>
      </p:sp>
    </p:spTree>
    <p:extLst>
      <p:ext uri="{BB962C8B-B14F-4D97-AF65-F5344CB8AC3E}">
        <p14:creationId xmlns:p14="http://schemas.microsoft.com/office/powerpoint/2010/main" val="3468181708"/>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marL="514350" indent="-447675">
              <a:buFont typeface="Wingdings" panose="05000000000000000000" pitchFamily="2" charset="2"/>
              <a:buChar char="q"/>
            </a:pPr>
            <a:r>
              <a:rPr lang="en-US" dirty="0" smtClean="0"/>
              <a:t>Los </a:t>
            </a:r>
            <a:r>
              <a:rPr lang="en-US" dirty="0" err="1" smtClean="0"/>
              <a:t>datos</a:t>
            </a:r>
            <a:r>
              <a:rPr lang="en-US" dirty="0" smtClean="0"/>
              <a:t> a </a:t>
            </a:r>
            <a:r>
              <a:rPr lang="en-US" dirty="0" err="1" smtClean="0"/>
              <a:t>nivel</a:t>
            </a:r>
            <a:r>
              <a:rPr lang="en-US" dirty="0" smtClean="0"/>
              <a:t> </a:t>
            </a:r>
            <a:r>
              <a:rPr lang="en-US" dirty="0" err="1" smtClean="0"/>
              <a:t>nacional</a:t>
            </a:r>
            <a:r>
              <a:rPr lang="en-US" dirty="0" smtClean="0"/>
              <a:t> son </a:t>
            </a:r>
            <a:r>
              <a:rPr lang="en-US" dirty="0" err="1" smtClean="0"/>
              <a:t>útiles</a:t>
            </a:r>
            <a:r>
              <a:rPr lang="en-US" dirty="0" smtClean="0"/>
              <a:t> para </a:t>
            </a:r>
            <a:r>
              <a:rPr lang="en-US" dirty="0" err="1" smtClean="0"/>
              <a:t>dar</a:t>
            </a:r>
            <a:r>
              <a:rPr lang="en-US" dirty="0" smtClean="0"/>
              <a:t> </a:t>
            </a:r>
            <a:r>
              <a:rPr lang="en-US" dirty="0" err="1" smtClean="0"/>
              <a:t>seguimiento</a:t>
            </a:r>
            <a:r>
              <a:rPr lang="en-US" dirty="0" smtClean="0"/>
              <a:t> al </a:t>
            </a:r>
            <a:r>
              <a:rPr lang="en-US" dirty="0" err="1" smtClean="0"/>
              <a:t>progreso</a:t>
            </a:r>
            <a:r>
              <a:rPr lang="en-US" dirty="0" smtClean="0"/>
              <a:t> general, sin embargo, </a:t>
            </a:r>
            <a:r>
              <a:rPr lang="en-US" dirty="0" err="1" smtClean="0"/>
              <a:t>puede</a:t>
            </a:r>
            <a:r>
              <a:rPr lang="en-US" dirty="0" smtClean="0"/>
              <a:t> </a:t>
            </a:r>
            <a:r>
              <a:rPr lang="en-US" dirty="0" err="1" smtClean="0"/>
              <a:t>esconder</a:t>
            </a:r>
            <a:r>
              <a:rPr lang="en-US" dirty="0" smtClean="0"/>
              <a:t> </a:t>
            </a:r>
            <a:r>
              <a:rPr lang="en-US" dirty="0" err="1" smtClean="0"/>
              <a:t>disparidades</a:t>
            </a:r>
            <a:r>
              <a:rPr lang="en-US" dirty="0" smtClean="0"/>
              <a:t> y </a:t>
            </a:r>
            <a:r>
              <a:rPr lang="en-US" dirty="0" err="1" smtClean="0"/>
              <a:t>variaciones</a:t>
            </a:r>
            <a:r>
              <a:rPr lang="en-US" dirty="0" smtClean="0"/>
              <a:t> a </a:t>
            </a:r>
            <a:r>
              <a:rPr lang="en-US" dirty="0" err="1" smtClean="0"/>
              <a:t>nivel</a:t>
            </a:r>
            <a:r>
              <a:rPr lang="en-US" dirty="0" smtClean="0"/>
              <a:t> sub-</a:t>
            </a:r>
            <a:r>
              <a:rPr lang="en-US" dirty="0" err="1" smtClean="0"/>
              <a:t>nacional</a:t>
            </a:r>
            <a:r>
              <a:rPr lang="en-US" dirty="0" smtClean="0"/>
              <a:t>. </a:t>
            </a:r>
          </a:p>
          <a:p>
            <a:pPr marL="514350" indent="-447675">
              <a:buFont typeface="Wingdings" panose="05000000000000000000" pitchFamily="2" charset="2"/>
              <a:buChar char="§"/>
            </a:pPr>
            <a:endParaRPr lang="en-US" dirty="0"/>
          </a:p>
          <a:p>
            <a:pPr marL="514350" indent="-447675">
              <a:buFont typeface="Wingdings" panose="05000000000000000000" pitchFamily="2" charset="2"/>
              <a:buChar char="q"/>
            </a:pPr>
            <a:r>
              <a:rPr lang="en-US" dirty="0" err="1" smtClean="0"/>
              <a:t>Otras</a:t>
            </a:r>
            <a:r>
              <a:rPr lang="en-US" dirty="0" smtClean="0"/>
              <a:t> </a:t>
            </a:r>
            <a:r>
              <a:rPr lang="en-US" dirty="0" err="1" smtClean="0"/>
              <a:t>fuentes</a:t>
            </a:r>
            <a:r>
              <a:rPr lang="en-US" dirty="0" smtClean="0"/>
              <a:t> de </a:t>
            </a:r>
            <a:r>
              <a:rPr lang="en-US" dirty="0" err="1" smtClean="0"/>
              <a:t>yodo</a:t>
            </a:r>
            <a:r>
              <a:rPr lang="en-US" dirty="0" smtClean="0"/>
              <a:t> </a:t>
            </a:r>
            <a:r>
              <a:rPr lang="en-US" dirty="0" err="1" smtClean="0"/>
              <a:t>podrían</a:t>
            </a:r>
            <a:r>
              <a:rPr lang="en-US" dirty="0" smtClean="0"/>
              <a:t> </a:t>
            </a:r>
            <a:r>
              <a:rPr lang="en-US" dirty="0" err="1" smtClean="0"/>
              <a:t>estar</a:t>
            </a:r>
            <a:r>
              <a:rPr lang="en-US" dirty="0" smtClean="0"/>
              <a:t> </a:t>
            </a:r>
            <a:r>
              <a:rPr lang="en-US" dirty="0" err="1" smtClean="0"/>
              <a:t>contribuyendo</a:t>
            </a:r>
            <a:r>
              <a:rPr lang="en-US" dirty="0" smtClean="0"/>
              <a:t> </a:t>
            </a:r>
            <a:r>
              <a:rPr lang="en-US" dirty="0" smtClean="0"/>
              <a:t>al </a:t>
            </a:r>
            <a:r>
              <a:rPr lang="en-US" dirty="0" err="1" smtClean="0"/>
              <a:t>estado</a:t>
            </a:r>
            <a:r>
              <a:rPr lang="en-US" dirty="0" smtClean="0"/>
              <a:t> de </a:t>
            </a:r>
            <a:r>
              <a:rPr lang="en-US" dirty="0" err="1" smtClean="0"/>
              <a:t>yodo</a:t>
            </a:r>
            <a:r>
              <a:rPr lang="en-US" dirty="0" smtClean="0"/>
              <a:t>, </a:t>
            </a:r>
            <a:r>
              <a:rPr lang="en-US" dirty="0" err="1" smtClean="0"/>
              <a:t>particularmente</a:t>
            </a:r>
            <a:r>
              <a:rPr lang="en-US" dirty="0" smtClean="0"/>
              <a:t> el </a:t>
            </a:r>
            <a:r>
              <a:rPr lang="en-US" dirty="0" err="1" smtClean="0"/>
              <a:t>uso</a:t>
            </a:r>
            <a:r>
              <a:rPr lang="en-US" dirty="0" smtClean="0"/>
              <a:t> de la sal </a:t>
            </a:r>
            <a:r>
              <a:rPr lang="en-US" dirty="0" err="1" smtClean="0"/>
              <a:t>yodada</a:t>
            </a:r>
            <a:r>
              <a:rPr lang="en-US" dirty="0" smtClean="0"/>
              <a:t> en alimentos </a:t>
            </a:r>
            <a:r>
              <a:rPr lang="en-US" dirty="0" err="1" smtClean="0"/>
              <a:t>procesados</a:t>
            </a:r>
            <a:r>
              <a:rPr lang="en-US" dirty="0" smtClean="0"/>
              <a:t> y </a:t>
            </a:r>
            <a:r>
              <a:rPr lang="en-US" dirty="0" err="1" smtClean="0"/>
              <a:t>condimentos</a:t>
            </a:r>
            <a:endParaRPr lang="en-US" dirty="0" smtClean="0"/>
          </a:p>
          <a:p>
            <a:pPr marL="514350" indent="-447675">
              <a:buFont typeface="Wingdings" panose="05000000000000000000" pitchFamily="2" charset="2"/>
              <a:buChar char="§"/>
            </a:pPr>
            <a:endParaRPr lang="en-US" dirty="0"/>
          </a:p>
          <a:p>
            <a:pPr marL="514350" indent="-447675">
              <a:buFont typeface="Wingdings" panose="05000000000000000000" pitchFamily="2" charset="2"/>
              <a:buChar char="q"/>
            </a:pPr>
            <a:r>
              <a:rPr lang="en-US" dirty="0" err="1" smtClean="0"/>
              <a:t>Esos</a:t>
            </a:r>
            <a:r>
              <a:rPr lang="en-US" dirty="0" smtClean="0"/>
              <a:t> </a:t>
            </a:r>
            <a:r>
              <a:rPr lang="en-US" dirty="0" err="1" smtClean="0"/>
              <a:t>datos</a:t>
            </a:r>
            <a:r>
              <a:rPr lang="en-US" dirty="0" smtClean="0"/>
              <a:t> </a:t>
            </a:r>
            <a:r>
              <a:rPr lang="en-US" dirty="0" err="1" smtClean="0"/>
              <a:t>ayudan</a:t>
            </a:r>
            <a:r>
              <a:rPr lang="en-US" dirty="0" smtClean="0"/>
              <a:t> a </a:t>
            </a:r>
            <a:r>
              <a:rPr lang="en-US" dirty="0" err="1" smtClean="0"/>
              <a:t>identificar</a:t>
            </a:r>
            <a:r>
              <a:rPr lang="en-US" dirty="0" smtClean="0"/>
              <a:t> </a:t>
            </a:r>
            <a:r>
              <a:rPr lang="en-US" dirty="0" err="1" smtClean="0"/>
              <a:t>disparidades</a:t>
            </a:r>
            <a:r>
              <a:rPr lang="en-US" dirty="0" smtClean="0"/>
              <a:t> y </a:t>
            </a:r>
            <a:r>
              <a:rPr lang="en-US" dirty="0" err="1" smtClean="0"/>
              <a:t>dirigir</a:t>
            </a:r>
            <a:r>
              <a:rPr lang="en-US" dirty="0" smtClean="0"/>
              <a:t> </a:t>
            </a:r>
            <a:r>
              <a:rPr lang="en-US" dirty="0" err="1" smtClean="0"/>
              <a:t>esfuerzos</a:t>
            </a:r>
            <a:r>
              <a:rPr lang="en-US" dirty="0" smtClean="0"/>
              <a:t> </a:t>
            </a:r>
            <a:r>
              <a:rPr lang="en-US" dirty="0" err="1" smtClean="0"/>
              <a:t>hacia</a:t>
            </a:r>
            <a:r>
              <a:rPr lang="en-US" dirty="0" smtClean="0"/>
              <a:t> </a:t>
            </a:r>
            <a:r>
              <a:rPr lang="en-US" dirty="0" err="1" smtClean="0"/>
              <a:t>dónde</a:t>
            </a:r>
            <a:r>
              <a:rPr lang="en-US" dirty="0" smtClean="0"/>
              <a:t> </a:t>
            </a:r>
            <a:r>
              <a:rPr lang="en-US" dirty="0" smtClean="0"/>
              <a:t>el </a:t>
            </a:r>
            <a:r>
              <a:rPr lang="en-US" dirty="0" err="1" smtClean="0"/>
              <a:t>programa</a:t>
            </a:r>
            <a:r>
              <a:rPr lang="en-US" dirty="0" smtClean="0"/>
              <a:t> </a:t>
            </a:r>
            <a:r>
              <a:rPr lang="en-US" dirty="0" err="1" smtClean="0"/>
              <a:t>necesita</a:t>
            </a:r>
            <a:r>
              <a:rPr lang="en-US" dirty="0" smtClean="0"/>
              <a:t> </a:t>
            </a:r>
            <a:r>
              <a:rPr lang="en-US" dirty="0" err="1" smtClean="0"/>
              <a:t>mejorar</a:t>
            </a:r>
            <a:r>
              <a:rPr lang="en-US" dirty="0" smtClean="0"/>
              <a:t>.  </a:t>
            </a:r>
            <a:r>
              <a:rPr lang="en-US" dirty="0" err="1" smtClean="0"/>
              <a:t>Es</a:t>
            </a:r>
            <a:r>
              <a:rPr lang="en-US" dirty="0" smtClean="0"/>
              <a:t> </a:t>
            </a:r>
            <a:r>
              <a:rPr lang="en-US" dirty="0" err="1" smtClean="0"/>
              <a:t>importante</a:t>
            </a:r>
            <a:r>
              <a:rPr lang="en-US" dirty="0" smtClean="0"/>
              <a:t> </a:t>
            </a:r>
            <a:r>
              <a:rPr lang="en-US" dirty="0" err="1" smtClean="0"/>
              <a:t>monitorear</a:t>
            </a:r>
            <a:r>
              <a:rPr lang="en-US" dirty="0" smtClean="0"/>
              <a:t> el </a:t>
            </a:r>
            <a:r>
              <a:rPr lang="en-US" dirty="0" err="1" smtClean="0"/>
              <a:t>uso</a:t>
            </a:r>
            <a:r>
              <a:rPr lang="en-US" dirty="0" smtClean="0"/>
              <a:t> de </a:t>
            </a:r>
            <a:r>
              <a:rPr lang="en-US" dirty="0" err="1" smtClean="0"/>
              <a:t>sal</a:t>
            </a:r>
            <a:r>
              <a:rPr lang="en-US" dirty="0" smtClean="0"/>
              <a:t> </a:t>
            </a:r>
            <a:r>
              <a:rPr lang="en-US" dirty="0" err="1" smtClean="0"/>
              <a:t>yodada</a:t>
            </a:r>
            <a:r>
              <a:rPr lang="en-US" dirty="0" smtClean="0"/>
              <a:t> </a:t>
            </a:r>
            <a:r>
              <a:rPr lang="en-US" dirty="0" err="1" smtClean="0"/>
              <a:t>en</a:t>
            </a:r>
            <a:r>
              <a:rPr lang="en-US" dirty="0" smtClean="0"/>
              <a:t> la </a:t>
            </a:r>
            <a:r>
              <a:rPr lang="en-US" dirty="0" err="1" smtClean="0"/>
              <a:t>industria</a:t>
            </a:r>
            <a:r>
              <a:rPr lang="en-US" dirty="0" smtClean="0"/>
              <a:t>.</a:t>
            </a:r>
            <a:endParaRPr lang="en-US" dirty="0"/>
          </a:p>
        </p:txBody>
      </p:sp>
      <p:sp>
        <p:nvSpPr>
          <p:cNvPr id="8" name="Title 1">
            <a:extLst>
              <a:ext uri="{FF2B5EF4-FFF2-40B4-BE49-F238E27FC236}">
                <a16:creationId xmlns:a16="http://schemas.microsoft.com/office/drawing/2014/main" id="{2C3399F6-46FD-44EA-BCB4-3B1B1AC42240}"/>
              </a:ext>
            </a:extLst>
          </p:cNvPr>
          <p:cNvSpPr>
            <a:spLocks noGrp="1"/>
          </p:cNvSpPr>
          <p:nvPr>
            <p:ph type="title"/>
          </p:nvPr>
        </p:nvSpPr>
        <p:spPr>
          <a:xfrm>
            <a:off x="904835" y="199150"/>
            <a:ext cx="9517435" cy="639723"/>
          </a:xfrm>
          <a:ln w="12700">
            <a:miter lim="400000"/>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normAutofit/>
          </a:bodyPr>
          <a:lstStyle/>
          <a:p>
            <a:r>
              <a:rPr lang="en-GB" sz="2800" b="1" spc="-100" dirty="0" smtClean="0">
                <a:solidFill>
                  <a:schemeClr val="bg1"/>
                </a:solidFill>
                <a:latin typeface="+mj-lt"/>
                <a:ea typeface="+mj-ea"/>
                <a:cs typeface="Calibri" panose="020F0502020204030204" pitchFamily="34" charset="0"/>
                <a:sym typeface="Arial"/>
              </a:rPr>
              <a:t>INTERPRETACIÓN DE DATOS DE ENCUESTAS NACIONALES</a:t>
            </a:r>
            <a:endParaRPr lang="en-GB" sz="2800" b="1" spc="-100" dirty="0">
              <a:solidFill>
                <a:schemeClr val="bg1"/>
              </a:solidFill>
              <a:latin typeface="+mj-lt"/>
              <a:ea typeface="+mj-ea"/>
              <a:cs typeface="Calibri" panose="020F0502020204030204" pitchFamily="34" charset="0"/>
              <a:sym typeface="Arial"/>
            </a:endParaRPr>
          </a:p>
        </p:txBody>
      </p:sp>
      <p:sp>
        <p:nvSpPr>
          <p:cNvPr id="2" name="Slide Number Placeholder 1">
            <a:extLst>
              <a:ext uri="{FF2B5EF4-FFF2-40B4-BE49-F238E27FC236}">
                <a16:creationId xmlns:a16="http://schemas.microsoft.com/office/drawing/2014/main" id="{73CCBE76-C8F1-B545-B7C3-78E3C353ED29}"/>
              </a:ext>
            </a:extLst>
          </p:cNvPr>
          <p:cNvSpPr>
            <a:spLocks noGrp="1"/>
          </p:cNvSpPr>
          <p:nvPr>
            <p:ph type="sldNum" sz="quarter" idx="2"/>
          </p:nvPr>
        </p:nvSpPr>
        <p:spPr>
          <a:xfrm>
            <a:off x="11843583" y="6531925"/>
            <a:ext cx="262249" cy="276999"/>
          </a:xfrm>
        </p:spPr>
        <p:txBody>
          <a:bodyPr/>
          <a:lstStyle/>
          <a:p>
            <a:fld id="{86CB4B4D-7CA3-9044-876B-883B54F8677D}" type="slidenum">
              <a:rPr lang="de-CH" smtClean="0">
                <a:solidFill>
                  <a:schemeClr val="tx2"/>
                </a:solidFill>
              </a:rPr>
              <a:t>21</a:t>
            </a:fld>
            <a:endParaRPr lang="de-CH" dirty="0">
              <a:solidFill>
                <a:schemeClr val="tx2"/>
              </a:solidFill>
            </a:endParaRPr>
          </a:p>
        </p:txBody>
      </p:sp>
    </p:spTree>
    <p:extLst>
      <p:ext uri="{BB962C8B-B14F-4D97-AF65-F5344CB8AC3E}">
        <p14:creationId xmlns:p14="http://schemas.microsoft.com/office/powerpoint/2010/main" val="107285851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330" y="3875310"/>
            <a:ext cx="10946739" cy="1965448"/>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None/>
            </a:pPr>
            <a:r>
              <a:rPr lang="en-US" sz="2000" dirty="0" smtClean="0">
                <a:latin typeface="+mj-lt"/>
              </a:rPr>
              <a:t>Si </a:t>
            </a:r>
            <a:r>
              <a:rPr lang="en-US" sz="2000" dirty="0" err="1" smtClean="0">
                <a:latin typeface="+mj-lt"/>
              </a:rPr>
              <a:t>solamente</a:t>
            </a:r>
            <a:r>
              <a:rPr lang="en-US" sz="2000" dirty="0" smtClean="0">
                <a:latin typeface="+mj-lt"/>
              </a:rPr>
              <a:t> se </a:t>
            </a:r>
            <a:r>
              <a:rPr lang="en-US" sz="2000" dirty="0" err="1" smtClean="0">
                <a:latin typeface="+mj-lt"/>
              </a:rPr>
              <a:t>analiza</a:t>
            </a:r>
            <a:r>
              <a:rPr lang="en-US" sz="2000" dirty="0" smtClean="0">
                <a:latin typeface="+mj-lt"/>
              </a:rPr>
              <a:t> la </a:t>
            </a:r>
            <a:r>
              <a:rPr lang="en-US" sz="2000" dirty="0" err="1" smtClean="0">
                <a:latin typeface="+mj-lt"/>
              </a:rPr>
              <a:t>mediana</a:t>
            </a:r>
            <a:r>
              <a:rPr lang="en-US" sz="2000" dirty="0" smtClean="0">
                <a:latin typeface="+mj-lt"/>
              </a:rPr>
              <a:t> CIU de la </a:t>
            </a:r>
            <a:r>
              <a:rPr lang="en-US" sz="2000" dirty="0" err="1" smtClean="0">
                <a:latin typeface="+mj-lt"/>
              </a:rPr>
              <a:t>población</a:t>
            </a:r>
            <a:r>
              <a:rPr lang="en-US" sz="2000" dirty="0" smtClean="0">
                <a:latin typeface="+mj-lt"/>
              </a:rPr>
              <a:t>, sin </a:t>
            </a:r>
            <a:r>
              <a:rPr lang="en-US" sz="2000" dirty="0" err="1" smtClean="0">
                <a:latin typeface="+mj-lt"/>
              </a:rPr>
              <a:t>tomar</a:t>
            </a:r>
            <a:r>
              <a:rPr lang="en-US" sz="2000" dirty="0" smtClean="0">
                <a:latin typeface="+mj-lt"/>
              </a:rPr>
              <a:t> </a:t>
            </a:r>
            <a:r>
              <a:rPr lang="en-US" sz="2000" dirty="0" err="1" smtClean="0">
                <a:latin typeface="+mj-lt"/>
              </a:rPr>
              <a:t>en</a:t>
            </a:r>
            <a:r>
              <a:rPr lang="en-US" sz="2000" dirty="0" smtClean="0">
                <a:latin typeface="+mj-lt"/>
              </a:rPr>
              <a:t> </a:t>
            </a:r>
            <a:r>
              <a:rPr lang="en-US" sz="2000" dirty="0" err="1" smtClean="0">
                <a:latin typeface="+mj-lt"/>
              </a:rPr>
              <a:t>cuenta</a:t>
            </a:r>
            <a:r>
              <a:rPr lang="en-US" sz="2000" dirty="0" smtClean="0">
                <a:latin typeface="+mj-lt"/>
              </a:rPr>
              <a:t> </a:t>
            </a:r>
            <a:r>
              <a:rPr lang="en-US" sz="2000" dirty="0" err="1" smtClean="0">
                <a:latin typeface="+mj-lt"/>
              </a:rPr>
              <a:t>si</a:t>
            </a:r>
            <a:r>
              <a:rPr lang="en-US" sz="2000" dirty="0" smtClean="0">
                <a:latin typeface="+mj-lt"/>
              </a:rPr>
              <a:t> hay </a:t>
            </a:r>
            <a:r>
              <a:rPr lang="en-US" sz="2000" dirty="0" err="1" smtClean="0">
                <a:latin typeface="+mj-lt"/>
              </a:rPr>
              <a:t>sal</a:t>
            </a:r>
            <a:r>
              <a:rPr lang="en-US" sz="2000" dirty="0" smtClean="0">
                <a:latin typeface="+mj-lt"/>
              </a:rPr>
              <a:t> </a:t>
            </a:r>
            <a:r>
              <a:rPr lang="en-US" sz="2000" dirty="0" err="1" smtClean="0">
                <a:latin typeface="+mj-lt"/>
              </a:rPr>
              <a:t>yodada</a:t>
            </a:r>
            <a:r>
              <a:rPr lang="en-US" sz="2000" dirty="0" smtClean="0">
                <a:latin typeface="+mj-lt"/>
              </a:rPr>
              <a:t> </a:t>
            </a:r>
            <a:r>
              <a:rPr lang="en-US" sz="2000" dirty="0" err="1" smtClean="0">
                <a:latin typeface="+mj-lt"/>
              </a:rPr>
              <a:t>en</a:t>
            </a:r>
            <a:r>
              <a:rPr lang="en-US" sz="2000" dirty="0" smtClean="0">
                <a:latin typeface="+mj-lt"/>
              </a:rPr>
              <a:t> los </a:t>
            </a:r>
            <a:r>
              <a:rPr lang="en-US" sz="2000" dirty="0" err="1" smtClean="0">
                <a:latin typeface="+mj-lt"/>
              </a:rPr>
              <a:t>hogares</a:t>
            </a:r>
            <a:r>
              <a:rPr lang="en-US" sz="2000" dirty="0" smtClean="0">
                <a:latin typeface="+mj-lt"/>
              </a:rPr>
              <a:t> o no, la conclusion </a:t>
            </a:r>
            <a:r>
              <a:rPr lang="en-US" sz="2000" dirty="0" err="1" smtClean="0">
                <a:latin typeface="+mj-lt"/>
              </a:rPr>
              <a:t>sería</a:t>
            </a:r>
            <a:r>
              <a:rPr lang="en-US" sz="2000" dirty="0" smtClean="0">
                <a:latin typeface="+mj-lt"/>
              </a:rPr>
              <a:t>: </a:t>
            </a:r>
          </a:p>
          <a:p>
            <a:pPr marL="0" indent="0">
              <a:lnSpc>
                <a:spcPct val="120000"/>
              </a:lnSpc>
              <a:buNone/>
            </a:pPr>
            <a:endParaRPr lang="en-US" sz="2000" dirty="0">
              <a:latin typeface="+mj-lt"/>
            </a:endParaRPr>
          </a:p>
          <a:p>
            <a:pPr marL="0" indent="0">
              <a:lnSpc>
                <a:spcPct val="120000"/>
              </a:lnSpc>
              <a:buNone/>
            </a:pPr>
            <a:r>
              <a:rPr lang="en-US" sz="2000" dirty="0" smtClean="0">
                <a:latin typeface="+mj-lt"/>
              </a:rPr>
              <a:t>La </a:t>
            </a:r>
            <a:r>
              <a:rPr lang="en-US" sz="2000" dirty="0" err="1" smtClean="0">
                <a:latin typeface="+mj-lt"/>
              </a:rPr>
              <a:t>mediana</a:t>
            </a:r>
            <a:r>
              <a:rPr lang="en-US" sz="2000" dirty="0" smtClean="0">
                <a:latin typeface="+mj-lt"/>
              </a:rPr>
              <a:t> de CIU </a:t>
            </a:r>
            <a:r>
              <a:rPr lang="en-US" sz="2000" dirty="0" err="1" smtClean="0">
                <a:latin typeface="+mj-lt"/>
              </a:rPr>
              <a:t>es</a:t>
            </a:r>
            <a:r>
              <a:rPr lang="en-US" sz="2000" dirty="0" smtClean="0">
                <a:latin typeface="+mj-lt"/>
              </a:rPr>
              <a:t> “</a:t>
            </a:r>
            <a:r>
              <a:rPr lang="en-US" sz="2000" dirty="0" err="1" smtClean="0">
                <a:latin typeface="+mj-lt"/>
              </a:rPr>
              <a:t>óptima</a:t>
            </a:r>
            <a:r>
              <a:rPr lang="en-US" sz="2000" dirty="0" smtClean="0">
                <a:latin typeface="+mj-lt"/>
              </a:rPr>
              <a:t>” y el </a:t>
            </a:r>
            <a:r>
              <a:rPr lang="en-US" sz="2000" dirty="0" err="1" smtClean="0">
                <a:latin typeface="+mj-lt"/>
              </a:rPr>
              <a:t>país</a:t>
            </a:r>
            <a:r>
              <a:rPr lang="en-US" sz="2000" dirty="0" smtClean="0">
                <a:latin typeface="+mj-lt"/>
              </a:rPr>
              <a:t> se </a:t>
            </a:r>
            <a:r>
              <a:rPr lang="en-US" sz="2000" dirty="0" err="1" smtClean="0">
                <a:latin typeface="+mj-lt"/>
              </a:rPr>
              <a:t>clasifica</a:t>
            </a:r>
            <a:r>
              <a:rPr lang="en-US" sz="2000" dirty="0" smtClean="0">
                <a:latin typeface="+mj-lt"/>
              </a:rPr>
              <a:t> </a:t>
            </a:r>
            <a:r>
              <a:rPr lang="en-US" sz="2000" dirty="0" err="1" smtClean="0">
                <a:latin typeface="+mj-lt"/>
              </a:rPr>
              <a:t>como</a:t>
            </a:r>
            <a:r>
              <a:rPr lang="en-US" sz="2000" dirty="0" smtClean="0">
                <a:latin typeface="+mj-lt"/>
              </a:rPr>
              <a:t> con </a:t>
            </a:r>
            <a:r>
              <a:rPr lang="en-US" sz="2000" dirty="0" err="1" smtClean="0">
                <a:latin typeface="+mj-lt"/>
              </a:rPr>
              <a:t>suficiente</a:t>
            </a:r>
            <a:r>
              <a:rPr lang="en-US" sz="2000" dirty="0" smtClean="0">
                <a:latin typeface="+mj-lt"/>
              </a:rPr>
              <a:t> </a:t>
            </a:r>
            <a:r>
              <a:rPr lang="en-US" sz="2000" dirty="0" err="1" smtClean="0">
                <a:latin typeface="+mj-lt"/>
              </a:rPr>
              <a:t>yodo</a:t>
            </a:r>
            <a:r>
              <a:rPr lang="en-US" sz="2000" dirty="0" smtClean="0">
                <a:latin typeface="+mj-lt"/>
              </a:rPr>
              <a:t>. </a:t>
            </a:r>
            <a:endParaRPr lang="en-US" sz="2000" dirty="0">
              <a:latin typeface="+mj-lt"/>
            </a:endParaRPr>
          </a:p>
        </p:txBody>
      </p:sp>
      <p:sp>
        <p:nvSpPr>
          <p:cNvPr id="10" name="Title 1">
            <a:extLst>
              <a:ext uri="{FF2B5EF4-FFF2-40B4-BE49-F238E27FC236}">
                <a16:creationId xmlns:a16="http://schemas.microsoft.com/office/drawing/2014/main" id="{41A1296F-0E99-455C-B8CB-DC5F20084813}"/>
              </a:ext>
            </a:extLst>
          </p:cNvPr>
          <p:cNvSpPr>
            <a:spLocks noGrp="1"/>
          </p:cNvSpPr>
          <p:nvPr>
            <p:ph type="title"/>
          </p:nvPr>
        </p:nvSpPr>
        <p:spPr>
          <a:xfrm>
            <a:off x="904835" y="199150"/>
            <a:ext cx="9517435" cy="639723"/>
          </a:xfrm>
          <a:ln w="12700">
            <a:miter lim="400000"/>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normAutofit fontScale="90000"/>
          </a:bodyPr>
          <a:lstStyle/>
          <a:p>
            <a:pPr>
              <a:lnSpc>
                <a:spcPct val="100000"/>
              </a:lnSpc>
            </a:pPr>
            <a:r>
              <a:rPr lang="en-GB" sz="2800" b="1" spc="-100" dirty="0" smtClean="0">
                <a:solidFill>
                  <a:schemeClr val="bg1"/>
                </a:solidFill>
                <a:latin typeface="+mj-lt"/>
                <a:ea typeface="+mj-ea"/>
                <a:cs typeface="Calibri" panose="020F0502020204030204" pitchFamily="34" charset="0"/>
                <a:sym typeface="Arial"/>
              </a:rPr>
              <a:t>INTERPRETACIÓN DE DATOS DE ENCUESTAS NACIONALES </a:t>
            </a:r>
            <a:r>
              <a:rPr lang="en-GB" sz="2800" b="1" spc="-100" dirty="0">
                <a:solidFill>
                  <a:schemeClr val="bg1"/>
                </a:solidFill>
                <a:latin typeface="+mj-lt"/>
                <a:ea typeface="+mj-ea"/>
                <a:cs typeface="Calibri" panose="020F0502020204030204" pitchFamily="34" charset="0"/>
                <a:sym typeface="Arial"/>
              </a:rPr>
              <a:t>– </a:t>
            </a:r>
            <a:r>
              <a:rPr lang="en-GB" sz="2800" b="1" spc="-100" dirty="0" err="1" smtClean="0">
                <a:solidFill>
                  <a:schemeClr val="bg1"/>
                </a:solidFill>
                <a:latin typeface="+mj-lt"/>
                <a:ea typeface="+mj-ea"/>
                <a:cs typeface="Calibri" panose="020F0502020204030204" pitchFamily="34" charset="0"/>
                <a:sym typeface="Arial"/>
              </a:rPr>
              <a:t>país</a:t>
            </a:r>
            <a:r>
              <a:rPr lang="en-GB" sz="2800" b="1" spc="-100" dirty="0" smtClean="0">
                <a:solidFill>
                  <a:schemeClr val="bg1"/>
                </a:solidFill>
                <a:latin typeface="+mj-lt"/>
                <a:ea typeface="+mj-ea"/>
                <a:cs typeface="Calibri" panose="020F0502020204030204" pitchFamily="34" charset="0"/>
                <a:sym typeface="Arial"/>
              </a:rPr>
              <a:t> </a:t>
            </a:r>
            <a:r>
              <a:rPr lang="en-GB" sz="2800" b="1" spc="-100" dirty="0">
                <a:solidFill>
                  <a:schemeClr val="bg1"/>
                </a:solidFill>
                <a:latin typeface="+mj-lt"/>
                <a:ea typeface="+mj-ea"/>
                <a:cs typeface="Calibri" panose="020F0502020204030204" pitchFamily="34" charset="0"/>
                <a:sym typeface="Arial"/>
              </a:rPr>
              <a:t>a</a:t>
            </a:r>
          </a:p>
        </p:txBody>
      </p:sp>
      <p:sp>
        <p:nvSpPr>
          <p:cNvPr id="2" name="Slide Number Placeholder 1">
            <a:extLst>
              <a:ext uri="{FF2B5EF4-FFF2-40B4-BE49-F238E27FC236}">
                <a16:creationId xmlns:a16="http://schemas.microsoft.com/office/drawing/2014/main" id="{9012015B-1558-874D-B91B-7E9717106120}"/>
              </a:ext>
            </a:extLst>
          </p:cNvPr>
          <p:cNvSpPr>
            <a:spLocks noGrp="1"/>
          </p:cNvSpPr>
          <p:nvPr>
            <p:ph type="sldNum" sz="quarter" idx="2"/>
          </p:nvPr>
        </p:nvSpPr>
        <p:spPr>
          <a:xfrm>
            <a:off x="11752486" y="6520350"/>
            <a:ext cx="262249" cy="276999"/>
          </a:xfrm>
        </p:spPr>
        <p:txBody>
          <a:bodyPr/>
          <a:lstStyle/>
          <a:p>
            <a:fld id="{86CB4B4D-7CA3-9044-876B-883B54F8677D}" type="slidenum">
              <a:rPr lang="de-CH" smtClean="0">
                <a:solidFill>
                  <a:schemeClr val="tx2"/>
                </a:solidFill>
              </a:rPr>
              <a:t>22</a:t>
            </a:fld>
            <a:endParaRPr lang="de-CH">
              <a:solidFill>
                <a:schemeClr val="tx2"/>
              </a:solidFill>
            </a:endParaRPr>
          </a:p>
        </p:txBody>
      </p:sp>
      <p:graphicFrame>
        <p:nvGraphicFramePr>
          <p:cNvPr id="6" name="Content Placeholder 3">
            <a:extLst>
              <a:ext uri="{FF2B5EF4-FFF2-40B4-BE49-F238E27FC236}">
                <a16:creationId xmlns:a16="http://schemas.microsoft.com/office/drawing/2014/main" id="{B7378ED6-48DF-E049-BC18-8A622604A28B}"/>
              </a:ext>
            </a:extLst>
          </p:cNvPr>
          <p:cNvGraphicFramePr>
            <a:graphicFrameLocks/>
          </p:cNvGraphicFramePr>
          <p:nvPr>
            <p:extLst>
              <p:ext uri="{D42A27DB-BD31-4B8C-83A1-F6EECF244321}">
                <p14:modId xmlns:p14="http://schemas.microsoft.com/office/powerpoint/2010/main" val="1119992276"/>
              </p:ext>
            </p:extLst>
          </p:nvPr>
        </p:nvGraphicFramePr>
        <p:xfrm>
          <a:off x="1420099" y="1430234"/>
          <a:ext cx="8258306" cy="2013300"/>
        </p:xfrm>
        <a:graphic>
          <a:graphicData uri="http://schemas.openxmlformats.org/drawingml/2006/table">
            <a:tbl>
              <a:tblPr firstRow="1" bandRow="1">
                <a:tableStyleId>{5C22544A-7EE6-4342-B048-85BDC9FD1C3A}</a:tableStyleId>
              </a:tblPr>
              <a:tblGrid>
                <a:gridCol w="3740696">
                  <a:extLst>
                    <a:ext uri="{9D8B030D-6E8A-4147-A177-3AD203B41FA5}">
                      <a16:colId xmlns:a16="http://schemas.microsoft.com/office/drawing/2014/main" val="20000"/>
                    </a:ext>
                  </a:extLst>
                </a:gridCol>
                <a:gridCol w="2258805">
                  <a:extLst>
                    <a:ext uri="{9D8B030D-6E8A-4147-A177-3AD203B41FA5}">
                      <a16:colId xmlns:a16="http://schemas.microsoft.com/office/drawing/2014/main" val="20002"/>
                    </a:ext>
                  </a:extLst>
                </a:gridCol>
                <a:gridCol w="2258805">
                  <a:extLst>
                    <a:ext uri="{9D8B030D-6E8A-4147-A177-3AD203B41FA5}">
                      <a16:colId xmlns:a16="http://schemas.microsoft.com/office/drawing/2014/main" val="414862643"/>
                    </a:ext>
                  </a:extLst>
                </a:gridCol>
              </a:tblGrid>
              <a:tr h="370743">
                <a:tc>
                  <a:txBody>
                    <a:bodyPr/>
                    <a:lstStyle/>
                    <a:p>
                      <a:pPr algn="l">
                        <a:lnSpc>
                          <a:spcPct val="80000"/>
                        </a:lnSpc>
                      </a:pPr>
                      <a:r>
                        <a:rPr lang="en-US" sz="1800" b="0" dirty="0" err="1" smtClean="0">
                          <a:latin typeface="+mj-lt"/>
                        </a:rPr>
                        <a:t>Contenido</a:t>
                      </a:r>
                      <a:r>
                        <a:rPr lang="en-US" sz="1800" b="0" dirty="0" smtClean="0">
                          <a:latin typeface="+mj-lt"/>
                        </a:rPr>
                        <a:t> de </a:t>
                      </a:r>
                      <a:r>
                        <a:rPr lang="en-US" sz="1800" b="0" dirty="0" err="1" smtClean="0">
                          <a:latin typeface="+mj-lt"/>
                        </a:rPr>
                        <a:t>yodo</a:t>
                      </a:r>
                      <a:r>
                        <a:rPr lang="en-US" sz="1800" b="0" dirty="0" smtClean="0">
                          <a:latin typeface="+mj-lt"/>
                        </a:rPr>
                        <a:t> </a:t>
                      </a:r>
                      <a:r>
                        <a:rPr lang="en-US" sz="1800" b="0" dirty="0" err="1" smtClean="0">
                          <a:latin typeface="+mj-lt"/>
                        </a:rPr>
                        <a:t>en</a:t>
                      </a:r>
                      <a:r>
                        <a:rPr lang="en-US" sz="1800" b="0" dirty="0" smtClean="0">
                          <a:latin typeface="+mj-lt"/>
                        </a:rPr>
                        <a:t> </a:t>
                      </a:r>
                      <a:r>
                        <a:rPr lang="en-US" sz="1800" b="0" dirty="0" err="1" smtClean="0">
                          <a:latin typeface="+mj-lt"/>
                        </a:rPr>
                        <a:t>sal</a:t>
                      </a:r>
                      <a:r>
                        <a:rPr lang="en-US" sz="1800" b="0" dirty="0" smtClean="0">
                          <a:latin typeface="+mj-lt"/>
                        </a:rPr>
                        <a:t> </a:t>
                      </a:r>
                      <a:r>
                        <a:rPr lang="en-US" sz="1800" b="0" dirty="0" err="1" smtClean="0">
                          <a:latin typeface="+mj-lt"/>
                        </a:rPr>
                        <a:t>en</a:t>
                      </a:r>
                      <a:r>
                        <a:rPr lang="en-US" sz="1800" b="0" dirty="0" smtClean="0">
                          <a:latin typeface="+mj-lt"/>
                        </a:rPr>
                        <a:t> </a:t>
                      </a:r>
                      <a:r>
                        <a:rPr lang="en-US" sz="1800" b="0" dirty="0" err="1" smtClean="0">
                          <a:latin typeface="+mj-lt"/>
                        </a:rPr>
                        <a:t>hogares</a:t>
                      </a:r>
                      <a:endParaRPr lang="en-US" sz="1800" b="0" dirty="0">
                        <a:latin typeface="+mj-lt"/>
                      </a:endParaRPr>
                    </a:p>
                  </a:txBody>
                  <a:tcPr marL="91416" marR="91416" marT="45708" marB="45708"/>
                </a:tc>
                <a:tc>
                  <a:txBody>
                    <a:bodyPr/>
                    <a:lstStyle/>
                    <a:p>
                      <a:pPr algn="ctr">
                        <a:lnSpc>
                          <a:spcPct val="80000"/>
                        </a:lnSpc>
                      </a:pPr>
                      <a:r>
                        <a:rPr lang="en-US" sz="1800" b="0" dirty="0" err="1" smtClean="0">
                          <a:latin typeface="+mj-lt"/>
                        </a:rPr>
                        <a:t>Cobertura</a:t>
                      </a:r>
                      <a:r>
                        <a:rPr lang="en-US" sz="1800" b="0" dirty="0" smtClean="0">
                          <a:latin typeface="+mj-lt"/>
                        </a:rPr>
                        <a:t> (%)</a:t>
                      </a:r>
                      <a:endParaRPr lang="en-US" sz="1800" b="0" dirty="0">
                        <a:latin typeface="+mj-lt"/>
                      </a:endParaRPr>
                    </a:p>
                  </a:txBody>
                  <a:tcPr marL="91416" marR="91416" marT="45708" marB="45708"/>
                </a:tc>
                <a:tc>
                  <a:txBody>
                    <a:bodyPr/>
                    <a:lstStyle/>
                    <a:p>
                      <a:pPr algn="ctr">
                        <a:lnSpc>
                          <a:spcPct val="80000"/>
                        </a:lnSpc>
                      </a:pPr>
                      <a:r>
                        <a:rPr lang="en-US" sz="1800" b="0" dirty="0" err="1" smtClean="0">
                          <a:latin typeface="+mj-lt"/>
                        </a:rPr>
                        <a:t>Mediana</a:t>
                      </a:r>
                      <a:r>
                        <a:rPr lang="en-US" sz="1800" b="0" dirty="0" smtClean="0">
                          <a:latin typeface="+mj-lt"/>
                        </a:rPr>
                        <a:t> CIU </a:t>
                      </a:r>
                      <a:r>
                        <a:rPr lang="en-US" sz="1800" b="0" i="0" u="none" strike="noStrike" cap="none" spc="0" baseline="0" dirty="0" smtClean="0">
                          <a:ln>
                            <a:noFill/>
                          </a:ln>
                          <a:solidFill>
                            <a:schemeClr val="lt1"/>
                          </a:solidFill>
                          <a:uFillTx/>
                          <a:latin typeface="+mj-lt"/>
                          <a:ea typeface="+mn-ea"/>
                          <a:cs typeface="+mn-cs"/>
                          <a:sym typeface="Arial"/>
                        </a:rPr>
                        <a:t>(</a:t>
                      </a:r>
                      <a:r>
                        <a:rPr lang="en-US" sz="1800" b="0" i="0" u="none" strike="noStrike" cap="none" spc="0" baseline="0" dirty="0" err="1" smtClean="0">
                          <a:ln>
                            <a:noFill/>
                          </a:ln>
                          <a:solidFill>
                            <a:schemeClr val="lt1"/>
                          </a:solidFill>
                          <a:uFillTx/>
                          <a:latin typeface="+mj-lt"/>
                          <a:ea typeface="+mn-ea"/>
                          <a:cs typeface="+mn-cs"/>
                          <a:sym typeface="Arial"/>
                        </a:rPr>
                        <a:t>ug</a:t>
                      </a:r>
                      <a:r>
                        <a:rPr lang="en-US" sz="1800" b="0" i="0" u="none" strike="noStrike" cap="none" spc="0" baseline="0" dirty="0" smtClean="0">
                          <a:ln>
                            <a:noFill/>
                          </a:ln>
                          <a:solidFill>
                            <a:schemeClr val="lt1"/>
                          </a:solidFill>
                          <a:uFillTx/>
                          <a:latin typeface="+mj-lt"/>
                          <a:ea typeface="+mn-ea"/>
                          <a:cs typeface="+mn-cs"/>
                          <a:sym typeface="Arial"/>
                        </a:rPr>
                        <a:t>/L)</a:t>
                      </a:r>
                      <a:endParaRPr lang="en-US" sz="1800" b="0" dirty="0">
                        <a:latin typeface="+mj-lt"/>
                      </a:endParaRPr>
                    </a:p>
                  </a:txBody>
                  <a:tcPr marL="91416" marR="91416" marT="45708" marB="45708"/>
                </a:tc>
                <a:extLst>
                  <a:ext uri="{0D108BD9-81ED-4DB2-BD59-A6C34878D82A}">
                    <a16:rowId xmlns:a16="http://schemas.microsoft.com/office/drawing/2014/main" val="10000"/>
                  </a:ext>
                </a:extLst>
              </a:tr>
              <a:tr h="370743">
                <a:tc>
                  <a:txBody>
                    <a:bodyPr/>
                    <a:lstStyle/>
                    <a:p>
                      <a:pPr algn="l">
                        <a:lnSpc>
                          <a:spcPct val="80000"/>
                        </a:lnSpc>
                      </a:pPr>
                      <a:r>
                        <a:rPr lang="en-US" sz="1800" dirty="0" smtClean="0">
                          <a:latin typeface="+mj-lt"/>
                        </a:rPr>
                        <a:t>Sin </a:t>
                      </a:r>
                      <a:r>
                        <a:rPr lang="en-US" sz="1800" dirty="0" err="1" smtClean="0">
                          <a:latin typeface="+mj-lt"/>
                        </a:rPr>
                        <a:t>yodo</a:t>
                      </a:r>
                      <a:r>
                        <a:rPr lang="en-US" sz="1800" dirty="0" smtClean="0">
                          <a:latin typeface="+mj-lt"/>
                        </a:rPr>
                        <a:t> </a:t>
                      </a:r>
                      <a:r>
                        <a:rPr lang="en-US" sz="1800" dirty="0">
                          <a:latin typeface="+mj-lt"/>
                        </a:rPr>
                        <a:t>(0 ppm)</a:t>
                      </a:r>
                    </a:p>
                  </a:txBody>
                  <a:tcPr marL="91416" marR="91416" marT="45708" marB="45708"/>
                </a:tc>
                <a:tc>
                  <a:txBody>
                    <a:bodyPr/>
                    <a:lstStyle/>
                    <a:p>
                      <a:pPr algn="ctr">
                        <a:lnSpc>
                          <a:spcPct val="80000"/>
                        </a:lnSpc>
                      </a:pPr>
                      <a:r>
                        <a:rPr lang="en-US" sz="1800" dirty="0">
                          <a:latin typeface="+mj-lt"/>
                        </a:rPr>
                        <a:t>17%</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lang="en-US" sz="1800" dirty="0">
                        <a:solidFill>
                          <a:srgbClr val="FF0000"/>
                        </a:solidFill>
                        <a:latin typeface="+mj-lt"/>
                      </a:endParaRPr>
                    </a:p>
                  </a:txBody>
                  <a:tcPr marL="91416" marR="91416" marT="45708" marB="45708"/>
                </a:tc>
                <a:extLst>
                  <a:ext uri="{0D108BD9-81ED-4DB2-BD59-A6C34878D82A}">
                    <a16:rowId xmlns:a16="http://schemas.microsoft.com/office/drawing/2014/main" val="10001"/>
                  </a:ext>
                </a:extLst>
              </a:tr>
              <a:tr h="370743">
                <a:tc>
                  <a:txBody>
                    <a:bodyPr/>
                    <a:lstStyle/>
                    <a:p>
                      <a:pPr algn="l">
                        <a:lnSpc>
                          <a:spcPct val="80000"/>
                        </a:lnSpc>
                      </a:pPr>
                      <a:r>
                        <a:rPr lang="en-US" sz="1800" dirty="0" err="1" smtClean="0">
                          <a:latin typeface="+mj-lt"/>
                        </a:rPr>
                        <a:t>Yodo</a:t>
                      </a:r>
                      <a:r>
                        <a:rPr lang="en-US" sz="1800" baseline="0" dirty="0" smtClean="0">
                          <a:latin typeface="+mj-lt"/>
                        </a:rPr>
                        <a:t> </a:t>
                      </a:r>
                      <a:r>
                        <a:rPr lang="en-US" sz="1800" baseline="0" dirty="0" err="1" smtClean="0">
                          <a:latin typeface="+mj-lt"/>
                        </a:rPr>
                        <a:t>inadecuado</a:t>
                      </a:r>
                      <a:r>
                        <a:rPr lang="en-US" sz="1800" baseline="0" dirty="0" smtClean="0">
                          <a:latin typeface="+mj-lt"/>
                        </a:rPr>
                        <a:t> </a:t>
                      </a:r>
                      <a:r>
                        <a:rPr lang="en-US" sz="1800" dirty="0" smtClean="0">
                          <a:latin typeface="+mj-lt"/>
                        </a:rPr>
                        <a:t>(1-14 </a:t>
                      </a:r>
                      <a:r>
                        <a:rPr lang="en-US" sz="1800" dirty="0">
                          <a:latin typeface="+mj-lt"/>
                        </a:rPr>
                        <a:t>ppm)</a:t>
                      </a:r>
                    </a:p>
                  </a:txBody>
                  <a:tcPr marL="91416" marR="91416" marT="45708" marB="45708"/>
                </a:tc>
                <a:tc>
                  <a:txBody>
                    <a:bodyPr/>
                    <a:lstStyle/>
                    <a:p>
                      <a:pPr algn="ctr">
                        <a:lnSpc>
                          <a:spcPct val="80000"/>
                        </a:lnSpc>
                      </a:pPr>
                      <a:r>
                        <a:rPr lang="en-US" sz="1800" dirty="0">
                          <a:latin typeface="+mj-lt"/>
                        </a:rPr>
                        <a:t>33%</a:t>
                      </a:r>
                    </a:p>
                  </a:txBody>
                  <a:tcPr marL="91416" marR="91416" marT="45708" marB="45708"/>
                </a:tc>
                <a:tc>
                  <a:txBody>
                    <a:bodyPr/>
                    <a:lstStyle/>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3654232223"/>
                  </a:ext>
                </a:extLst>
              </a:tr>
              <a:tr h="370743">
                <a:tc>
                  <a:txBody>
                    <a:bodyPr/>
                    <a:lstStyle/>
                    <a:p>
                      <a:pPr algn="l">
                        <a:lnSpc>
                          <a:spcPct val="80000"/>
                        </a:lnSpc>
                      </a:pPr>
                      <a:r>
                        <a:rPr lang="en-US" sz="1800" dirty="0" err="1" smtClean="0">
                          <a:latin typeface="+mj-lt"/>
                        </a:rPr>
                        <a:t>Yodo</a:t>
                      </a:r>
                      <a:r>
                        <a:rPr lang="en-US" sz="1800" dirty="0" smtClean="0">
                          <a:latin typeface="+mj-lt"/>
                        </a:rPr>
                        <a:t> </a:t>
                      </a:r>
                      <a:r>
                        <a:rPr lang="en-US" sz="1800" dirty="0" err="1" smtClean="0">
                          <a:latin typeface="+mj-lt"/>
                        </a:rPr>
                        <a:t>adecuado</a:t>
                      </a:r>
                      <a:r>
                        <a:rPr lang="en-US" sz="1800" dirty="0" smtClean="0">
                          <a:latin typeface="+mj-lt"/>
                        </a:rPr>
                        <a:t> </a:t>
                      </a:r>
                      <a:r>
                        <a:rPr lang="en-US" sz="1800" dirty="0">
                          <a:latin typeface="+mj-lt"/>
                        </a:rPr>
                        <a:t>(</a:t>
                      </a:r>
                      <a:r>
                        <a:rPr lang="en-US" sz="1800" u="sng" dirty="0">
                          <a:latin typeface="+mj-lt"/>
                        </a:rPr>
                        <a:t>&gt;</a:t>
                      </a:r>
                      <a:r>
                        <a:rPr lang="en-US" sz="1800" u="none" dirty="0">
                          <a:latin typeface="+mj-lt"/>
                        </a:rPr>
                        <a:t> 15 ppm)</a:t>
                      </a:r>
                      <a:endParaRPr lang="en-US" sz="1800" dirty="0">
                        <a:latin typeface="+mj-lt"/>
                      </a:endParaRPr>
                    </a:p>
                  </a:txBody>
                  <a:tcPr marL="91416" marR="91416" marT="45708" marB="45708"/>
                </a:tc>
                <a:tc>
                  <a:txBody>
                    <a:bodyPr/>
                    <a:lstStyle/>
                    <a:p>
                      <a:pPr algn="ctr">
                        <a:lnSpc>
                          <a:spcPct val="80000"/>
                        </a:lnSpc>
                      </a:pPr>
                      <a:r>
                        <a:rPr lang="en-US" sz="1800" dirty="0">
                          <a:latin typeface="+mj-lt"/>
                        </a:rPr>
                        <a:t>50%</a:t>
                      </a:r>
                    </a:p>
                  </a:txBody>
                  <a:tcPr marL="91416" marR="91416" marT="45708" marB="45708"/>
                </a:tc>
                <a:tc>
                  <a:txBody>
                    <a:bodyPr/>
                    <a:lstStyle/>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453563239"/>
                  </a:ext>
                </a:extLst>
              </a:tr>
              <a:tr h="370743">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800" dirty="0" err="1" smtClean="0">
                          <a:latin typeface="+mj-lt"/>
                        </a:rPr>
                        <a:t>Todo</a:t>
                      </a:r>
                      <a:endParaRPr lang="en-US" sz="1800" dirty="0">
                        <a:latin typeface="+mj-lt"/>
                      </a:endParaRPr>
                    </a:p>
                  </a:txBody>
                  <a:tcPr marL="91416" marR="91416" marT="45708" marB="45708"/>
                </a:tc>
                <a:tc>
                  <a:txBody>
                    <a:bodyPr/>
                    <a:lstStyle/>
                    <a:p>
                      <a:pPr algn="ctr">
                        <a:lnSpc>
                          <a:spcPct val="80000"/>
                        </a:lnSpc>
                      </a:pPr>
                      <a:r>
                        <a:rPr lang="en-US" sz="1800" dirty="0">
                          <a:latin typeface="+mj-lt"/>
                        </a:rPr>
                        <a:t>100%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130</a:t>
                      </a:r>
                    </a:p>
                  </a:txBody>
                  <a:tcPr marL="91416" marR="91416" marT="45708" marB="45708"/>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9120779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840319762"/>
              </p:ext>
            </p:extLst>
          </p:nvPr>
        </p:nvGraphicFramePr>
        <p:xfrm>
          <a:off x="1669587" y="1238799"/>
          <a:ext cx="8258306" cy="2332470"/>
        </p:xfrm>
        <a:graphic>
          <a:graphicData uri="http://schemas.openxmlformats.org/drawingml/2006/table">
            <a:tbl>
              <a:tblPr firstRow="1" bandRow="1">
                <a:tableStyleId>{5C22544A-7EE6-4342-B048-85BDC9FD1C3A}</a:tableStyleId>
              </a:tblPr>
              <a:tblGrid>
                <a:gridCol w="3740696">
                  <a:extLst>
                    <a:ext uri="{9D8B030D-6E8A-4147-A177-3AD203B41FA5}">
                      <a16:colId xmlns:a16="http://schemas.microsoft.com/office/drawing/2014/main" val="20000"/>
                    </a:ext>
                  </a:extLst>
                </a:gridCol>
                <a:gridCol w="2258805">
                  <a:extLst>
                    <a:ext uri="{9D8B030D-6E8A-4147-A177-3AD203B41FA5}">
                      <a16:colId xmlns:a16="http://schemas.microsoft.com/office/drawing/2014/main" val="20002"/>
                    </a:ext>
                  </a:extLst>
                </a:gridCol>
                <a:gridCol w="2258805">
                  <a:extLst>
                    <a:ext uri="{9D8B030D-6E8A-4147-A177-3AD203B41FA5}">
                      <a16:colId xmlns:a16="http://schemas.microsoft.com/office/drawing/2014/main" val="414862643"/>
                    </a:ext>
                  </a:extLst>
                </a:gridCol>
              </a:tblGrid>
              <a:tr h="370743">
                <a:tc>
                  <a:txBody>
                    <a:bodyPr/>
                    <a:lstStyle/>
                    <a:p>
                      <a:pPr algn="l">
                        <a:lnSpc>
                          <a:spcPct val="80000"/>
                        </a:lnSpc>
                      </a:pPr>
                      <a:r>
                        <a:rPr lang="en-US" sz="1800" b="0" dirty="0" err="1" smtClean="0">
                          <a:latin typeface="+mj-lt"/>
                        </a:rPr>
                        <a:t>Contenido</a:t>
                      </a:r>
                      <a:r>
                        <a:rPr lang="en-US" sz="1800" b="0" baseline="0" dirty="0" smtClean="0">
                          <a:latin typeface="+mj-lt"/>
                        </a:rPr>
                        <a:t> de </a:t>
                      </a:r>
                      <a:r>
                        <a:rPr lang="en-US" sz="1800" b="0" baseline="0" dirty="0" err="1" smtClean="0">
                          <a:latin typeface="+mj-lt"/>
                        </a:rPr>
                        <a:t>yodo</a:t>
                      </a:r>
                      <a:r>
                        <a:rPr lang="en-US" sz="1800" b="0" baseline="0" dirty="0" smtClean="0">
                          <a:latin typeface="+mj-lt"/>
                        </a:rPr>
                        <a:t> </a:t>
                      </a:r>
                      <a:r>
                        <a:rPr lang="en-US" sz="1800" b="0" baseline="0" dirty="0" err="1" smtClean="0">
                          <a:latin typeface="+mj-lt"/>
                        </a:rPr>
                        <a:t>en</a:t>
                      </a:r>
                      <a:r>
                        <a:rPr lang="en-US" sz="1800" b="0" baseline="0" dirty="0" smtClean="0">
                          <a:latin typeface="+mj-lt"/>
                        </a:rPr>
                        <a:t> </a:t>
                      </a:r>
                      <a:r>
                        <a:rPr lang="en-US" sz="1800" b="0" baseline="0" dirty="0" err="1" smtClean="0">
                          <a:latin typeface="+mj-lt"/>
                        </a:rPr>
                        <a:t>sal</a:t>
                      </a:r>
                      <a:r>
                        <a:rPr lang="en-US" sz="1800" b="0" baseline="0" dirty="0" smtClean="0">
                          <a:latin typeface="+mj-lt"/>
                        </a:rPr>
                        <a:t> </a:t>
                      </a:r>
                      <a:r>
                        <a:rPr lang="en-US" sz="1800" b="0" baseline="0" dirty="0" err="1" smtClean="0">
                          <a:latin typeface="+mj-lt"/>
                        </a:rPr>
                        <a:t>en</a:t>
                      </a:r>
                      <a:r>
                        <a:rPr lang="en-US" sz="1800" b="0" baseline="0" dirty="0" smtClean="0">
                          <a:latin typeface="+mj-lt"/>
                        </a:rPr>
                        <a:t> </a:t>
                      </a:r>
                      <a:r>
                        <a:rPr lang="en-US" sz="1800" b="0" baseline="0" dirty="0" err="1" smtClean="0">
                          <a:latin typeface="+mj-lt"/>
                        </a:rPr>
                        <a:t>hogares</a:t>
                      </a:r>
                      <a:endParaRPr lang="en-US" sz="1800" b="0" dirty="0">
                        <a:latin typeface="+mj-lt"/>
                      </a:endParaRPr>
                    </a:p>
                  </a:txBody>
                  <a:tcPr marL="91416" marR="91416" marT="45708" marB="45708"/>
                </a:tc>
                <a:tc>
                  <a:txBody>
                    <a:bodyPr/>
                    <a:lstStyle/>
                    <a:p>
                      <a:pPr algn="ctr">
                        <a:lnSpc>
                          <a:spcPct val="80000"/>
                        </a:lnSpc>
                      </a:pPr>
                      <a:r>
                        <a:rPr lang="en-US" sz="1800" b="0" dirty="0" err="1" smtClean="0">
                          <a:latin typeface="+mj-lt"/>
                        </a:rPr>
                        <a:t>Cobertura</a:t>
                      </a:r>
                      <a:r>
                        <a:rPr lang="en-US" sz="1800" b="0" dirty="0" smtClean="0">
                          <a:latin typeface="+mj-lt"/>
                        </a:rPr>
                        <a:t> </a:t>
                      </a:r>
                      <a:r>
                        <a:rPr lang="en-US" sz="1800" b="0" dirty="0">
                          <a:latin typeface="+mj-lt"/>
                        </a:rPr>
                        <a:t>(%)</a:t>
                      </a:r>
                    </a:p>
                  </a:txBody>
                  <a:tcPr marL="91416" marR="91416" marT="45708" marB="45708"/>
                </a:tc>
                <a:tc>
                  <a:txBody>
                    <a:bodyPr/>
                    <a:lstStyle/>
                    <a:p>
                      <a:pPr algn="ctr">
                        <a:lnSpc>
                          <a:spcPct val="80000"/>
                        </a:lnSpc>
                      </a:pPr>
                      <a:r>
                        <a:rPr lang="en-US" sz="1800" b="0" dirty="0" err="1" smtClean="0">
                          <a:latin typeface="+mj-lt"/>
                        </a:rPr>
                        <a:t>Mediana</a:t>
                      </a:r>
                      <a:r>
                        <a:rPr lang="en-US" sz="1800" b="0" dirty="0" smtClean="0">
                          <a:latin typeface="+mj-lt"/>
                        </a:rPr>
                        <a:t> CIU </a:t>
                      </a:r>
                      <a:r>
                        <a:rPr lang="en-US" sz="1800" b="0" i="0" u="none" strike="noStrike" cap="none" spc="0" baseline="0" dirty="0">
                          <a:ln>
                            <a:noFill/>
                          </a:ln>
                          <a:solidFill>
                            <a:schemeClr val="lt1"/>
                          </a:solidFill>
                          <a:uFillTx/>
                          <a:latin typeface="+mn-lt"/>
                          <a:ea typeface="+mn-ea"/>
                          <a:cs typeface="+mn-cs"/>
                          <a:sym typeface="Arial"/>
                        </a:rPr>
                        <a:t>(ug/L)</a:t>
                      </a:r>
                      <a:endParaRPr lang="en-US" sz="1800" b="0" dirty="0">
                        <a:latin typeface="+mj-lt"/>
                      </a:endParaRPr>
                    </a:p>
                  </a:txBody>
                  <a:tcPr marL="91416" marR="91416" marT="45708" marB="45708"/>
                </a:tc>
                <a:extLst>
                  <a:ext uri="{0D108BD9-81ED-4DB2-BD59-A6C34878D82A}">
                    <a16:rowId xmlns:a16="http://schemas.microsoft.com/office/drawing/2014/main" val="10000"/>
                  </a:ext>
                </a:extLst>
              </a:tr>
              <a:tr h="370743">
                <a:tc>
                  <a:txBody>
                    <a:bodyPr/>
                    <a:lstStyle/>
                    <a:p>
                      <a:pPr algn="l">
                        <a:lnSpc>
                          <a:spcPct val="80000"/>
                        </a:lnSpc>
                      </a:pPr>
                      <a:r>
                        <a:rPr lang="en-US" sz="1800" dirty="0" smtClean="0">
                          <a:latin typeface="+mj-lt"/>
                        </a:rPr>
                        <a:t>Sin</a:t>
                      </a:r>
                      <a:r>
                        <a:rPr lang="en-US" sz="1800" baseline="0" dirty="0" smtClean="0">
                          <a:latin typeface="+mj-lt"/>
                        </a:rPr>
                        <a:t> </a:t>
                      </a:r>
                      <a:r>
                        <a:rPr lang="en-US" sz="1800" baseline="0" dirty="0" err="1" smtClean="0">
                          <a:latin typeface="+mj-lt"/>
                        </a:rPr>
                        <a:t>yodo</a:t>
                      </a:r>
                      <a:r>
                        <a:rPr lang="en-US" sz="1800" dirty="0" smtClean="0">
                          <a:latin typeface="+mj-lt"/>
                        </a:rPr>
                        <a:t> </a:t>
                      </a:r>
                      <a:r>
                        <a:rPr lang="en-US" sz="1800" dirty="0">
                          <a:latin typeface="+mj-lt"/>
                        </a:rPr>
                        <a:t>(0 ppm)</a:t>
                      </a:r>
                    </a:p>
                  </a:txBody>
                  <a:tcPr marL="91416" marR="91416" marT="45708" marB="45708"/>
                </a:tc>
                <a:tc>
                  <a:txBody>
                    <a:bodyPr/>
                    <a:lstStyle/>
                    <a:p>
                      <a:pPr algn="ctr">
                        <a:lnSpc>
                          <a:spcPct val="80000"/>
                        </a:lnSpc>
                      </a:pPr>
                      <a:r>
                        <a:rPr lang="en-US" sz="1800" dirty="0">
                          <a:latin typeface="+mj-lt"/>
                        </a:rPr>
                        <a:t>17%</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solidFill>
                            <a:srgbClr val="FF0000"/>
                          </a:solidFill>
                          <a:latin typeface="+mj-lt"/>
                        </a:rPr>
                        <a:t>78</a:t>
                      </a:r>
                    </a:p>
                  </a:txBody>
                  <a:tcPr marL="91416" marR="91416" marT="45708" marB="45708"/>
                </a:tc>
                <a:extLst>
                  <a:ext uri="{0D108BD9-81ED-4DB2-BD59-A6C34878D82A}">
                    <a16:rowId xmlns:a16="http://schemas.microsoft.com/office/drawing/2014/main" val="10001"/>
                  </a:ext>
                </a:extLst>
              </a:tr>
              <a:tr h="370743">
                <a:tc>
                  <a:txBody>
                    <a:bodyPr/>
                    <a:lstStyle/>
                    <a:p>
                      <a:pPr algn="l">
                        <a:lnSpc>
                          <a:spcPct val="80000"/>
                        </a:lnSpc>
                      </a:pPr>
                      <a:r>
                        <a:rPr lang="en-US" sz="1800" dirty="0" err="1" smtClean="0">
                          <a:latin typeface="+mj-lt"/>
                        </a:rPr>
                        <a:t>Yodo</a:t>
                      </a:r>
                      <a:r>
                        <a:rPr lang="en-US" sz="1800" dirty="0" smtClean="0">
                          <a:latin typeface="+mj-lt"/>
                        </a:rPr>
                        <a:t> </a:t>
                      </a:r>
                      <a:r>
                        <a:rPr lang="en-US" sz="1800" dirty="0" err="1" smtClean="0">
                          <a:latin typeface="+mj-lt"/>
                        </a:rPr>
                        <a:t>inadecuado</a:t>
                      </a:r>
                      <a:r>
                        <a:rPr lang="en-US" sz="1800" dirty="0" smtClean="0">
                          <a:latin typeface="+mj-lt"/>
                        </a:rPr>
                        <a:t> </a:t>
                      </a:r>
                      <a:r>
                        <a:rPr lang="en-US" sz="1800" dirty="0">
                          <a:latin typeface="+mj-lt"/>
                        </a:rPr>
                        <a:t>(1-14 </a:t>
                      </a:r>
                      <a:r>
                        <a:rPr lang="en-US" sz="1800" dirty="0" smtClean="0">
                          <a:latin typeface="+mj-lt"/>
                        </a:rPr>
                        <a:t>ppm)</a:t>
                      </a:r>
                      <a:endParaRPr lang="en-US" sz="1800" dirty="0">
                        <a:latin typeface="+mj-lt"/>
                      </a:endParaRPr>
                    </a:p>
                  </a:txBody>
                  <a:tcPr marL="91416" marR="91416" marT="45708" marB="45708"/>
                </a:tc>
                <a:tc>
                  <a:txBody>
                    <a:bodyPr/>
                    <a:lstStyle/>
                    <a:p>
                      <a:pPr algn="ctr">
                        <a:lnSpc>
                          <a:spcPct val="80000"/>
                        </a:lnSpc>
                      </a:pPr>
                      <a:r>
                        <a:rPr lang="en-US" sz="1800" dirty="0">
                          <a:latin typeface="+mj-lt"/>
                        </a:rPr>
                        <a:t>33%</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136</a:t>
                      </a:r>
                    </a:p>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3654232223"/>
                  </a:ext>
                </a:extLst>
              </a:tr>
              <a:tr h="370743">
                <a:tc>
                  <a:txBody>
                    <a:bodyPr/>
                    <a:lstStyle/>
                    <a:p>
                      <a:pPr algn="l">
                        <a:lnSpc>
                          <a:spcPct val="80000"/>
                        </a:lnSpc>
                      </a:pPr>
                      <a:r>
                        <a:rPr lang="en-US" sz="1800" dirty="0" err="1" smtClean="0">
                          <a:latin typeface="+mj-lt"/>
                        </a:rPr>
                        <a:t>Yodo</a:t>
                      </a:r>
                      <a:r>
                        <a:rPr lang="en-US" sz="1800" dirty="0" smtClean="0">
                          <a:latin typeface="+mj-lt"/>
                        </a:rPr>
                        <a:t> </a:t>
                      </a:r>
                      <a:r>
                        <a:rPr lang="en-US" sz="1800" dirty="0" err="1" smtClean="0">
                          <a:latin typeface="+mj-lt"/>
                        </a:rPr>
                        <a:t>adecuado</a:t>
                      </a:r>
                      <a:r>
                        <a:rPr lang="en-US" sz="1800" dirty="0" smtClean="0">
                          <a:latin typeface="+mj-lt"/>
                        </a:rPr>
                        <a:t> (</a:t>
                      </a:r>
                      <a:r>
                        <a:rPr lang="en-US" sz="1800" u="sng" dirty="0" smtClean="0">
                          <a:latin typeface="+mj-lt"/>
                        </a:rPr>
                        <a:t>&gt;</a:t>
                      </a:r>
                      <a:r>
                        <a:rPr lang="en-US" sz="1800" u="none" dirty="0" smtClean="0">
                          <a:latin typeface="+mj-lt"/>
                        </a:rPr>
                        <a:t> </a:t>
                      </a:r>
                      <a:r>
                        <a:rPr lang="en-US" sz="1800" u="none" dirty="0">
                          <a:latin typeface="+mj-lt"/>
                        </a:rPr>
                        <a:t>15 ppm)</a:t>
                      </a:r>
                      <a:endParaRPr lang="en-US" sz="1800" dirty="0">
                        <a:latin typeface="+mj-lt"/>
                      </a:endParaRPr>
                    </a:p>
                  </a:txBody>
                  <a:tcPr marL="91416" marR="91416" marT="45708" marB="45708"/>
                </a:tc>
                <a:tc>
                  <a:txBody>
                    <a:bodyPr/>
                    <a:lstStyle/>
                    <a:p>
                      <a:pPr algn="ctr">
                        <a:lnSpc>
                          <a:spcPct val="80000"/>
                        </a:lnSpc>
                      </a:pPr>
                      <a:r>
                        <a:rPr lang="en-US" sz="1800" dirty="0">
                          <a:latin typeface="+mj-lt"/>
                        </a:rPr>
                        <a:t>50%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155</a:t>
                      </a:r>
                    </a:p>
                    <a:p>
                      <a:pPr algn="ctr">
                        <a:lnSpc>
                          <a:spcPct val="80000"/>
                        </a:lnSpc>
                      </a:pPr>
                      <a:endParaRPr lang="en-US" sz="1800" dirty="0">
                        <a:latin typeface="+mj-lt"/>
                      </a:endParaRPr>
                    </a:p>
                  </a:txBody>
                  <a:tcPr marL="91416" marR="91416" marT="45708" marB="45708"/>
                </a:tc>
                <a:extLst>
                  <a:ext uri="{0D108BD9-81ED-4DB2-BD59-A6C34878D82A}">
                    <a16:rowId xmlns:a16="http://schemas.microsoft.com/office/drawing/2014/main" val="453563239"/>
                  </a:ext>
                </a:extLst>
              </a:tr>
              <a:tr h="370743">
                <a:tc>
                  <a:txBody>
                    <a:bodyPr/>
                    <a:lstStyle/>
                    <a:p>
                      <a:pPr marL="0" marR="0" indent="0" algn="l" defTabSz="457200" rtl="0" eaLnBrk="1" fontAlgn="auto" latinLnBrk="0" hangingPunct="1">
                        <a:lnSpc>
                          <a:spcPct val="80000"/>
                        </a:lnSpc>
                        <a:spcBef>
                          <a:spcPts val="0"/>
                        </a:spcBef>
                        <a:spcAft>
                          <a:spcPts val="0"/>
                        </a:spcAft>
                        <a:buClrTx/>
                        <a:buSzTx/>
                        <a:buFontTx/>
                        <a:buNone/>
                        <a:tabLst/>
                        <a:defRPr/>
                      </a:pPr>
                      <a:r>
                        <a:rPr lang="en-US" sz="1800" dirty="0" err="1" smtClean="0">
                          <a:latin typeface="+mj-lt"/>
                        </a:rPr>
                        <a:t>Todo</a:t>
                      </a:r>
                      <a:endParaRPr lang="en-US" sz="1800" dirty="0">
                        <a:latin typeface="+mj-lt"/>
                      </a:endParaRPr>
                    </a:p>
                  </a:txBody>
                  <a:tcPr marL="91416" marR="91416" marT="45708" marB="45708"/>
                </a:tc>
                <a:tc>
                  <a:txBody>
                    <a:bodyPr/>
                    <a:lstStyle/>
                    <a:p>
                      <a:pPr algn="ctr">
                        <a:lnSpc>
                          <a:spcPct val="80000"/>
                        </a:lnSpc>
                      </a:pPr>
                      <a:r>
                        <a:rPr lang="en-US" sz="1800" dirty="0">
                          <a:latin typeface="+mj-lt"/>
                        </a:rPr>
                        <a:t>100%</a:t>
                      </a:r>
                    </a:p>
                  </a:txBody>
                  <a:tcPr marL="91416" marR="91416" marT="45708" marB="45708"/>
                </a:tc>
                <a:tc>
                  <a:txBody>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sz="1800" dirty="0">
                          <a:latin typeface="+mj-lt"/>
                        </a:rPr>
                        <a:t>130</a:t>
                      </a:r>
                    </a:p>
                  </a:txBody>
                  <a:tcPr marL="91416" marR="91416" marT="45708" marB="45708"/>
                </a:tc>
                <a:extLst>
                  <a:ext uri="{0D108BD9-81ED-4DB2-BD59-A6C34878D82A}">
                    <a16:rowId xmlns:a16="http://schemas.microsoft.com/office/drawing/2014/main" val="10002"/>
                  </a:ext>
                </a:extLst>
              </a:tr>
            </a:tbl>
          </a:graphicData>
        </a:graphic>
      </p:graphicFrame>
      <p:sp>
        <p:nvSpPr>
          <p:cNvPr id="5" name="Content Placeholder 2"/>
          <p:cNvSpPr txBox="1">
            <a:spLocks/>
          </p:cNvSpPr>
          <p:nvPr/>
        </p:nvSpPr>
        <p:spPr>
          <a:xfrm>
            <a:off x="465840" y="3571269"/>
            <a:ext cx="11377744" cy="3071842"/>
          </a:xfrm>
          <a:prstGeom prst="rect">
            <a:avLst/>
          </a:prstGeom>
        </p:spPr>
        <p:txBody>
          <a:bodyPr vert="horz" lIns="91416" tIns="45708" rIns="91416" bIns="45708"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latin typeface="+mj-lt"/>
              </a:rPr>
              <a:t>Para </a:t>
            </a:r>
            <a:r>
              <a:rPr lang="en-US" sz="2000" dirty="0" err="1" smtClean="0">
                <a:latin typeface="+mj-lt"/>
              </a:rPr>
              <a:t>hogares</a:t>
            </a:r>
            <a:r>
              <a:rPr lang="en-US" sz="2000" dirty="0" smtClean="0">
                <a:latin typeface="+mj-lt"/>
              </a:rPr>
              <a:t> que no </a:t>
            </a:r>
            <a:r>
              <a:rPr lang="en-US" sz="2000" dirty="0" err="1" smtClean="0">
                <a:latin typeface="+mj-lt"/>
              </a:rPr>
              <a:t>cuentan</a:t>
            </a:r>
            <a:r>
              <a:rPr lang="en-US" sz="2000" dirty="0" smtClean="0">
                <a:latin typeface="+mj-lt"/>
              </a:rPr>
              <a:t> con </a:t>
            </a:r>
            <a:r>
              <a:rPr lang="en-US" sz="2000" dirty="0" err="1" smtClean="0">
                <a:latin typeface="+mj-lt"/>
              </a:rPr>
              <a:t>sal</a:t>
            </a:r>
            <a:r>
              <a:rPr lang="en-US" sz="2000" dirty="0" smtClean="0">
                <a:latin typeface="+mj-lt"/>
              </a:rPr>
              <a:t> </a:t>
            </a:r>
            <a:r>
              <a:rPr lang="en-US" sz="2000" dirty="0" err="1" smtClean="0">
                <a:latin typeface="+mj-lt"/>
              </a:rPr>
              <a:t>yodada</a:t>
            </a:r>
            <a:r>
              <a:rPr lang="en-US" sz="2000" dirty="0" smtClean="0">
                <a:latin typeface="+mj-lt"/>
              </a:rPr>
              <a:t>: </a:t>
            </a:r>
            <a:r>
              <a:rPr lang="en-US" sz="2000" dirty="0" err="1" smtClean="0">
                <a:latin typeface="+mj-lt"/>
              </a:rPr>
              <a:t>mejorar</a:t>
            </a:r>
            <a:r>
              <a:rPr lang="en-US" sz="2000" dirty="0" smtClean="0">
                <a:latin typeface="+mj-lt"/>
              </a:rPr>
              <a:t> la </a:t>
            </a:r>
            <a:r>
              <a:rPr lang="en-US" sz="2000" dirty="0" err="1" smtClean="0">
                <a:latin typeface="+mj-lt"/>
              </a:rPr>
              <a:t>calidad</a:t>
            </a:r>
            <a:r>
              <a:rPr lang="en-US" sz="2000" dirty="0" smtClean="0">
                <a:latin typeface="+mj-lt"/>
              </a:rPr>
              <a:t> de la </a:t>
            </a:r>
            <a:r>
              <a:rPr lang="en-US" sz="2000" dirty="0" err="1" smtClean="0">
                <a:latin typeface="+mj-lt"/>
              </a:rPr>
              <a:t>yodación</a:t>
            </a:r>
            <a:r>
              <a:rPr lang="en-US" sz="2000" dirty="0" smtClean="0">
                <a:latin typeface="+mj-lt"/>
              </a:rPr>
              <a:t>.</a:t>
            </a:r>
          </a:p>
          <a:p>
            <a:pPr marL="0" indent="0">
              <a:buNone/>
            </a:pPr>
            <a:r>
              <a:rPr lang="en-US" sz="2000" dirty="0" smtClean="0">
                <a:latin typeface="+mj-lt"/>
              </a:rPr>
              <a:t> </a:t>
            </a:r>
            <a:endParaRPr lang="en-US" sz="2000" dirty="0" smtClean="0">
              <a:latin typeface="+mj-lt"/>
            </a:endParaRPr>
          </a:p>
          <a:p>
            <a:r>
              <a:rPr lang="en-US" sz="2000" dirty="0" smtClean="0">
                <a:latin typeface="+mj-lt"/>
                <a:sym typeface="Wingdings" pitchFamily="2" charset="2"/>
              </a:rPr>
              <a:t>La </a:t>
            </a:r>
            <a:r>
              <a:rPr lang="en-US" sz="2000" dirty="0" err="1" smtClean="0">
                <a:latin typeface="+mj-lt"/>
                <a:sym typeface="Wingdings" pitchFamily="2" charset="2"/>
              </a:rPr>
              <a:t>sal</a:t>
            </a:r>
            <a:r>
              <a:rPr lang="en-US" sz="2000" dirty="0" smtClean="0">
                <a:latin typeface="+mj-lt"/>
                <a:sym typeface="Wingdings" pitchFamily="2" charset="2"/>
              </a:rPr>
              <a:t> </a:t>
            </a:r>
            <a:r>
              <a:rPr lang="en-US" sz="2000" dirty="0" err="1" smtClean="0">
                <a:latin typeface="+mj-lt"/>
                <a:sym typeface="Wingdings" pitchFamily="2" charset="2"/>
              </a:rPr>
              <a:t>yodada</a:t>
            </a:r>
            <a:r>
              <a:rPr lang="en-US" sz="2000" dirty="0" smtClean="0">
                <a:latin typeface="+mj-lt"/>
                <a:sym typeface="Wingdings" pitchFamily="2" charset="2"/>
              </a:rPr>
              <a:t> </a:t>
            </a:r>
            <a:r>
              <a:rPr lang="en-US" sz="2000" dirty="0" err="1" smtClean="0">
                <a:latin typeface="+mj-lt"/>
                <a:sym typeface="Wingdings" pitchFamily="2" charset="2"/>
              </a:rPr>
              <a:t>es</a:t>
            </a:r>
            <a:r>
              <a:rPr lang="en-US" sz="2000" dirty="0" smtClean="0">
                <a:latin typeface="+mj-lt"/>
                <a:sym typeface="Wingdings" pitchFamily="2" charset="2"/>
              </a:rPr>
              <a:t> </a:t>
            </a:r>
            <a:r>
              <a:rPr lang="en-US" sz="2000" dirty="0" err="1" smtClean="0">
                <a:latin typeface="+mj-lt"/>
                <a:sym typeface="Wingdings" pitchFamily="2" charset="2"/>
              </a:rPr>
              <a:t>quizás</a:t>
            </a:r>
            <a:r>
              <a:rPr lang="en-US" sz="2000" dirty="0" smtClean="0">
                <a:latin typeface="+mj-lt"/>
                <a:sym typeface="Wingdings" pitchFamily="2" charset="2"/>
              </a:rPr>
              <a:t> la principal </a:t>
            </a:r>
            <a:r>
              <a:rPr lang="en-US" sz="2000" dirty="0" err="1" smtClean="0">
                <a:latin typeface="+mj-lt"/>
                <a:sym typeface="Wingdings" pitchFamily="2" charset="2"/>
              </a:rPr>
              <a:t>fuente</a:t>
            </a:r>
            <a:r>
              <a:rPr lang="en-US" sz="2000" dirty="0" smtClean="0">
                <a:latin typeface="+mj-lt"/>
                <a:sym typeface="Wingdings" pitchFamily="2" charset="2"/>
              </a:rPr>
              <a:t> de </a:t>
            </a:r>
            <a:r>
              <a:rPr lang="en-US" sz="2000" dirty="0" err="1" smtClean="0">
                <a:latin typeface="+mj-lt"/>
                <a:sym typeface="Wingdings" pitchFamily="2" charset="2"/>
              </a:rPr>
              <a:t>yodo</a:t>
            </a:r>
            <a:r>
              <a:rPr lang="en-US" sz="2000" dirty="0" smtClean="0">
                <a:latin typeface="+mj-lt"/>
                <a:sym typeface="Wingdings" pitchFamily="2" charset="2"/>
              </a:rPr>
              <a:t>: </a:t>
            </a:r>
            <a:r>
              <a:rPr lang="en-US" sz="2000" dirty="0" err="1" smtClean="0">
                <a:latin typeface="+mj-lt"/>
                <a:sym typeface="Wingdings" pitchFamily="2" charset="2"/>
              </a:rPr>
              <a:t>si</a:t>
            </a:r>
            <a:r>
              <a:rPr lang="en-US" sz="2000" dirty="0" smtClean="0">
                <a:latin typeface="+mj-lt"/>
                <a:sym typeface="Wingdings" pitchFamily="2" charset="2"/>
              </a:rPr>
              <a:t> la </a:t>
            </a:r>
            <a:r>
              <a:rPr lang="en-US" sz="2000" dirty="0" err="1" smtClean="0">
                <a:latin typeface="+mj-lt"/>
                <a:sym typeface="Wingdings" pitchFamily="2" charset="2"/>
              </a:rPr>
              <a:t>sal</a:t>
            </a:r>
            <a:r>
              <a:rPr lang="en-US" sz="2000" dirty="0" smtClean="0">
                <a:latin typeface="+mj-lt"/>
                <a:sym typeface="Wingdings" pitchFamily="2" charset="2"/>
              </a:rPr>
              <a:t> en los </a:t>
            </a:r>
            <a:r>
              <a:rPr lang="en-US" sz="2000" dirty="0" err="1" smtClean="0">
                <a:latin typeface="+mj-lt"/>
                <a:sym typeface="Wingdings" pitchFamily="2" charset="2"/>
              </a:rPr>
              <a:t>alimentos</a:t>
            </a:r>
            <a:r>
              <a:rPr lang="en-US" sz="2000" dirty="0" smtClean="0">
                <a:latin typeface="+mj-lt"/>
                <a:sym typeface="Wingdings" pitchFamily="2" charset="2"/>
              </a:rPr>
              <a:t> </a:t>
            </a:r>
            <a:r>
              <a:rPr lang="en-US" sz="2000" dirty="0" err="1" smtClean="0">
                <a:latin typeface="+mj-lt"/>
                <a:sym typeface="Wingdings" pitchFamily="2" charset="2"/>
              </a:rPr>
              <a:t>procesados</a:t>
            </a:r>
            <a:r>
              <a:rPr lang="en-US" sz="2000" dirty="0" smtClean="0">
                <a:latin typeface="+mj-lt"/>
                <a:sym typeface="Wingdings" pitchFamily="2" charset="2"/>
              </a:rPr>
              <a:t> </a:t>
            </a:r>
            <a:r>
              <a:rPr lang="en-US" sz="2000" dirty="0" err="1" smtClean="0">
                <a:latin typeface="+mj-lt"/>
                <a:sym typeface="Wingdings" pitchFamily="2" charset="2"/>
              </a:rPr>
              <a:t>fuera</a:t>
            </a:r>
            <a:r>
              <a:rPr lang="en-US" sz="2000" dirty="0" smtClean="0">
                <a:latin typeface="+mj-lt"/>
                <a:sym typeface="Wingdings" pitchFamily="2" charset="2"/>
              </a:rPr>
              <a:t> </a:t>
            </a:r>
            <a:r>
              <a:rPr lang="en-US" sz="2000" dirty="0" err="1" smtClean="0">
                <a:latin typeface="+mj-lt"/>
                <a:sym typeface="Wingdings" pitchFamily="2" charset="2"/>
              </a:rPr>
              <a:t>una</a:t>
            </a:r>
            <a:r>
              <a:rPr lang="en-US" sz="2000" dirty="0" smtClean="0">
                <a:latin typeface="+mj-lt"/>
                <a:sym typeface="Wingdings" pitchFamily="2" charset="2"/>
              </a:rPr>
              <a:t> </a:t>
            </a:r>
            <a:r>
              <a:rPr lang="en-US" sz="2000" dirty="0" err="1" smtClean="0">
                <a:latin typeface="+mj-lt"/>
                <a:sym typeface="Wingdings" pitchFamily="2" charset="2"/>
              </a:rPr>
              <a:t>fuente</a:t>
            </a:r>
            <a:r>
              <a:rPr lang="en-US" sz="2000" dirty="0" smtClean="0">
                <a:latin typeface="+mj-lt"/>
                <a:sym typeface="Wingdings" pitchFamily="2" charset="2"/>
              </a:rPr>
              <a:t> </a:t>
            </a:r>
            <a:r>
              <a:rPr lang="en-US" sz="2000" dirty="0" err="1" smtClean="0">
                <a:latin typeface="+mj-lt"/>
                <a:sym typeface="Wingdings" pitchFamily="2" charset="2"/>
              </a:rPr>
              <a:t>importante</a:t>
            </a:r>
            <a:r>
              <a:rPr lang="en-US" sz="2000" dirty="0" smtClean="0">
                <a:latin typeface="+mj-lt"/>
                <a:sym typeface="Wingdings" pitchFamily="2" charset="2"/>
              </a:rPr>
              <a:t>, se </a:t>
            </a:r>
            <a:r>
              <a:rPr lang="en-US" sz="2000" dirty="0" err="1" smtClean="0">
                <a:latin typeface="+mj-lt"/>
                <a:sym typeface="Wingdings" pitchFamily="2" charset="2"/>
              </a:rPr>
              <a:t>verían</a:t>
            </a:r>
            <a:r>
              <a:rPr lang="en-US" sz="2000" dirty="0" smtClean="0">
                <a:latin typeface="+mj-lt"/>
                <a:sym typeface="Wingdings" pitchFamily="2" charset="2"/>
              </a:rPr>
              <a:t> </a:t>
            </a:r>
            <a:r>
              <a:rPr lang="en-US" sz="2000" dirty="0" err="1" smtClean="0">
                <a:latin typeface="+mj-lt"/>
                <a:sym typeface="Wingdings" pitchFamily="2" charset="2"/>
              </a:rPr>
              <a:t>niveles</a:t>
            </a:r>
            <a:r>
              <a:rPr lang="en-US" sz="2000" dirty="0" smtClean="0">
                <a:latin typeface="+mj-lt"/>
                <a:sym typeface="Wingdings" pitchFamily="2" charset="2"/>
              </a:rPr>
              <a:t> </a:t>
            </a:r>
            <a:r>
              <a:rPr lang="en-US" sz="2000" dirty="0" err="1" smtClean="0">
                <a:latin typeface="+mj-lt"/>
                <a:sym typeface="Wingdings" pitchFamily="2" charset="2"/>
              </a:rPr>
              <a:t>más</a:t>
            </a:r>
            <a:r>
              <a:rPr lang="en-US" sz="2000" dirty="0" smtClean="0">
                <a:latin typeface="+mj-lt"/>
                <a:sym typeface="Wingdings" pitchFamily="2" charset="2"/>
              </a:rPr>
              <a:t> altos de </a:t>
            </a:r>
            <a:r>
              <a:rPr lang="en-US" sz="2000" dirty="0" err="1" smtClean="0">
                <a:latin typeface="+mj-lt"/>
                <a:sym typeface="Wingdings" pitchFamily="2" charset="2"/>
              </a:rPr>
              <a:t>mCIU</a:t>
            </a:r>
            <a:r>
              <a:rPr lang="en-US" sz="2000" dirty="0" smtClean="0">
                <a:latin typeface="+mj-lt"/>
                <a:sym typeface="Wingdings" pitchFamily="2" charset="2"/>
              </a:rPr>
              <a:t> para los </a:t>
            </a:r>
            <a:r>
              <a:rPr lang="en-US" sz="2000" dirty="0" err="1" smtClean="0">
                <a:latin typeface="+mj-lt"/>
                <a:sym typeface="Wingdings" pitchFamily="2" charset="2"/>
              </a:rPr>
              <a:t>hogares</a:t>
            </a:r>
            <a:r>
              <a:rPr lang="en-US" sz="2000" dirty="0" smtClean="0">
                <a:latin typeface="+mj-lt"/>
                <a:sym typeface="Wingdings" pitchFamily="2" charset="2"/>
              </a:rPr>
              <a:t> con </a:t>
            </a:r>
            <a:r>
              <a:rPr lang="en-US" sz="2000" dirty="0" err="1" smtClean="0">
                <a:latin typeface="+mj-lt"/>
                <a:sym typeface="Wingdings" pitchFamily="2" charset="2"/>
              </a:rPr>
              <a:t>sal</a:t>
            </a:r>
            <a:r>
              <a:rPr lang="en-US" sz="2000" dirty="0" smtClean="0">
                <a:latin typeface="+mj-lt"/>
                <a:sym typeface="Wingdings" pitchFamily="2" charset="2"/>
              </a:rPr>
              <a:t> sin </a:t>
            </a:r>
            <a:r>
              <a:rPr lang="en-US" sz="2000" dirty="0" err="1" smtClean="0">
                <a:latin typeface="+mj-lt"/>
                <a:sym typeface="Wingdings" pitchFamily="2" charset="2"/>
              </a:rPr>
              <a:t>yodar</a:t>
            </a:r>
            <a:r>
              <a:rPr lang="en-US" sz="2000" dirty="0" smtClean="0">
                <a:latin typeface="+mj-lt"/>
                <a:sym typeface="Wingdings" pitchFamily="2" charset="2"/>
              </a:rPr>
              <a:t>/</a:t>
            </a:r>
            <a:r>
              <a:rPr lang="en-US" sz="2000" dirty="0" err="1" smtClean="0">
                <a:latin typeface="+mj-lt"/>
                <a:sym typeface="Wingdings" pitchFamily="2" charset="2"/>
              </a:rPr>
              <a:t>inadecuadamente</a:t>
            </a:r>
            <a:r>
              <a:rPr lang="en-US" sz="2000" dirty="0" smtClean="0">
                <a:latin typeface="+mj-lt"/>
                <a:sym typeface="Wingdings" pitchFamily="2" charset="2"/>
              </a:rPr>
              <a:t> </a:t>
            </a:r>
            <a:r>
              <a:rPr lang="en-US" sz="2000" dirty="0" err="1" smtClean="0">
                <a:latin typeface="+mj-lt"/>
                <a:sym typeface="Wingdings" pitchFamily="2" charset="2"/>
              </a:rPr>
              <a:t>yodada</a:t>
            </a:r>
            <a:r>
              <a:rPr lang="en-US" sz="2000" dirty="0" smtClean="0">
                <a:latin typeface="+mj-lt"/>
                <a:sym typeface="Wingdings" pitchFamily="2" charset="2"/>
              </a:rPr>
              <a:t>.</a:t>
            </a:r>
          </a:p>
          <a:p>
            <a:pPr marL="0" indent="0" algn="ctr">
              <a:buNone/>
            </a:pPr>
            <a:endParaRPr lang="en-US" sz="2000" b="1" dirty="0" smtClean="0">
              <a:solidFill>
                <a:srgbClr val="FF6600"/>
              </a:solidFill>
              <a:latin typeface="+mj-lt"/>
            </a:endParaRPr>
          </a:p>
          <a:p>
            <a:pPr marL="0" indent="0" algn="ctr">
              <a:buNone/>
            </a:pPr>
            <a:r>
              <a:rPr lang="en-US" sz="2000" b="1" dirty="0" err="1" smtClean="0">
                <a:solidFill>
                  <a:srgbClr val="FF00FF"/>
                </a:solidFill>
                <a:latin typeface="+mj-lt"/>
              </a:rPr>
              <a:t>Analice</a:t>
            </a:r>
            <a:r>
              <a:rPr lang="en-US" sz="2000" b="1" dirty="0" smtClean="0">
                <a:solidFill>
                  <a:srgbClr val="FF00FF"/>
                </a:solidFill>
                <a:latin typeface="+mj-lt"/>
              </a:rPr>
              <a:t> la </a:t>
            </a:r>
            <a:r>
              <a:rPr lang="en-US" sz="2000" b="1" dirty="0" err="1" smtClean="0">
                <a:solidFill>
                  <a:srgbClr val="FF00FF"/>
                </a:solidFill>
                <a:latin typeface="+mj-lt"/>
              </a:rPr>
              <a:t>mCIU</a:t>
            </a:r>
            <a:r>
              <a:rPr lang="en-US" sz="2000" b="1" dirty="0" smtClean="0">
                <a:solidFill>
                  <a:srgbClr val="FF00FF"/>
                </a:solidFill>
                <a:latin typeface="+mj-lt"/>
              </a:rPr>
              <a:t> en </a:t>
            </a:r>
            <a:r>
              <a:rPr lang="en-US" sz="2000" b="1" dirty="0" err="1" smtClean="0">
                <a:solidFill>
                  <a:srgbClr val="FF00FF"/>
                </a:solidFill>
                <a:latin typeface="+mj-lt"/>
              </a:rPr>
              <a:t>subgrupos</a:t>
            </a:r>
            <a:r>
              <a:rPr lang="en-US" sz="2000" b="1" dirty="0" smtClean="0">
                <a:solidFill>
                  <a:srgbClr val="FF00FF"/>
                </a:solidFill>
                <a:latin typeface="+mj-lt"/>
              </a:rPr>
              <a:t> </a:t>
            </a:r>
            <a:r>
              <a:rPr lang="en-US" sz="2000" b="1" dirty="0" err="1" smtClean="0">
                <a:solidFill>
                  <a:srgbClr val="FF00FF"/>
                </a:solidFill>
                <a:latin typeface="+mj-lt"/>
              </a:rPr>
              <a:t>relevantes</a:t>
            </a:r>
            <a:r>
              <a:rPr lang="en-US" sz="2000" b="1" dirty="0" smtClean="0">
                <a:solidFill>
                  <a:srgbClr val="FF00FF"/>
                </a:solidFill>
                <a:latin typeface="+mj-lt"/>
              </a:rPr>
              <a:t>, el </a:t>
            </a:r>
            <a:r>
              <a:rPr lang="en-US" sz="2000" b="1" dirty="0" err="1" smtClean="0">
                <a:solidFill>
                  <a:srgbClr val="FF00FF"/>
                </a:solidFill>
                <a:latin typeface="+mj-lt"/>
              </a:rPr>
              <a:t>nivel</a:t>
            </a:r>
            <a:r>
              <a:rPr lang="en-US" sz="2000" b="1" dirty="0" smtClean="0">
                <a:solidFill>
                  <a:srgbClr val="FF00FF"/>
                </a:solidFill>
                <a:latin typeface="+mj-lt"/>
              </a:rPr>
              <a:t> </a:t>
            </a:r>
            <a:r>
              <a:rPr lang="en-US" sz="2000" b="1" dirty="0" err="1" smtClean="0">
                <a:solidFill>
                  <a:srgbClr val="FF00FF"/>
                </a:solidFill>
                <a:latin typeface="+mj-lt"/>
              </a:rPr>
              <a:t>nacional</a:t>
            </a:r>
            <a:r>
              <a:rPr lang="en-US" sz="2000" b="1" dirty="0" smtClean="0">
                <a:solidFill>
                  <a:srgbClr val="FF00FF"/>
                </a:solidFill>
                <a:latin typeface="+mj-lt"/>
              </a:rPr>
              <a:t> de </a:t>
            </a:r>
            <a:r>
              <a:rPr lang="en-US" sz="2000" b="1" dirty="0" err="1" smtClean="0">
                <a:solidFill>
                  <a:srgbClr val="FF00FF"/>
                </a:solidFill>
                <a:latin typeface="+mj-lt"/>
              </a:rPr>
              <a:t>mCIU</a:t>
            </a:r>
            <a:r>
              <a:rPr lang="en-US" sz="2000" b="1" dirty="0" smtClean="0">
                <a:solidFill>
                  <a:srgbClr val="FF00FF"/>
                </a:solidFill>
                <a:latin typeface="+mj-lt"/>
              </a:rPr>
              <a:t> </a:t>
            </a:r>
            <a:r>
              <a:rPr lang="en-US" sz="2000" b="1" dirty="0" err="1" smtClean="0">
                <a:solidFill>
                  <a:srgbClr val="FF00FF"/>
                </a:solidFill>
                <a:latin typeface="+mj-lt"/>
              </a:rPr>
              <a:t>puede</a:t>
            </a:r>
            <a:r>
              <a:rPr lang="en-US" sz="2000" b="1" dirty="0" smtClean="0">
                <a:solidFill>
                  <a:srgbClr val="FF00FF"/>
                </a:solidFill>
                <a:latin typeface="+mj-lt"/>
              </a:rPr>
              <a:t> </a:t>
            </a:r>
            <a:r>
              <a:rPr lang="en-US" sz="2000" b="1" dirty="0" err="1" smtClean="0">
                <a:solidFill>
                  <a:srgbClr val="FF00FF"/>
                </a:solidFill>
                <a:latin typeface="+mj-lt"/>
              </a:rPr>
              <a:t>enmascarar</a:t>
            </a:r>
            <a:r>
              <a:rPr lang="en-US" sz="2000" b="1" dirty="0" smtClean="0">
                <a:solidFill>
                  <a:srgbClr val="FF00FF"/>
                </a:solidFill>
                <a:latin typeface="+mj-lt"/>
              </a:rPr>
              <a:t> </a:t>
            </a:r>
            <a:r>
              <a:rPr lang="en-US" sz="2000" b="1" dirty="0" err="1" smtClean="0">
                <a:solidFill>
                  <a:srgbClr val="FF00FF"/>
                </a:solidFill>
                <a:latin typeface="+mj-lt"/>
              </a:rPr>
              <a:t>disparidades</a:t>
            </a:r>
            <a:r>
              <a:rPr lang="en-US" sz="2000" b="1" dirty="0" smtClean="0">
                <a:solidFill>
                  <a:srgbClr val="FF00FF"/>
                </a:solidFill>
                <a:latin typeface="+mj-lt"/>
              </a:rPr>
              <a:t> a </a:t>
            </a:r>
            <a:r>
              <a:rPr lang="en-US" sz="2000" b="1" dirty="0" err="1" smtClean="0">
                <a:solidFill>
                  <a:srgbClr val="FF00FF"/>
                </a:solidFill>
                <a:latin typeface="+mj-lt"/>
              </a:rPr>
              <a:t>nivel</a:t>
            </a:r>
            <a:r>
              <a:rPr lang="en-US" sz="2000" b="1" dirty="0" smtClean="0">
                <a:solidFill>
                  <a:srgbClr val="FF00FF"/>
                </a:solidFill>
                <a:latin typeface="+mj-lt"/>
              </a:rPr>
              <a:t> </a:t>
            </a:r>
            <a:r>
              <a:rPr lang="en-US" sz="2000" b="1" dirty="0" err="1" smtClean="0">
                <a:solidFill>
                  <a:srgbClr val="FF00FF"/>
                </a:solidFill>
                <a:latin typeface="+mj-lt"/>
              </a:rPr>
              <a:t>subnacional</a:t>
            </a:r>
            <a:endParaRPr lang="en-US" sz="2000" b="1" dirty="0">
              <a:solidFill>
                <a:srgbClr val="FF00FF"/>
              </a:solidFill>
              <a:latin typeface="+mj-lt"/>
            </a:endParaRPr>
          </a:p>
        </p:txBody>
      </p:sp>
      <p:sp>
        <p:nvSpPr>
          <p:cNvPr id="10" name="Title 1">
            <a:extLst>
              <a:ext uri="{FF2B5EF4-FFF2-40B4-BE49-F238E27FC236}">
                <a16:creationId xmlns:a16="http://schemas.microsoft.com/office/drawing/2014/main" id="{41A1296F-0E99-455C-B8CB-DC5F20084813}"/>
              </a:ext>
            </a:extLst>
          </p:cNvPr>
          <p:cNvSpPr>
            <a:spLocks noGrp="1"/>
          </p:cNvSpPr>
          <p:nvPr>
            <p:ph type="title"/>
          </p:nvPr>
        </p:nvSpPr>
        <p:spPr>
          <a:xfrm>
            <a:off x="904835" y="199150"/>
            <a:ext cx="9517435" cy="639723"/>
          </a:xfrm>
          <a:ln w="12700">
            <a:miter lim="400000"/>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normAutofit fontScale="90000"/>
          </a:bodyPr>
          <a:lstStyle/>
          <a:p>
            <a:pPr>
              <a:lnSpc>
                <a:spcPct val="100000"/>
              </a:lnSpc>
            </a:pPr>
            <a:r>
              <a:rPr lang="en-GB" sz="2800" b="1" spc="-100" dirty="0" err="1" smtClean="0">
                <a:solidFill>
                  <a:schemeClr val="bg1"/>
                </a:solidFill>
                <a:latin typeface="+mj-lt"/>
                <a:ea typeface="+mj-ea"/>
                <a:cs typeface="Calibri" panose="020F0502020204030204" pitchFamily="34" charset="0"/>
                <a:sym typeface="Arial"/>
              </a:rPr>
              <a:t>INTERPRETACIóN</a:t>
            </a:r>
            <a:r>
              <a:rPr lang="en-GB" sz="2800" b="1" spc="-100" dirty="0" smtClean="0">
                <a:solidFill>
                  <a:schemeClr val="bg1"/>
                </a:solidFill>
                <a:latin typeface="+mj-lt"/>
                <a:ea typeface="+mj-ea"/>
                <a:cs typeface="Calibri" panose="020F0502020204030204" pitchFamily="34" charset="0"/>
                <a:sym typeface="Arial"/>
              </a:rPr>
              <a:t> de </a:t>
            </a:r>
            <a:r>
              <a:rPr lang="en-GB" sz="2800" b="1" spc="-100" dirty="0" err="1" smtClean="0">
                <a:solidFill>
                  <a:schemeClr val="bg1"/>
                </a:solidFill>
                <a:latin typeface="+mj-lt"/>
                <a:ea typeface="+mj-ea"/>
                <a:cs typeface="Calibri" panose="020F0502020204030204" pitchFamily="34" charset="0"/>
                <a:sym typeface="Arial"/>
              </a:rPr>
              <a:t>datos</a:t>
            </a:r>
            <a:r>
              <a:rPr lang="en-GB" sz="2800" b="1" spc="-100" dirty="0" smtClean="0">
                <a:solidFill>
                  <a:schemeClr val="bg1"/>
                </a:solidFill>
                <a:latin typeface="+mj-lt"/>
                <a:ea typeface="+mj-ea"/>
                <a:cs typeface="Calibri" panose="020F0502020204030204" pitchFamily="34" charset="0"/>
                <a:sym typeface="Arial"/>
              </a:rPr>
              <a:t> de </a:t>
            </a:r>
            <a:r>
              <a:rPr lang="en-GB" sz="2800" b="1" spc="-100" dirty="0" err="1" smtClean="0">
                <a:solidFill>
                  <a:schemeClr val="bg1"/>
                </a:solidFill>
                <a:latin typeface="+mj-lt"/>
                <a:ea typeface="+mj-ea"/>
                <a:cs typeface="Calibri" panose="020F0502020204030204" pitchFamily="34" charset="0"/>
                <a:sym typeface="Arial"/>
              </a:rPr>
              <a:t>encuestas</a:t>
            </a:r>
            <a:r>
              <a:rPr lang="en-GB" sz="2800" b="1" spc="-100" dirty="0" smtClean="0">
                <a:solidFill>
                  <a:schemeClr val="bg1"/>
                </a:solidFill>
                <a:latin typeface="+mj-lt"/>
                <a:ea typeface="+mj-ea"/>
                <a:cs typeface="Calibri" panose="020F0502020204030204" pitchFamily="34" charset="0"/>
                <a:sym typeface="Arial"/>
              </a:rPr>
              <a:t> </a:t>
            </a:r>
            <a:r>
              <a:rPr lang="en-GB" sz="2800" b="1" spc="-100" dirty="0" err="1" smtClean="0">
                <a:solidFill>
                  <a:schemeClr val="bg1"/>
                </a:solidFill>
                <a:latin typeface="+mj-lt"/>
                <a:ea typeface="+mj-ea"/>
                <a:cs typeface="Calibri" panose="020F0502020204030204" pitchFamily="34" charset="0"/>
                <a:sym typeface="Arial"/>
              </a:rPr>
              <a:t>nacionales</a:t>
            </a:r>
            <a:r>
              <a:rPr lang="en-GB" sz="2800" b="1" spc="-100" dirty="0" smtClean="0">
                <a:solidFill>
                  <a:schemeClr val="bg1"/>
                </a:solidFill>
                <a:latin typeface="+mj-lt"/>
                <a:ea typeface="+mj-ea"/>
                <a:cs typeface="Calibri" panose="020F0502020204030204" pitchFamily="34" charset="0"/>
                <a:sym typeface="Arial"/>
              </a:rPr>
              <a:t> </a:t>
            </a:r>
            <a:r>
              <a:rPr lang="en-GB" sz="2800" b="1" spc="-100" dirty="0">
                <a:solidFill>
                  <a:schemeClr val="bg1"/>
                </a:solidFill>
                <a:latin typeface="+mj-lt"/>
                <a:ea typeface="+mj-ea"/>
                <a:cs typeface="Calibri" panose="020F0502020204030204" pitchFamily="34" charset="0"/>
                <a:sym typeface="Arial"/>
              </a:rPr>
              <a:t>– </a:t>
            </a:r>
            <a:r>
              <a:rPr lang="en-GB" sz="2800" b="1" spc="-100" dirty="0" err="1" smtClean="0">
                <a:solidFill>
                  <a:schemeClr val="bg1"/>
                </a:solidFill>
                <a:latin typeface="+mj-lt"/>
                <a:ea typeface="+mj-ea"/>
                <a:cs typeface="Calibri" panose="020F0502020204030204" pitchFamily="34" charset="0"/>
                <a:sym typeface="Arial"/>
              </a:rPr>
              <a:t>país</a:t>
            </a:r>
            <a:r>
              <a:rPr lang="en-GB" sz="2800" b="1" spc="-100" dirty="0" smtClean="0">
                <a:solidFill>
                  <a:schemeClr val="bg1"/>
                </a:solidFill>
                <a:latin typeface="+mj-lt"/>
                <a:ea typeface="+mj-ea"/>
                <a:cs typeface="Calibri" panose="020F0502020204030204" pitchFamily="34" charset="0"/>
                <a:sym typeface="Arial"/>
              </a:rPr>
              <a:t> a</a:t>
            </a:r>
            <a:endParaRPr lang="en-GB" sz="2800" b="1" spc="-100" dirty="0">
              <a:solidFill>
                <a:schemeClr val="bg1"/>
              </a:solidFill>
              <a:latin typeface="+mj-lt"/>
              <a:ea typeface="+mj-ea"/>
              <a:cs typeface="Calibri" panose="020F0502020204030204" pitchFamily="34" charset="0"/>
              <a:sym typeface="Arial"/>
            </a:endParaRPr>
          </a:p>
        </p:txBody>
      </p:sp>
      <p:sp>
        <p:nvSpPr>
          <p:cNvPr id="2" name="Slide Number Placeholder 1">
            <a:extLst>
              <a:ext uri="{FF2B5EF4-FFF2-40B4-BE49-F238E27FC236}">
                <a16:creationId xmlns:a16="http://schemas.microsoft.com/office/drawing/2014/main" id="{A3263BFC-8570-2746-B2A8-4B47BFAA3F92}"/>
              </a:ext>
            </a:extLst>
          </p:cNvPr>
          <p:cNvSpPr>
            <a:spLocks noGrp="1"/>
          </p:cNvSpPr>
          <p:nvPr>
            <p:ph type="sldNum" sz="quarter" idx="2"/>
          </p:nvPr>
        </p:nvSpPr>
        <p:spPr>
          <a:xfrm>
            <a:off x="11843584" y="6535350"/>
            <a:ext cx="262249" cy="276999"/>
          </a:xfrm>
        </p:spPr>
        <p:txBody>
          <a:bodyPr/>
          <a:lstStyle/>
          <a:p>
            <a:fld id="{86CB4B4D-7CA3-9044-876B-883B54F8677D}" type="slidenum">
              <a:rPr lang="de-CH" smtClean="0">
                <a:solidFill>
                  <a:schemeClr val="tx2"/>
                </a:solidFill>
              </a:rPr>
              <a:t>23</a:t>
            </a:fld>
            <a:endParaRPr lang="de-CH" dirty="0">
              <a:solidFill>
                <a:schemeClr val="tx2"/>
              </a:solidFill>
            </a:endParaRPr>
          </a:p>
        </p:txBody>
      </p:sp>
    </p:spTree>
    <p:extLst>
      <p:ext uri="{BB962C8B-B14F-4D97-AF65-F5344CB8AC3E}">
        <p14:creationId xmlns:p14="http://schemas.microsoft.com/office/powerpoint/2010/main" val="1868430325"/>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CE3E4E-2D42-4AB1-BF39-12C257316C8C}"/>
              </a:ext>
            </a:extLst>
          </p:cNvPr>
          <p:cNvSpPr>
            <a:spLocks noGrp="1"/>
          </p:cNvSpPr>
          <p:nvPr>
            <p:ph type="title"/>
          </p:nvPr>
        </p:nvSpPr>
        <p:spPr>
          <a:xfrm>
            <a:off x="878645" y="215999"/>
            <a:ext cx="9517435" cy="639723"/>
          </a:xfrm>
          <a:ln w="12700">
            <a:miter lim="400000"/>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normAutofit/>
          </a:bodyPr>
          <a:lstStyle/>
          <a:p>
            <a:r>
              <a:rPr lang="en-GB" sz="2800" b="1" spc="-100" dirty="0" err="1" smtClean="0">
                <a:solidFill>
                  <a:schemeClr val="bg1"/>
                </a:solidFill>
                <a:latin typeface="+mj-lt"/>
                <a:ea typeface="+mj-ea"/>
                <a:cs typeface="Calibri" panose="020F0502020204030204" pitchFamily="34" charset="0"/>
                <a:sym typeface="Arial"/>
              </a:rPr>
              <a:t>INTERPRETAción</a:t>
            </a:r>
            <a:r>
              <a:rPr lang="en-GB" sz="2800" b="1" spc="-100" dirty="0" smtClean="0">
                <a:solidFill>
                  <a:schemeClr val="bg1"/>
                </a:solidFill>
                <a:latin typeface="+mj-lt"/>
                <a:ea typeface="+mj-ea"/>
                <a:cs typeface="Calibri" panose="020F0502020204030204" pitchFamily="34" charset="0"/>
                <a:sym typeface="Arial"/>
              </a:rPr>
              <a:t> de </a:t>
            </a:r>
            <a:r>
              <a:rPr lang="en-GB" sz="2800" b="1" spc="-100" dirty="0" err="1" smtClean="0">
                <a:solidFill>
                  <a:schemeClr val="bg1"/>
                </a:solidFill>
                <a:latin typeface="+mj-lt"/>
                <a:ea typeface="+mj-ea"/>
                <a:cs typeface="Calibri" panose="020F0502020204030204" pitchFamily="34" charset="0"/>
                <a:sym typeface="Arial"/>
              </a:rPr>
              <a:t>datos</a:t>
            </a:r>
            <a:r>
              <a:rPr lang="en-GB" sz="2800" b="1" spc="-100" dirty="0" smtClean="0">
                <a:solidFill>
                  <a:schemeClr val="bg1"/>
                </a:solidFill>
                <a:latin typeface="+mj-lt"/>
                <a:ea typeface="+mj-ea"/>
                <a:cs typeface="Calibri" panose="020F0502020204030204" pitchFamily="34" charset="0"/>
                <a:sym typeface="Arial"/>
              </a:rPr>
              <a:t> de </a:t>
            </a:r>
            <a:r>
              <a:rPr lang="en-GB" sz="2800" b="1" spc="-100" dirty="0" err="1" smtClean="0">
                <a:solidFill>
                  <a:schemeClr val="bg1"/>
                </a:solidFill>
                <a:latin typeface="+mj-lt"/>
                <a:ea typeface="+mj-ea"/>
                <a:cs typeface="Calibri" panose="020F0502020204030204" pitchFamily="34" charset="0"/>
                <a:sym typeface="Arial"/>
              </a:rPr>
              <a:t>encuestas</a:t>
            </a:r>
            <a:r>
              <a:rPr lang="en-GB" sz="2800" b="1" spc="-100" dirty="0" smtClean="0">
                <a:solidFill>
                  <a:schemeClr val="bg1"/>
                </a:solidFill>
                <a:latin typeface="+mj-lt"/>
                <a:ea typeface="+mj-ea"/>
                <a:cs typeface="Calibri" panose="020F0502020204030204" pitchFamily="34" charset="0"/>
                <a:sym typeface="Arial"/>
              </a:rPr>
              <a:t> </a:t>
            </a:r>
            <a:r>
              <a:rPr lang="en-GB" sz="2800" b="1" spc="-100" dirty="0" err="1" smtClean="0">
                <a:solidFill>
                  <a:schemeClr val="bg1"/>
                </a:solidFill>
                <a:latin typeface="+mj-lt"/>
                <a:ea typeface="+mj-ea"/>
                <a:cs typeface="Calibri" panose="020F0502020204030204" pitchFamily="34" charset="0"/>
                <a:sym typeface="Arial"/>
              </a:rPr>
              <a:t>nacionales</a:t>
            </a:r>
            <a:endParaRPr lang="en-GB" sz="2800" b="1" spc="-100" dirty="0">
              <a:solidFill>
                <a:schemeClr val="bg1"/>
              </a:solidFill>
              <a:latin typeface="+mj-lt"/>
              <a:ea typeface="+mj-ea"/>
              <a:cs typeface="Calibri" panose="020F0502020204030204" pitchFamily="34" charset="0"/>
              <a:sym typeface="Arial"/>
            </a:endParaRPr>
          </a:p>
        </p:txBody>
      </p:sp>
      <p:sp>
        <p:nvSpPr>
          <p:cNvPr id="2" name="Slide Number Placeholder 1">
            <a:extLst>
              <a:ext uri="{FF2B5EF4-FFF2-40B4-BE49-F238E27FC236}">
                <a16:creationId xmlns:a16="http://schemas.microsoft.com/office/drawing/2014/main" id="{5ED43754-0FC7-CB4D-B0C6-D977E16EEAFD}"/>
              </a:ext>
            </a:extLst>
          </p:cNvPr>
          <p:cNvSpPr>
            <a:spLocks noGrp="1"/>
          </p:cNvSpPr>
          <p:nvPr>
            <p:ph type="sldNum" sz="quarter" idx="2"/>
          </p:nvPr>
        </p:nvSpPr>
        <p:spPr>
          <a:xfrm>
            <a:off x="11832009" y="6535350"/>
            <a:ext cx="262249" cy="276999"/>
          </a:xfrm>
        </p:spPr>
        <p:txBody>
          <a:bodyPr/>
          <a:lstStyle/>
          <a:p>
            <a:fld id="{86CB4B4D-7CA3-9044-876B-883B54F8677D}" type="slidenum">
              <a:rPr lang="de-CH" smtClean="0">
                <a:solidFill>
                  <a:schemeClr val="tx2"/>
                </a:solidFill>
              </a:rPr>
              <a:t>24</a:t>
            </a:fld>
            <a:endParaRPr lang="de-CH" dirty="0">
              <a:solidFill>
                <a:schemeClr val="tx2"/>
              </a:solidFill>
            </a:endParaRPr>
          </a:p>
        </p:txBody>
      </p:sp>
      <p:grpSp>
        <p:nvGrpSpPr>
          <p:cNvPr id="5" name="Grupo 4"/>
          <p:cNvGrpSpPr/>
          <p:nvPr/>
        </p:nvGrpSpPr>
        <p:grpSpPr>
          <a:xfrm>
            <a:off x="488586" y="1329116"/>
            <a:ext cx="5715265" cy="4551180"/>
            <a:chOff x="488586" y="1329116"/>
            <a:chExt cx="5715265" cy="4551180"/>
          </a:xfrm>
        </p:grpSpPr>
        <p:pic>
          <p:nvPicPr>
            <p:cNvPr id="10" name="Picture 9">
              <a:extLst>
                <a:ext uri="{FF2B5EF4-FFF2-40B4-BE49-F238E27FC236}">
                  <a16:creationId xmlns:a16="http://schemas.microsoft.com/office/drawing/2014/main" id="{293A703C-3AB2-FA47-BE2A-87B5CDBAEDD0}"/>
                </a:ext>
              </a:extLst>
            </p:cNvPr>
            <p:cNvPicPr>
              <a:picLocks/>
            </p:cNvPicPr>
            <p:nvPr/>
          </p:nvPicPr>
          <p:blipFill>
            <a:blip r:embed="rId3"/>
            <a:stretch>
              <a:fillRect/>
            </a:stretch>
          </p:blipFill>
          <p:spPr>
            <a:xfrm>
              <a:off x="488586" y="1329116"/>
              <a:ext cx="5715265" cy="4551180"/>
            </a:xfrm>
            <a:prstGeom prst="rect">
              <a:avLst/>
            </a:prstGeom>
          </p:spPr>
        </p:pic>
        <p:sp>
          <p:nvSpPr>
            <p:cNvPr id="15" name="Rectangle 14"/>
            <p:cNvSpPr/>
            <p:nvPr/>
          </p:nvSpPr>
          <p:spPr>
            <a:xfrm>
              <a:off x="1220353" y="2062224"/>
              <a:ext cx="4770383" cy="2212481"/>
            </a:xfrm>
            <a:prstGeom prst="rect">
              <a:avLst/>
            </a:prstGeom>
            <a:solidFill>
              <a:schemeClr val="accent1">
                <a:alpha val="25000"/>
              </a:schemeClr>
            </a:solidFill>
            <a:ln cap="rnd"/>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endParaRPr lang="en-US" sz="1600" dirty="0">
                <a:solidFill>
                  <a:schemeClr val="bg1"/>
                </a:solidFill>
                <a:latin typeface="Calibri" panose="020F0502020204030204" pitchFamily="34" charset="0"/>
              </a:endParaRPr>
            </a:p>
          </p:txBody>
        </p:sp>
        <p:sp>
          <p:nvSpPr>
            <p:cNvPr id="3" name="CuadroTexto 2"/>
            <p:cNvSpPr txBox="1"/>
            <p:nvPr/>
          </p:nvSpPr>
          <p:spPr>
            <a:xfrm>
              <a:off x="1127483" y="1373977"/>
              <a:ext cx="4871973" cy="64338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GT" sz="1800" b="1" i="0" u="none" strike="noStrike" cap="none" spc="0" normalizeH="0" baseline="0" dirty="0" smtClean="0">
                  <a:ln>
                    <a:noFill/>
                  </a:ln>
                  <a:solidFill>
                    <a:srgbClr val="000000"/>
                  </a:solidFill>
                  <a:effectLst/>
                  <a:uFillTx/>
                  <a:latin typeface="+mj-lt"/>
                  <a:ea typeface="+mj-ea"/>
                  <a:cs typeface="+mj-cs"/>
                  <a:sym typeface="Arial"/>
                </a:rPr>
                <a:t>Estado de yodo por estado</a:t>
              </a:r>
              <a:r>
                <a:rPr kumimoji="0" lang="es-GT" sz="1800" b="1" i="0" u="none" strike="noStrike" cap="none" spc="0" normalizeH="0" dirty="0" smtClean="0">
                  <a:ln>
                    <a:noFill/>
                  </a:ln>
                  <a:solidFill>
                    <a:srgbClr val="000000"/>
                  </a:solidFill>
                  <a:effectLst/>
                  <a:uFillTx/>
                  <a:latin typeface="+mj-lt"/>
                  <a:ea typeface="+mj-ea"/>
                  <a:cs typeface="+mj-cs"/>
                  <a:sym typeface="Arial"/>
                </a:rPr>
                <a:t> socio-económico-Filipinas</a:t>
              </a:r>
              <a:endParaRPr kumimoji="0" lang="es-GT" sz="1800" b="1" i="0" u="none" strike="noStrike" cap="none" spc="0" normalizeH="0" baseline="0" dirty="0">
                <a:ln>
                  <a:noFill/>
                </a:ln>
                <a:solidFill>
                  <a:srgbClr val="000000"/>
                </a:solidFill>
                <a:effectLst/>
                <a:uFillTx/>
                <a:latin typeface="+mj-lt"/>
                <a:ea typeface="+mj-ea"/>
                <a:cs typeface="+mj-cs"/>
                <a:sym typeface="Arial"/>
              </a:endParaRPr>
            </a:p>
          </p:txBody>
        </p:sp>
        <p:sp>
          <p:nvSpPr>
            <p:cNvPr id="4" name="CuadroTexto 3"/>
            <p:cNvSpPr txBox="1"/>
            <p:nvPr/>
          </p:nvSpPr>
          <p:spPr>
            <a:xfrm>
              <a:off x="1220353" y="5436346"/>
              <a:ext cx="4883107" cy="36764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GT" sz="1800" b="0" i="0" u="none" strike="noStrike" cap="none" spc="0" normalizeH="0" baseline="0" dirty="0" smtClean="0">
                  <a:ln>
                    <a:noFill/>
                  </a:ln>
                  <a:solidFill>
                    <a:srgbClr val="000000"/>
                  </a:solidFill>
                  <a:effectLst/>
                  <a:uFillTx/>
                  <a:latin typeface="+mj-lt"/>
                  <a:ea typeface="+mj-ea"/>
                  <a:cs typeface="+mj-cs"/>
                  <a:sym typeface="Arial"/>
                </a:rPr>
                <a:t>Más pobre </a:t>
              </a:r>
              <a:r>
                <a:rPr kumimoji="0" lang="es-GT" sz="1800" b="0" i="0" u="none" strike="noStrike" cap="none" spc="0" normalizeH="0" baseline="0" dirty="0" err="1" smtClean="0">
                  <a:ln>
                    <a:noFill/>
                  </a:ln>
                  <a:solidFill>
                    <a:srgbClr val="000000"/>
                  </a:solidFill>
                  <a:effectLst/>
                  <a:uFillTx/>
                  <a:latin typeface="+mj-lt"/>
                  <a:ea typeface="+mj-ea"/>
                  <a:cs typeface="+mj-cs"/>
                  <a:sym typeface="Arial"/>
                </a:rPr>
                <a:t>Pobre</a:t>
              </a:r>
              <a:r>
                <a:rPr kumimoji="0" lang="es-GT" sz="1800" b="0" i="0" u="none" strike="noStrike" cap="none" spc="0" normalizeH="0" baseline="0" dirty="0" smtClean="0">
                  <a:ln>
                    <a:noFill/>
                  </a:ln>
                  <a:solidFill>
                    <a:srgbClr val="000000"/>
                  </a:solidFill>
                  <a:effectLst/>
                  <a:uFillTx/>
                  <a:latin typeface="+mj-lt"/>
                  <a:ea typeface="+mj-ea"/>
                  <a:cs typeface="+mj-cs"/>
                  <a:sym typeface="Arial"/>
                </a:rPr>
                <a:t>   Medio  	</a:t>
              </a:r>
              <a:r>
                <a:rPr kumimoji="0" lang="es-GT" sz="1800" b="0" i="0" u="none" strike="noStrike" cap="none" spc="0" normalizeH="0" dirty="0" smtClean="0">
                  <a:ln>
                    <a:noFill/>
                  </a:ln>
                  <a:solidFill>
                    <a:srgbClr val="000000"/>
                  </a:solidFill>
                  <a:effectLst/>
                  <a:uFillTx/>
                  <a:latin typeface="+mj-lt"/>
                  <a:ea typeface="+mj-ea"/>
                  <a:cs typeface="+mj-cs"/>
                  <a:sym typeface="Arial"/>
                </a:rPr>
                <a:t>   </a:t>
              </a:r>
              <a:r>
                <a:rPr kumimoji="0" lang="es-GT" sz="1800" b="0" i="0" u="none" strike="noStrike" cap="none" spc="0" normalizeH="0" baseline="0" dirty="0" smtClean="0">
                  <a:ln>
                    <a:noFill/>
                  </a:ln>
                  <a:solidFill>
                    <a:srgbClr val="000000"/>
                  </a:solidFill>
                  <a:effectLst/>
                  <a:uFillTx/>
                  <a:latin typeface="+mj-lt"/>
                  <a:ea typeface="+mj-ea"/>
                  <a:cs typeface="+mj-cs"/>
                  <a:sym typeface="Arial"/>
                </a:rPr>
                <a:t>Rico    Más rico</a:t>
              </a:r>
              <a:endParaRPr kumimoji="0" lang="es-GT" sz="1800" b="0" i="0" u="none" strike="noStrike" cap="none" spc="0" normalizeH="0" baseline="0" dirty="0">
                <a:ln>
                  <a:noFill/>
                </a:ln>
                <a:solidFill>
                  <a:srgbClr val="000000"/>
                </a:solidFill>
                <a:effectLst/>
                <a:uFillTx/>
                <a:latin typeface="+mj-lt"/>
                <a:ea typeface="+mj-ea"/>
                <a:cs typeface="+mj-cs"/>
                <a:sym typeface="Arial"/>
              </a:endParaRPr>
            </a:p>
          </p:txBody>
        </p:sp>
      </p:grpSp>
      <p:graphicFrame>
        <p:nvGraphicFramePr>
          <p:cNvPr id="12" name="Gráfico 11"/>
          <p:cNvGraphicFramePr>
            <a:graphicFrameLocks/>
          </p:cNvGraphicFramePr>
          <p:nvPr>
            <p:extLst>
              <p:ext uri="{D42A27DB-BD31-4B8C-83A1-F6EECF244321}">
                <p14:modId xmlns:p14="http://schemas.microsoft.com/office/powerpoint/2010/main" val="4241520821"/>
              </p:ext>
            </p:extLst>
          </p:nvPr>
        </p:nvGraphicFramePr>
        <p:xfrm>
          <a:off x="6525064" y="2293034"/>
          <a:ext cx="5157184" cy="3510960"/>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7709095" y="1702191"/>
            <a:ext cx="29120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NI" b="1" dirty="0" smtClean="0">
                <a:solidFill>
                  <a:schemeClr val="tx1"/>
                </a:solidFill>
              </a:rPr>
              <a:t>PAÍS</a:t>
            </a:r>
            <a:r>
              <a:rPr kumimoji="0" lang="es-NI" sz="1800" b="1" i="0" u="none" strike="noStrike" cap="none" spc="0" normalizeH="0" baseline="0" dirty="0" smtClean="0">
                <a:ln>
                  <a:noFill/>
                </a:ln>
                <a:solidFill>
                  <a:schemeClr val="tx1"/>
                </a:solidFill>
                <a:effectLst/>
                <a:uFillTx/>
                <a:latin typeface="+mj-lt"/>
                <a:ea typeface="+mj-ea"/>
                <a:cs typeface="+mj-cs"/>
                <a:sym typeface="Arial"/>
              </a:rPr>
              <a:t> </a:t>
            </a:r>
            <a:r>
              <a:rPr kumimoji="0" lang="es-NI" sz="1800" b="1" i="0" u="none" strike="noStrike" cap="none" spc="0" normalizeH="0" baseline="0" dirty="0" smtClean="0">
                <a:ln>
                  <a:noFill/>
                </a:ln>
                <a:solidFill>
                  <a:schemeClr val="tx1"/>
                </a:solidFill>
                <a:effectLst/>
                <a:uFillTx/>
                <a:latin typeface="+mj-lt"/>
                <a:ea typeface="+mj-ea"/>
                <a:cs typeface="+mj-cs"/>
                <a:sym typeface="Arial"/>
              </a:rPr>
              <a:t>B</a:t>
            </a:r>
            <a:endParaRPr kumimoji="0" lang="es-NI" sz="1800" b="1" i="0" u="none" strike="noStrike" cap="none" spc="0" normalizeH="0" baseline="0" dirty="0">
              <a:ln>
                <a:noFill/>
              </a:ln>
              <a:solidFill>
                <a:schemeClr val="tx1"/>
              </a:solidFill>
              <a:effectLst/>
              <a:uFillTx/>
              <a:latin typeface="+mj-lt"/>
              <a:ea typeface="+mj-ea"/>
              <a:cs typeface="+mj-cs"/>
              <a:sym typeface="Arial"/>
            </a:endParaRPr>
          </a:p>
        </p:txBody>
      </p:sp>
    </p:spTree>
    <p:extLst>
      <p:ext uri="{BB962C8B-B14F-4D97-AF65-F5344CB8AC3E}">
        <p14:creationId xmlns:p14="http://schemas.microsoft.com/office/powerpoint/2010/main" val="183514435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noAutofit/>
          </a:bodyPr>
          <a:lstStyle/>
          <a:p>
            <a:pPr>
              <a:lnSpc>
                <a:spcPct val="100000"/>
              </a:lnSpc>
              <a:buClr>
                <a:schemeClr val="accent2"/>
              </a:buClr>
            </a:pPr>
            <a:r>
              <a:rPr lang="en-US" sz="2800" b="1" dirty="0" smtClean="0">
                <a:latin typeface="+mj-lt"/>
                <a:cs typeface="Calibri" panose="020F0502020204030204" pitchFamily="34" charset="0"/>
              </a:rPr>
              <a:t>ESTADO DE YODO POR SUB-GRUPOS</a:t>
            </a:r>
            <a:endParaRPr lang="en-US" sz="2800" b="1" dirty="0">
              <a:latin typeface="+mj-lt"/>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02575655"/>
              </p:ext>
            </p:extLst>
          </p:nvPr>
        </p:nvGraphicFramePr>
        <p:xfrm>
          <a:off x="335430" y="1291520"/>
          <a:ext cx="7072388" cy="5364480"/>
        </p:xfrm>
        <a:graphic>
          <a:graphicData uri="http://schemas.openxmlformats.org/drawingml/2006/table">
            <a:tbl>
              <a:tblPr firstRow="1" firstCol="1" bandRow="1">
                <a:tableStyleId>{5C22544A-7EE6-4342-B048-85BDC9FD1C3A}</a:tableStyleId>
              </a:tblPr>
              <a:tblGrid>
                <a:gridCol w="4133214">
                  <a:extLst>
                    <a:ext uri="{9D8B030D-6E8A-4147-A177-3AD203B41FA5}">
                      <a16:colId xmlns:a16="http://schemas.microsoft.com/office/drawing/2014/main" val="734620416"/>
                    </a:ext>
                  </a:extLst>
                </a:gridCol>
                <a:gridCol w="1194040">
                  <a:extLst>
                    <a:ext uri="{9D8B030D-6E8A-4147-A177-3AD203B41FA5}">
                      <a16:colId xmlns:a16="http://schemas.microsoft.com/office/drawing/2014/main" val="4104235326"/>
                    </a:ext>
                  </a:extLst>
                </a:gridCol>
                <a:gridCol w="1745134">
                  <a:extLst>
                    <a:ext uri="{9D8B030D-6E8A-4147-A177-3AD203B41FA5}">
                      <a16:colId xmlns:a16="http://schemas.microsoft.com/office/drawing/2014/main" val="3318384060"/>
                    </a:ext>
                  </a:extLst>
                </a:gridCol>
              </a:tblGrid>
              <a:tr h="416160">
                <a:tc>
                  <a:txBody>
                    <a:bodyPr/>
                    <a:lstStyle/>
                    <a:p>
                      <a:pPr marL="0" marR="0" algn="ctr">
                        <a:spcBef>
                          <a:spcPts val="0"/>
                        </a:spcBef>
                        <a:spcAft>
                          <a:spcPts val="0"/>
                        </a:spcAft>
                      </a:pPr>
                      <a:r>
                        <a:rPr lang="en-GB" sz="1600" dirty="0" err="1" smtClean="0">
                          <a:solidFill>
                            <a:sysClr val="windowText" lastClr="000000"/>
                          </a:solidFill>
                          <a:effectLst/>
                          <a:latin typeface="+mj-lt"/>
                        </a:rPr>
                        <a:t>Área</a:t>
                      </a:r>
                      <a:r>
                        <a:rPr lang="en-GB" sz="1600" dirty="0" smtClean="0">
                          <a:solidFill>
                            <a:sysClr val="windowText" lastClr="000000"/>
                          </a:solidFill>
                          <a:effectLst/>
                          <a:latin typeface="+mj-lt"/>
                        </a:rPr>
                        <a:t> </a:t>
                      </a:r>
                      <a:r>
                        <a:rPr lang="en-GB" sz="1600" dirty="0" err="1" smtClean="0">
                          <a:solidFill>
                            <a:sysClr val="windowText" lastClr="000000"/>
                          </a:solidFill>
                          <a:effectLst/>
                          <a:latin typeface="+mj-lt"/>
                        </a:rPr>
                        <a:t>geográfica</a:t>
                      </a:r>
                      <a:r>
                        <a:rPr lang="en-GB" sz="1600" dirty="0" smtClean="0">
                          <a:solidFill>
                            <a:sysClr val="windowText" lastClr="000000"/>
                          </a:solidFill>
                          <a:effectLst/>
                          <a:latin typeface="+mj-lt"/>
                        </a:rPr>
                        <a:t>/ </a:t>
                      </a:r>
                      <a:r>
                        <a:rPr lang="en-GB" sz="1600" dirty="0" err="1" smtClean="0">
                          <a:solidFill>
                            <a:sysClr val="windowText" lastClr="000000"/>
                          </a:solidFill>
                          <a:effectLst/>
                          <a:latin typeface="+mj-lt"/>
                        </a:rPr>
                        <a:t>Características</a:t>
                      </a:r>
                      <a:r>
                        <a:rPr lang="en-GB" sz="1600" dirty="0" smtClean="0">
                          <a:solidFill>
                            <a:sysClr val="windowText" lastClr="000000"/>
                          </a:solidFill>
                          <a:effectLst/>
                          <a:latin typeface="+mj-lt"/>
                        </a:rPr>
                        <a:t> </a:t>
                      </a:r>
                      <a:r>
                        <a:rPr lang="en-GB" sz="1600" dirty="0" err="1" smtClean="0">
                          <a:solidFill>
                            <a:sysClr val="windowText" lastClr="000000"/>
                          </a:solidFill>
                          <a:effectLst/>
                          <a:latin typeface="+mj-lt"/>
                        </a:rPr>
                        <a:t>demográficas</a:t>
                      </a:r>
                      <a:endParaRPr lang="en-US" sz="1600" dirty="0">
                        <a:solidFill>
                          <a:sysClr val="windowText" lastClr="000000"/>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bg1"/>
                    </a:solidFill>
                  </a:tcPr>
                </a:tc>
                <a:tc>
                  <a:txBody>
                    <a:bodyPr/>
                    <a:lstStyle/>
                    <a:p>
                      <a:pPr marL="0" marR="0" algn="ctr">
                        <a:spcBef>
                          <a:spcPts val="0"/>
                        </a:spcBef>
                        <a:spcAft>
                          <a:spcPts val="0"/>
                        </a:spcAft>
                      </a:pPr>
                      <a:r>
                        <a:rPr lang="en-GB" sz="1600" dirty="0" err="1" smtClean="0">
                          <a:solidFill>
                            <a:sysClr val="windowText" lastClr="000000"/>
                          </a:solidFill>
                          <a:effectLst/>
                          <a:latin typeface="+mj-lt"/>
                        </a:rPr>
                        <a:t>Número</a:t>
                      </a:r>
                      <a:r>
                        <a:rPr lang="en-GB" sz="1600" baseline="0" dirty="0" smtClean="0">
                          <a:solidFill>
                            <a:sysClr val="windowText" lastClr="000000"/>
                          </a:solidFill>
                          <a:effectLst/>
                          <a:latin typeface="+mj-lt"/>
                        </a:rPr>
                        <a:t> de </a:t>
                      </a:r>
                      <a:r>
                        <a:rPr lang="en-GB" sz="1600" baseline="0" dirty="0" err="1" smtClean="0">
                          <a:solidFill>
                            <a:sysClr val="windowText" lastClr="000000"/>
                          </a:solidFill>
                          <a:effectLst/>
                          <a:latin typeface="+mj-lt"/>
                        </a:rPr>
                        <a:t>muestras</a:t>
                      </a:r>
                      <a:endParaRPr lang="en-US" sz="1600" dirty="0">
                        <a:solidFill>
                          <a:sysClr val="windowText" lastClr="000000"/>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bg1"/>
                    </a:solidFill>
                  </a:tcPr>
                </a:tc>
                <a:tc>
                  <a:txBody>
                    <a:bodyPr/>
                    <a:lstStyle/>
                    <a:p>
                      <a:pPr marL="0" marR="0" algn="ctr">
                        <a:spcBef>
                          <a:spcPts val="0"/>
                        </a:spcBef>
                        <a:spcAft>
                          <a:spcPts val="0"/>
                        </a:spcAft>
                      </a:pPr>
                      <a:r>
                        <a:rPr lang="en-GB" sz="1600" dirty="0" err="1" smtClean="0">
                          <a:solidFill>
                            <a:sysClr val="windowText" lastClr="000000"/>
                          </a:solidFill>
                          <a:effectLst/>
                          <a:latin typeface="+mj-lt"/>
                        </a:rPr>
                        <a:t>Mediana</a:t>
                      </a:r>
                      <a:r>
                        <a:rPr lang="en-GB" sz="1600" baseline="0" dirty="0" smtClean="0">
                          <a:solidFill>
                            <a:sysClr val="windowText" lastClr="000000"/>
                          </a:solidFill>
                          <a:effectLst/>
                          <a:latin typeface="+mj-lt"/>
                        </a:rPr>
                        <a:t> de </a:t>
                      </a:r>
                      <a:r>
                        <a:rPr lang="en-GB" sz="1600" baseline="0" dirty="0" err="1" smtClean="0">
                          <a:solidFill>
                            <a:sysClr val="windowText" lastClr="000000"/>
                          </a:solidFill>
                          <a:effectLst/>
                          <a:latin typeface="+mj-lt"/>
                        </a:rPr>
                        <a:t>Concentración</a:t>
                      </a:r>
                      <a:r>
                        <a:rPr lang="en-GB" sz="1600" baseline="0" dirty="0" smtClean="0">
                          <a:solidFill>
                            <a:sysClr val="windowText" lastClr="000000"/>
                          </a:solidFill>
                          <a:effectLst/>
                          <a:latin typeface="+mj-lt"/>
                        </a:rPr>
                        <a:t> de </a:t>
                      </a:r>
                      <a:r>
                        <a:rPr lang="en-GB" sz="1600" baseline="0" dirty="0" err="1" smtClean="0">
                          <a:solidFill>
                            <a:sysClr val="windowText" lastClr="000000"/>
                          </a:solidFill>
                          <a:effectLst/>
                          <a:latin typeface="+mj-lt"/>
                        </a:rPr>
                        <a:t>Yodo</a:t>
                      </a:r>
                      <a:r>
                        <a:rPr lang="en-GB" sz="1600" baseline="0" dirty="0" smtClean="0">
                          <a:solidFill>
                            <a:sysClr val="windowText" lastClr="000000"/>
                          </a:solidFill>
                          <a:effectLst/>
                          <a:latin typeface="+mj-lt"/>
                        </a:rPr>
                        <a:t> </a:t>
                      </a:r>
                      <a:r>
                        <a:rPr lang="en-GB" sz="1600" baseline="0" dirty="0" err="1" smtClean="0">
                          <a:solidFill>
                            <a:sysClr val="windowText" lastClr="000000"/>
                          </a:solidFill>
                          <a:effectLst/>
                          <a:latin typeface="+mj-lt"/>
                        </a:rPr>
                        <a:t>Urinario</a:t>
                      </a:r>
                      <a:endParaRPr lang="en-US" sz="1600" dirty="0">
                        <a:solidFill>
                          <a:sysClr val="windowText" lastClr="000000"/>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bg1"/>
                    </a:solidFill>
                  </a:tcPr>
                </a:tc>
                <a:extLst>
                  <a:ext uri="{0D108BD9-81ED-4DB2-BD59-A6C34878D82A}">
                    <a16:rowId xmlns:a16="http://schemas.microsoft.com/office/drawing/2014/main" val="4123986052"/>
                  </a:ext>
                </a:extLst>
              </a:tr>
              <a:tr h="164499">
                <a:tc>
                  <a:txBody>
                    <a:bodyPr/>
                    <a:lstStyle/>
                    <a:p>
                      <a:pPr marL="0" marR="0" algn="l">
                        <a:spcBef>
                          <a:spcPts val="0"/>
                        </a:spcBef>
                        <a:spcAft>
                          <a:spcPts val="0"/>
                        </a:spcAft>
                      </a:pPr>
                      <a:r>
                        <a:rPr lang="en-GB" sz="1600" dirty="0" smtClean="0">
                          <a:solidFill>
                            <a:schemeClr val="tx1"/>
                          </a:solidFill>
                          <a:effectLst/>
                          <a:latin typeface="+mj-lt"/>
                        </a:rPr>
                        <a:t>Nacional</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727503494"/>
                  </a:ext>
                </a:extLst>
              </a:tr>
              <a:tr h="164499">
                <a:tc>
                  <a:txBody>
                    <a:bodyPr/>
                    <a:lstStyle/>
                    <a:p>
                      <a:pPr marL="0" marR="0" algn="l">
                        <a:spcBef>
                          <a:spcPts val="0"/>
                        </a:spcBef>
                        <a:spcAft>
                          <a:spcPts val="0"/>
                        </a:spcAft>
                      </a:pPr>
                      <a:r>
                        <a:rPr lang="en-GB" sz="1600" u="sng" dirty="0" smtClean="0">
                          <a:solidFill>
                            <a:schemeClr val="tx1"/>
                          </a:solidFill>
                          <a:effectLst/>
                          <a:latin typeface="+mj-lt"/>
                        </a:rPr>
                        <a:t>Lugar</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3616809580"/>
                  </a:ext>
                </a:extLst>
              </a:tr>
              <a:tr h="222280">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Urbano</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3255580471"/>
                  </a:ext>
                </a:extLst>
              </a:tr>
              <a:tr h="164499">
                <a:tc>
                  <a:txBody>
                    <a:bodyPr/>
                    <a:lstStyle/>
                    <a:p>
                      <a:pPr marL="0" marR="0" algn="l">
                        <a:spcBef>
                          <a:spcPts val="0"/>
                        </a:spcBef>
                        <a:spcAft>
                          <a:spcPts val="0"/>
                        </a:spcAft>
                      </a:pPr>
                      <a:r>
                        <a:rPr lang="en-GB" sz="1600" b="0" dirty="0">
                          <a:solidFill>
                            <a:schemeClr val="tx1"/>
                          </a:solidFill>
                          <a:effectLst/>
                          <a:latin typeface="+mj-lt"/>
                        </a:rPr>
                        <a:t>  Rural</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1844174441"/>
                  </a:ext>
                </a:extLst>
              </a:tr>
              <a:tr h="164499">
                <a:tc>
                  <a:txBody>
                    <a:bodyPr/>
                    <a:lstStyle/>
                    <a:p>
                      <a:pPr marL="0" marR="0" algn="l">
                        <a:spcBef>
                          <a:spcPts val="0"/>
                        </a:spcBef>
                        <a:spcAft>
                          <a:spcPts val="0"/>
                        </a:spcAft>
                      </a:pPr>
                      <a:r>
                        <a:rPr lang="en-GB" sz="1600" u="sng" dirty="0" err="1" smtClean="0">
                          <a:solidFill>
                            <a:schemeClr val="tx1"/>
                          </a:solidFill>
                          <a:effectLst/>
                          <a:latin typeface="+mj-lt"/>
                        </a:rPr>
                        <a:t>Región</a:t>
                      </a:r>
                      <a:r>
                        <a:rPr lang="en-GB" sz="1600" u="sng" dirty="0" smtClean="0">
                          <a:solidFill>
                            <a:schemeClr val="tx1"/>
                          </a:solidFill>
                          <a:effectLst/>
                          <a:latin typeface="+mj-lt"/>
                        </a:rPr>
                        <a:t>/</a:t>
                      </a:r>
                      <a:r>
                        <a:rPr lang="en-GB" sz="1600" u="sng" dirty="0" err="1" smtClean="0">
                          <a:solidFill>
                            <a:schemeClr val="tx1"/>
                          </a:solidFill>
                          <a:effectLst/>
                          <a:latin typeface="+mj-lt"/>
                        </a:rPr>
                        <a:t>Provincia</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661061869"/>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Región</a:t>
                      </a:r>
                      <a:r>
                        <a:rPr lang="en-GB" sz="1600" b="0" dirty="0" smtClean="0">
                          <a:solidFill>
                            <a:schemeClr val="tx1"/>
                          </a:solidFill>
                          <a:effectLst/>
                          <a:latin typeface="+mj-lt"/>
                        </a:rPr>
                        <a:t>/</a:t>
                      </a:r>
                      <a:r>
                        <a:rPr lang="en-GB" sz="1600" b="0" dirty="0" err="1" smtClean="0">
                          <a:solidFill>
                            <a:schemeClr val="tx1"/>
                          </a:solidFill>
                          <a:effectLst/>
                          <a:latin typeface="+mj-lt"/>
                        </a:rPr>
                        <a:t>Provincia</a:t>
                      </a:r>
                      <a:r>
                        <a:rPr lang="en-GB" sz="1600" b="0" dirty="0" smtClean="0">
                          <a:solidFill>
                            <a:schemeClr val="tx1"/>
                          </a:solidFill>
                          <a:effectLst/>
                          <a:latin typeface="+mj-lt"/>
                        </a:rPr>
                        <a:t> </a:t>
                      </a:r>
                      <a:r>
                        <a:rPr lang="en-GB" sz="1600" b="0" dirty="0">
                          <a:solidFill>
                            <a:schemeClr val="tx1"/>
                          </a:solidFill>
                          <a:effectLst/>
                          <a:latin typeface="+mj-lt"/>
                        </a:rPr>
                        <a:t>1</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828626744"/>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Región</a:t>
                      </a:r>
                      <a:r>
                        <a:rPr lang="en-GB" sz="1600" b="0" dirty="0" smtClean="0">
                          <a:solidFill>
                            <a:schemeClr val="tx1"/>
                          </a:solidFill>
                          <a:effectLst/>
                          <a:latin typeface="+mj-lt"/>
                        </a:rPr>
                        <a:t>/</a:t>
                      </a:r>
                      <a:r>
                        <a:rPr lang="en-GB" sz="1600" b="0" dirty="0" err="1" smtClean="0">
                          <a:solidFill>
                            <a:schemeClr val="tx1"/>
                          </a:solidFill>
                          <a:effectLst/>
                          <a:latin typeface="+mj-lt"/>
                        </a:rPr>
                        <a:t>Provincia</a:t>
                      </a:r>
                      <a:r>
                        <a:rPr lang="en-GB" sz="1600" b="0" dirty="0" smtClean="0">
                          <a:solidFill>
                            <a:schemeClr val="tx1"/>
                          </a:solidFill>
                          <a:effectLst/>
                          <a:latin typeface="+mj-lt"/>
                        </a:rPr>
                        <a:t> </a:t>
                      </a:r>
                      <a:r>
                        <a:rPr lang="en-GB" sz="1600" b="0" dirty="0">
                          <a:solidFill>
                            <a:schemeClr val="tx1"/>
                          </a:solidFill>
                          <a:effectLst/>
                          <a:latin typeface="+mj-lt"/>
                        </a:rPr>
                        <a:t>2</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199288749"/>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Región</a:t>
                      </a:r>
                      <a:r>
                        <a:rPr lang="en-GB" sz="1600" b="0" dirty="0" smtClean="0">
                          <a:solidFill>
                            <a:schemeClr val="tx1"/>
                          </a:solidFill>
                          <a:effectLst/>
                          <a:latin typeface="+mj-lt"/>
                        </a:rPr>
                        <a:t>/</a:t>
                      </a:r>
                      <a:r>
                        <a:rPr lang="en-GB" sz="1600" b="0" dirty="0" err="1" smtClean="0">
                          <a:solidFill>
                            <a:schemeClr val="tx1"/>
                          </a:solidFill>
                          <a:effectLst/>
                          <a:latin typeface="+mj-lt"/>
                        </a:rPr>
                        <a:t>Provincia</a:t>
                      </a:r>
                      <a:r>
                        <a:rPr lang="en-GB" sz="1600" b="0" dirty="0" smtClean="0">
                          <a:solidFill>
                            <a:schemeClr val="tx1"/>
                          </a:solidFill>
                          <a:effectLst/>
                          <a:latin typeface="+mj-lt"/>
                        </a:rPr>
                        <a:t> </a:t>
                      </a:r>
                      <a:r>
                        <a:rPr lang="en-GB" sz="1600" b="0" dirty="0">
                          <a:solidFill>
                            <a:schemeClr val="tx1"/>
                          </a:solidFill>
                          <a:effectLst/>
                          <a:latin typeface="+mj-lt"/>
                        </a:rPr>
                        <a:t>3</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3967083555"/>
                  </a:ext>
                </a:extLst>
              </a:tr>
              <a:tr h="164499">
                <a:tc>
                  <a:txBody>
                    <a:bodyPr/>
                    <a:lstStyle/>
                    <a:p>
                      <a:pPr marL="0" marR="0" algn="l">
                        <a:spcBef>
                          <a:spcPts val="0"/>
                        </a:spcBef>
                        <a:spcAft>
                          <a:spcPts val="0"/>
                        </a:spcAft>
                      </a:pPr>
                      <a:r>
                        <a:rPr lang="en-GB" sz="1600" u="sng" dirty="0" err="1" smtClean="0">
                          <a:solidFill>
                            <a:schemeClr val="tx1"/>
                          </a:solidFill>
                          <a:effectLst/>
                          <a:latin typeface="+mj-lt"/>
                          <a:ea typeface="+mn-ea"/>
                          <a:cs typeface="+mn-cs"/>
                        </a:rPr>
                        <a:t>Estatus</a:t>
                      </a:r>
                      <a:r>
                        <a:rPr lang="en-GB" sz="1600" u="sng" baseline="0" dirty="0" smtClean="0">
                          <a:solidFill>
                            <a:schemeClr val="tx1"/>
                          </a:solidFill>
                          <a:effectLst/>
                          <a:latin typeface="+mj-lt"/>
                          <a:ea typeface="+mn-ea"/>
                          <a:cs typeface="+mn-cs"/>
                        </a:rPr>
                        <a:t> socio </a:t>
                      </a:r>
                      <a:r>
                        <a:rPr lang="en-GB" sz="1600" u="sng" baseline="0" dirty="0" err="1" smtClean="0">
                          <a:solidFill>
                            <a:schemeClr val="tx1"/>
                          </a:solidFill>
                          <a:effectLst/>
                          <a:latin typeface="+mj-lt"/>
                          <a:ea typeface="+mn-ea"/>
                          <a:cs typeface="+mn-cs"/>
                        </a:rPr>
                        <a:t>económico</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2417242830"/>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Quintil</a:t>
                      </a:r>
                      <a:r>
                        <a:rPr lang="en-GB" sz="1600" b="0" dirty="0" smtClean="0">
                          <a:solidFill>
                            <a:schemeClr val="tx1"/>
                          </a:solidFill>
                          <a:effectLst/>
                          <a:latin typeface="+mj-lt"/>
                        </a:rPr>
                        <a:t> </a:t>
                      </a:r>
                      <a:r>
                        <a:rPr lang="en-GB" sz="1600" b="0" dirty="0">
                          <a:solidFill>
                            <a:schemeClr val="tx1"/>
                          </a:solidFill>
                          <a:effectLst/>
                          <a:latin typeface="+mj-lt"/>
                        </a:rPr>
                        <a:t>1 </a:t>
                      </a:r>
                      <a:r>
                        <a:rPr lang="en-GB" sz="1600" b="0" dirty="0" smtClean="0">
                          <a:solidFill>
                            <a:schemeClr val="tx1"/>
                          </a:solidFill>
                          <a:effectLst/>
                          <a:latin typeface="+mj-lt"/>
                        </a:rPr>
                        <a:t>(el </a:t>
                      </a:r>
                      <a:r>
                        <a:rPr lang="en-GB" sz="1600" b="0" dirty="0" err="1" smtClean="0">
                          <a:solidFill>
                            <a:schemeClr val="tx1"/>
                          </a:solidFill>
                          <a:effectLst/>
                          <a:latin typeface="+mj-lt"/>
                        </a:rPr>
                        <a:t>más</a:t>
                      </a:r>
                      <a:r>
                        <a:rPr lang="en-GB" sz="1600" b="0" dirty="0" smtClean="0">
                          <a:solidFill>
                            <a:schemeClr val="tx1"/>
                          </a:solidFill>
                          <a:effectLst/>
                          <a:latin typeface="+mj-lt"/>
                        </a:rPr>
                        <a:t> </a:t>
                      </a:r>
                      <a:r>
                        <a:rPr lang="en-GB" sz="1600" b="0" dirty="0" err="1" smtClean="0">
                          <a:solidFill>
                            <a:schemeClr val="tx1"/>
                          </a:solidFill>
                          <a:effectLst/>
                          <a:latin typeface="+mj-lt"/>
                        </a:rPr>
                        <a:t>pobre</a:t>
                      </a:r>
                      <a:r>
                        <a:rPr lang="en-GB" sz="1600" b="0" dirty="0" smtClean="0">
                          <a:solidFill>
                            <a:schemeClr val="tx1"/>
                          </a:solidFill>
                          <a:effectLst/>
                          <a:latin typeface="+mj-lt"/>
                        </a:rPr>
                        <a:t>)</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294659394"/>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Quintil</a:t>
                      </a:r>
                      <a:r>
                        <a:rPr lang="en-GB" sz="1600" b="0" dirty="0" smtClean="0">
                          <a:solidFill>
                            <a:schemeClr val="tx1"/>
                          </a:solidFill>
                          <a:effectLst/>
                          <a:latin typeface="+mj-lt"/>
                        </a:rPr>
                        <a:t> </a:t>
                      </a:r>
                      <a:r>
                        <a:rPr lang="en-GB" sz="1600" b="0" dirty="0">
                          <a:solidFill>
                            <a:schemeClr val="tx1"/>
                          </a:solidFill>
                          <a:effectLst/>
                          <a:latin typeface="+mj-lt"/>
                        </a:rPr>
                        <a:t>2</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3792120870"/>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Quintil</a:t>
                      </a:r>
                      <a:r>
                        <a:rPr lang="en-GB" sz="1600" b="0" dirty="0" smtClean="0">
                          <a:solidFill>
                            <a:schemeClr val="tx1"/>
                          </a:solidFill>
                          <a:effectLst/>
                          <a:latin typeface="+mj-lt"/>
                        </a:rPr>
                        <a:t> </a:t>
                      </a:r>
                      <a:r>
                        <a:rPr lang="en-GB" sz="1600" b="0" dirty="0">
                          <a:solidFill>
                            <a:schemeClr val="tx1"/>
                          </a:solidFill>
                          <a:effectLst/>
                          <a:latin typeface="+mj-lt"/>
                        </a:rPr>
                        <a:t>3</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538069397"/>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Quintil</a:t>
                      </a:r>
                      <a:r>
                        <a:rPr lang="en-GB" sz="1600" b="0" dirty="0" smtClean="0">
                          <a:solidFill>
                            <a:schemeClr val="tx1"/>
                          </a:solidFill>
                          <a:effectLst/>
                          <a:latin typeface="+mj-lt"/>
                        </a:rPr>
                        <a:t> </a:t>
                      </a:r>
                      <a:r>
                        <a:rPr lang="en-GB" sz="1600" b="0" dirty="0">
                          <a:solidFill>
                            <a:schemeClr val="tx1"/>
                          </a:solidFill>
                          <a:effectLst/>
                          <a:latin typeface="+mj-lt"/>
                        </a:rPr>
                        <a:t>4</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2343951818"/>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Quintil</a:t>
                      </a:r>
                      <a:r>
                        <a:rPr lang="en-GB" sz="1600" b="0" dirty="0" smtClean="0">
                          <a:solidFill>
                            <a:schemeClr val="tx1"/>
                          </a:solidFill>
                          <a:effectLst/>
                          <a:latin typeface="+mj-lt"/>
                        </a:rPr>
                        <a:t> </a:t>
                      </a:r>
                      <a:r>
                        <a:rPr lang="en-GB" sz="1600" b="0" dirty="0">
                          <a:solidFill>
                            <a:schemeClr val="tx1"/>
                          </a:solidFill>
                          <a:effectLst/>
                          <a:latin typeface="+mj-lt"/>
                        </a:rPr>
                        <a:t>5 </a:t>
                      </a:r>
                      <a:r>
                        <a:rPr lang="en-GB" sz="1600" b="0" dirty="0" smtClean="0">
                          <a:solidFill>
                            <a:schemeClr val="tx1"/>
                          </a:solidFill>
                          <a:effectLst/>
                          <a:latin typeface="+mj-lt"/>
                        </a:rPr>
                        <a:t>(el </a:t>
                      </a:r>
                      <a:r>
                        <a:rPr lang="en-GB" sz="1600" b="0" dirty="0" err="1" smtClean="0">
                          <a:solidFill>
                            <a:schemeClr val="tx1"/>
                          </a:solidFill>
                          <a:effectLst/>
                          <a:latin typeface="+mj-lt"/>
                        </a:rPr>
                        <a:t>más</a:t>
                      </a:r>
                      <a:r>
                        <a:rPr lang="en-GB" sz="1600" b="0" dirty="0" smtClean="0">
                          <a:solidFill>
                            <a:schemeClr val="tx1"/>
                          </a:solidFill>
                          <a:effectLst/>
                          <a:latin typeface="+mj-lt"/>
                        </a:rPr>
                        <a:t> </a:t>
                      </a:r>
                      <a:r>
                        <a:rPr lang="en-GB" sz="1600" b="0" dirty="0" err="1" smtClean="0">
                          <a:solidFill>
                            <a:schemeClr val="tx1"/>
                          </a:solidFill>
                          <a:effectLst/>
                          <a:latin typeface="+mj-lt"/>
                        </a:rPr>
                        <a:t>rico</a:t>
                      </a:r>
                      <a:r>
                        <a:rPr lang="en-GB" sz="1600" b="0" dirty="0" smtClean="0">
                          <a:solidFill>
                            <a:schemeClr val="tx1"/>
                          </a:solidFill>
                          <a:effectLst/>
                          <a:latin typeface="+mj-lt"/>
                        </a:rPr>
                        <a:t>)</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3">
                        <a:lumMod val="60000"/>
                        <a:lumOff val="40000"/>
                      </a:schemeClr>
                    </a:solidFill>
                  </a:tcPr>
                </a:tc>
                <a:extLst>
                  <a:ext uri="{0D108BD9-81ED-4DB2-BD59-A6C34878D82A}">
                    <a16:rowId xmlns:a16="http://schemas.microsoft.com/office/drawing/2014/main" val="1889253130"/>
                  </a:ext>
                </a:extLst>
              </a:tr>
              <a:tr h="164499">
                <a:tc>
                  <a:txBody>
                    <a:bodyPr/>
                    <a:lstStyle/>
                    <a:p>
                      <a:pPr marL="0" marR="0" algn="l">
                        <a:spcBef>
                          <a:spcPts val="0"/>
                        </a:spcBef>
                        <a:spcAft>
                          <a:spcPts val="0"/>
                        </a:spcAft>
                      </a:pPr>
                      <a:r>
                        <a:rPr lang="en-GB" sz="1600" u="sng" dirty="0" err="1" smtClean="0">
                          <a:solidFill>
                            <a:schemeClr val="tx1"/>
                          </a:solidFill>
                          <a:effectLst/>
                          <a:latin typeface="+mj-lt"/>
                        </a:rPr>
                        <a:t>Contenido</a:t>
                      </a:r>
                      <a:r>
                        <a:rPr lang="en-GB" sz="1600" u="sng" dirty="0" smtClean="0">
                          <a:solidFill>
                            <a:schemeClr val="tx1"/>
                          </a:solidFill>
                          <a:effectLst/>
                          <a:latin typeface="+mj-lt"/>
                        </a:rPr>
                        <a:t> de </a:t>
                      </a:r>
                      <a:r>
                        <a:rPr lang="en-GB" sz="1600" u="sng" dirty="0" err="1" smtClean="0">
                          <a:solidFill>
                            <a:schemeClr val="tx1"/>
                          </a:solidFill>
                          <a:effectLst/>
                          <a:latin typeface="+mj-lt"/>
                        </a:rPr>
                        <a:t>sal</a:t>
                      </a:r>
                      <a:r>
                        <a:rPr lang="en-GB" sz="1600" u="sng" dirty="0" smtClean="0">
                          <a:solidFill>
                            <a:schemeClr val="tx1"/>
                          </a:solidFill>
                          <a:effectLst/>
                          <a:latin typeface="+mj-lt"/>
                        </a:rPr>
                        <a:t> </a:t>
                      </a:r>
                      <a:r>
                        <a:rPr lang="en-GB" sz="1600" u="sng" dirty="0" err="1" smtClean="0">
                          <a:solidFill>
                            <a:schemeClr val="tx1"/>
                          </a:solidFill>
                          <a:effectLst/>
                          <a:latin typeface="+mj-lt"/>
                        </a:rPr>
                        <a:t>yodada</a:t>
                      </a:r>
                      <a:r>
                        <a:rPr lang="en-GB" sz="1600" u="sng" dirty="0" smtClean="0">
                          <a:solidFill>
                            <a:schemeClr val="tx1"/>
                          </a:solidFill>
                          <a:effectLst/>
                          <a:latin typeface="+mj-lt"/>
                        </a:rPr>
                        <a:t> </a:t>
                      </a:r>
                      <a:r>
                        <a:rPr lang="en-GB" sz="1600" u="sng" dirty="0" err="1" smtClean="0">
                          <a:solidFill>
                            <a:schemeClr val="tx1"/>
                          </a:solidFill>
                          <a:effectLst/>
                          <a:latin typeface="+mj-lt"/>
                        </a:rPr>
                        <a:t>en</a:t>
                      </a:r>
                      <a:r>
                        <a:rPr lang="en-GB" sz="1600" u="sng" dirty="0" smtClean="0">
                          <a:solidFill>
                            <a:schemeClr val="tx1"/>
                          </a:solidFill>
                          <a:effectLst/>
                          <a:latin typeface="+mj-lt"/>
                        </a:rPr>
                        <a:t> </a:t>
                      </a:r>
                      <a:r>
                        <a:rPr lang="en-GB" sz="1600" u="sng" dirty="0" err="1" smtClean="0">
                          <a:solidFill>
                            <a:schemeClr val="tx1"/>
                          </a:solidFill>
                          <a:effectLst/>
                          <a:latin typeface="+mj-lt"/>
                        </a:rPr>
                        <a:t>hogares</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1951328471"/>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smtClean="0">
                          <a:solidFill>
                            <a:schemeClr val="tx1"/>
                          </a:solidFill>
                          <a:effectLst/>
                          <a:latin typeface="+mj-lt"/>
                        </a:rPr>
                        <a:t>Sin</a:t>
                      </a:r>
                      <a:r>
                        <a:rPr lang="en-GB" sz="1600" b="0" baseline="0" dirty="0" smtClean="0">
                          <a:solidFill>
                            <a:schemeClr val="tx1"/>
                          </a:solidFill>
                          <a:effectLst/>
                          <a:latin typeface="+mj-lt"/>
                        </a:rPr>
                        <a:t> </a:t>
                      </a:r>
                      <a:r>
                        <a:rPr lang="en-GB" sz="1600" b="0" baseline="0" dirty="0" err="1" smtClean="0">
                          <a:solidFill>
                            <a:schemeClr val="tx1"/>
                          </a:solidFill>
                          <a:effectLst/>
                          <a:latin typeface="+mj-lt"/>
                        </a:rPr>
                        <a:t>yodo</a:t>
                      </a:r>
                      <a:r>
                        <a:rPr lang="en-GB" sz="1600" b="0" dirty="0" smtClean="0">
                          <a:solidFill>
                            <a:schemeClr val="tx1"/>
                          </a:solidFill>
                          <a:effectLst/>
                          <a:latin typeface="+mj-lt"/>
                        </a:rPr>
                        <a:t> </a:t>
                      </a:r>
                      <a:r>
                        <a:rPr lang="en-GB" sz="1600" b="0" dirty="0">
                          <a:solidFill>
                            <a:schemeClr val="tx1"/>
                          </a:solidFill>
                          <a:effectLst/>
                          <a:latin typeface="+mj-lt"/>
                        </a:rPr>
                        <a:t>(&lt; 5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a:solidFill>
                            <a:schemeClr val="tx1"/>
                          </a:solidFill>
                          <a:effectLst/>
                          <a:latin typeface="+mj-lt"/>
                        </a:rPr>
                        <a:t> </a:t>
                      </a:r>
                      <a:endParaRPr lang="en-US" sz="160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2540968453"/>
                  </a:ext>
                </a:extLst>
              </a:tr>
              <a:tr h="238576">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Inadecuadamente</a:t>
                      </a:r>
                      <a:r>
                        <a:rPr lang="en-GB" sz="1600" b="0" dirty="0" smtClean="0">
                          <a:solidFill>
                            <a:schemeClr val="tx1"/>
                          </a:solidFill>
                          <a:effectLst/>
                          <a:latin typeface="+mj-lt"/>
                        </a:rPr>
                        <a:t> </a:t>
                      </a:r>
                      <a:r>
                        <a:rPr lang="en-GB" sz="1600" b="0" dirty="0" err="1" smtClean="0">
                          <a:solidFill>
                            <a:schemeClr val="tx1"/>
                          </a:solidFill>
                          <a:effectLst/>
                          <a:latin typeface="+mj-lt"/>
                        </a:rPr>
                        <a:t>yodada</a:t>
                      </a:r>
                      <a:r>
                        <a:rPr lang="en-GB" sz="1600" b="0" dirty="0" smtClean="0">
                          <a:solidFill>
                            <a:schemeClr val="tx1"/>
                          </a:solidFill>
                          <a:effectLst/>
                          <a:latin typeface="+mj-lt"/>
                        </a:rPr>
                        <a:t> (</a:t>
                      </a:r>
                      <a:r>
                        <a:rPr lang="en-GB" sz="1600" b="0" dirty="0">
                          <a:solidFill>
                            <a:schemeClr val="tx1"/>
                          </a:solidFill>
                          <a:effectLst/>
                          <a:latin typeface="+mj-lt"/>
                        </a:rPr>
                        <a:t>5-14.9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2338901024"/>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Adecuadamente</a:t>
                      </a:r>
                      <a:r>
                        <a:rPr lang="en-GB" sz="1600" b="0" dirty="0" smtClean="0">
                          <a:solidFill>
                            <a:schemeClr val="tx1"/>
                          </a:solidFill>
                          <a:effectLst/>
                          <a:latin typeface="+mj-lt"/>
                        </a:rPr>
                        <a:t> </a:t>
                      </a:r>
                      <a:r>
                        <a:rPr lang="en-GB" sz="1600" b="0" dirty="0" err="1" smtClean="0">
                          <a:solidFill>
                            <a:schemeClr val="tx1"/>
                          </a:solidFill>
                          <a:effectLst/>
                          <a:latin typeface="+mj-lt"/>
                        </a:rPr>
                        <a:t>yodada</a:t>
                      </a:r>
                      <a:r>
                        <a:rPr lang="en-GB" sz="1600" b="0" dirty="0" smtClean="0">
                          <a:solidFill>
                            <a:schemeClr val="tx1"/>
                          </a:solidFill>
                          <a:effectLst/>
                          <a:latin typeface="+mj-lt"/>
                        </a:rPr>
                        <a:t> </a:t>
                      </a:r>
                      <a:r>
                        <a:rPr lang="en-GB" sz="1600" b="0" dirty="0">
                          <a:solidFill>
                            <a:schemeClr val="tx1"/>
                          </a:solidFill>
                          <a:effectLst/>
                          <a:latin typeface="+mj-lt"/>
                        </a:rPr>
                        <a:t>(15-40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3602917428"/>
                  </a:ext>
                </a:extLst>
              </a:tr>
              <a:tr h="164499">
                <a:tc>
                  <a:txBody>
                    <a:bodyPr/>
                    <a:lstStyle/>
                    <a:p>
                      <a:pPr marL="0" marR="0" algn="l">
                        <a:spcBef>
                          <a:spcPts val="0"/>
                        </a:spcBef>
                        <a:spcAft>
                          <a:spcPts val="0"/>
                        </a:spcAft>
                      </a:pPr>
                      <a:r>
                        <a:rPr lang="en-GB" sz="1600" b="0" dirty="0">
                          <a:solidFill>
                            <a:schemeClr val="tx1"/>
                          </a:solidFill>
                          <a:effectLst/>
                          <a:latin typeface="+mj-lt"/>
                        </a:rPr>
                        <a:t>  </a:t>
                      </a:r>
                      <a:r>
                        <a:rPr lang="en-GB" sz="1600" b="0" dirty="0" err="1" smtClean="0">
                          <a:solidFill>
                            <a:schemeClr val="tx1"/>
                          </a:solidFill>
                          <a:effectLst/>
                          <a:latin typeface="+mj-lt"/>
                        </a:rPr>
                        <a:t>Sobre</a:t>
                      </a:r>
                      <a:r>
                        <a:rPr lang="en-GB" sz="1600" b="0" dirty="0" smtClean="0">
                          <a:solidFill>
                            <a:schemeClr val="tx1"/>
                          </a:solidFill>
                          <a:effectLst/>
                          <a:latin typeface="+mj-lt"/>
                        </a:rPr>
                        <a:t> </a:t>
                      </a:r>
                      <a:r>
                        <a:rPr lang="en-GB" sz="1600" b="0" dirty="0" err="1" smtClean="0">
                          <a:solidFill>
                            <a:schemeClr val="tx1"/>
                          </a:solidFill>
                          <a:effectLst/>
                          <a:latin typeface="+mj-lt"/>
                        </a:rPr>
                        <a:t>yodada</a:t>
                      </a:r>
                      <a:r>
                        <a:rPr lang="en-GB" sz="1600" b="0" dirty="0" smtClean="0">
                          <a:solidFill>
                            <a:schemeClr val="tx1"/>
                          </a:solidFill>
                          <a:effectLst/>
                          <a:latin typeface="+mj-lt"/>
                        </a:rPr>
                        <a:t> </a:t>
                      </a:r>
                      <a:r>
                        <a:rPr lang="en-GB" sz="1600" b="0" dirty="0">
                          <a:solidFill>
                            <a:schemeClr val="tx1"/>
                          </a:solidFill>
                          <a:effectLst/>
                          <a:latin typeface="+mj-lt"/>
                        </a:rPr>
                        <a:t>(&gt; 40 ppm)</a:t>
                      </a:r>
                      <a:endParaRPr lang="en-US" sz="1600" b="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tc>
                  <a:txBody>
                    <a:bodyPr/>
                    <a:lstStyle/>
                    <a:p>
                      <a:pPr marL="0" marR="0">
                        <a:spcBef>
                          <a:spcPts val="0"/>
                        </a:spcBef>
                        <a:spcAft>
                          <a:spcPts val="0"/>
                        </a:spcAft>
                      </a:pPr>
                      <a:r>
                        <a:rPr lang="en-GB" sz="1600" dirty="0">
                          <a:solidFill>
                            <a:schemeClr val="tx1"/>
                          </a:solidFill>
                          <a:effectLst/>
                          <a:latin typeface="+mj-lt"/>
                        </a:rPr>
                        <a:t> </a:t>
                      </a:r>
                      <a:endParaRPr lang="en-US" sz="1600" dirty="0">
                        <a:solidFill>
                          <a:schemeClr val="tx1"/>
                        </a:solidFill>
                        <a:effectLst/>
                        <a:latin typeface="+mj-lt"/>
                        <a:ea typeface="Times New Roman" panose="02020603050405020304" pitchFamily="18" charset="0"/>
                        <a:cs typeface="Times New Roman" panose="02020603050405020304" pitchFamily="18" charset="0"/>
                      </a:endParaRPr>
                    </a:p>
                  </a:txBody>
                  <a:tcPr marL="49731" marR="49731" marT="0" marB="0">
                    <a:solidFill>
                      <a:schemeClr val="accent4">
                        <a:lumMod val="20000"/>
                        <a:lumOff val="80000"/>
                      </a:schemeClr>
                    </a:solidFill>
                  </a:tcPr>
                </a:tc>
                <a:extLst>
                  <a:ext uri="{0D108BD9-81ED-4DB2-BD59-A6C34878D82A}">
                    <a16:rowId xmlns:a16="http://schemas.microsoft.com/office/drawing/2014/main" val="3066923351"/>
                  </a:ext>
                </a:extLst>
              </a:tr>
            </a:tbl>
          </a:graphicData>
        </a:graphic>
      </p:graphicFrame>
      <p:sp>
        <p:nvSpPr>
          <p:cNvPr id="7" name="Slide Number Placeholder 1">
            <a:extLst>
              <a:ext uri="{FF2B5EF4-FFF2-40B4-BE49-F238E27FC236}">
                <a16:creationId xmlns:a16="http://schemas.microsoft.com/office/drawing/2014/main" id="{C935B48C-8F42-D14F-A502-74D684138202}"/>
              </a:ext>
            </a:extLst>
          </p:cNvPr>
          <p:cNvSpPr txBox="1">
            <a:spLocks/>
          </p:cNvSpPr>
          <p:nvPr/>
        </p:nvSpPr>
        <p:spPr>
          <a:xfrm>
            <a:off x="11768387" y="6517501"/>
            <a:ext cx="262249" cy="276999"/>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a:lstStyle>
          <a:p>
            <a:fld id="{86CB4B4D-7CA3-9044-876B-883B54F8677D}" type="slidenum">
              <a:rPr lang="de-CH" smtClean="0">
                <a:solidFill>
                  <a:schemeClr val="tx2"/>
                </a:solidFill>
              </a:rPr>
              <a:pPr/>
              <a:t>25</a:t>
            </a:fld>
            <a:endParaRPr lang="de-CH" dirty="0">
              <a:solidFill>
                <a:schemeClr val="tx2"/>
              </a:solidFill>
            </a:endParaRPr>
          </a:p>
        </p:txBody>
      </p:sp>
      <p:sp>
        <p:nvSpPr>
          <p:cNvPr id="8" name="CuadroTexto 7"/>
          <p:cNvSpPr txBox="1"/>
          <p:nvPr/>
        </p:nvSpPr>
        <p:spPr>
          <a:xfrm>
            <a:off x="7646276" y="1993188"/>
            <a:ext cx="4122111" cy="4893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Wingdings" panose="05000000000000000000" pitchFamily="2" charset="2"/>
              <a:buChar char="q"/>
            </a:pPr>
            <a:r>
              <a:rPr lang="es-GT" sz="2400" dirty="0"/>
              <a:t>S</a:t>
            </a:r>
            <a:r>
              <a:rPr lang="es-GT" sz="2400" dirty="0" smtClean="0"/>
              <a:t>e </a:t>
            </a:r>
            <a:r>
              <a:rPr lang="es-GT" sz="2400" dirty="0"/>
              <a:t>recomienda que se mantenga la definición de “sin yodo” en diferentes </a:t>
            </a:r>
            <a:r>
              <a:rPr lang="es-GT" sz="2400" dirty="0" smtClean="0"/>
              <a:t>entornos.</a:t>
            </a:r>
          </a:p>
          <a:p>
            <a:endParaRPr lang="es-GT" sz="2400" dirty="0" smtClean="0"/>
          </a:p>
          <a:p>
            <a:pPr marL="342900" indent="-342900">
              <a:buFont typeface="Wingdings" panose="05000000000000000000" pitchFamily="2" charset="2"/>
              <a:buChar char="q"/>
            </a:pPr>
            <a:r>
              <a:rPr lang="es-GT" sz="2400" dirty="0" smtClean="0"/>
              <a:t>Las </a:t>
            </a:r>
            <a:r>
              <a:rPr lang="es-GT" sz="2400" dirty="0"/>
              <a:t>definiciones de </a:t>
            </a:r>
            <a:endParaRPr lang="es-GT" sz="2400" dirty="0" smtClean="0"/>
          </a:p>
          <a:p>
            <a:pPr marL="342900" indent="-342900">
              <a:buFont typeface="Arial" panose="020B0604020202020204" pitchFamily="34" charset="0"/>
              <a:buChar char="•"/>
            </a:pPr>
            <a:r>
              <a:rPr lang="es-GT" sz="2400" dirty="0" smtClean="0"/>
              <a:t>Inadecuado</a:t>
            </a:r>
          </a:p>
          <a:p>
            <a:pPr marL="342900" indent="-342900">
              <a:buFont typeface="Arial" panose="020B0604020202020204" pitchFamily="34" charset="0"/>
              <a:buChar char="•"/>
            </a:pPr>
            <a:r>
              <a:rPr lang="es-GT" sz="2400" dirty="0" smtClean="0"/>
              <a:t>Adecuado</a:t>
            </a:r>
          </a:p>
          <a:p>
            <a:pPr marL="342900" indent="-342900">
              <a:buFont typeface="Arial" panose="020B0604020202020204" pitchFamily="34" charset="0"/>
              <a:buChar char="•"/>
            </a:pPr>
            <a:r>
              <a:rPr lang="es-GT" sz="2400" dirty="0" smtClean="0"/>
              <a:t>Exceso de yodo</a:t>
            </a:r>
          </a:p>
          <a:p>
            <a:r>
              <a:rPr lang="es-GT" sz="2400" dirty="0" smtClean="0"/>
              <a:t>se </a:t>
            </a:r>
            <a:r>
              <a:rPr lang="es-GT" sz="2400" dirty="0"/>
              <a:t>deberían modificar basado en las </a:t>
            </a:r>
            <a:r>
              <a:rPr lang="es-GT" sz="2400" dirty="0" smtClean="0"/>
              <a:t>normas/reglamentos </a:t>
            </a:r>
            <a:r>
              <a:rPr lang="es-GT" sz="2400" dirty="0"/>
              <a:t>nacionales.</a:t>
            </a:r>
          </a:p>
          <a:p>
            <a:pPr marL="0" marR="0" indent="0" algn="l" defTabSz="914400" rtl="0" fontAlgn="auto" latinLnBrk="0" hangingPunct="0">
              <a:lnSpc>
                <a:spcPct val="100000"/>
              </a:lnSpc>
              <a:spcBef>
                <a:spcPts val="0"/>
              </a:spcBef>
              <a:spcAft>
                <a:spcPts val="0"/>
              </a:spcAft>
              <a:buClrTx/>
              <a:buSzTx/>
              <a:buFontTx/>
              <a:buNone/>
              <a:tabLst/>
            </a:pPr>
            <a:endParaRPr kumimoji="0" lang="es-GT" sz="2400" b="0" i="0" u="none" strike="noStrike" cap="none" spc="0" normalizeH="0" baseline="0" dirty="0">
              <a:ln>
                <a:noFill/>
              </a:ln>
              <a:solidFill>
                <a:srgbClr val="000000"/>
              </a:solidFill>
              <a:effectLst/>
              <a:uFillTx/>
              <a:sym typeface="Arial"/>
            </a:endParaRPr>
          </a:p>
        </p:txBody>
      </p:sp>
      <p:cxnSp>
        <p:nvCxnSpPr>
          <p:cNvPr id="10" name="Conector recto de flecha 9"/>
          <p:cNvCxnSpPr/>
          <p:nvPr/>
        </p:nvCxnSpPr>
        <p:spPr>
          <a:xfrm flipV="1">
            <a:off x="4288221" y="3263462"/>
            <a:ext cx="3247696" cy="2254469"/>
          </a:xfrm>
          <a:prstGeom prst="straightConnector1">
            <a:avLst/>
          </a:prstGeom>
          <a:noFill/>
          <a:ln w="25400" cap="flat">
            <a:solidFill>
              <a:srgbClr val="FF00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8579338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b="14051"/>
          <a:stretch/>
        </p:blipFill>
        <p:spPr>
          <a:xfrm>
            <a:off x="1829961" y="1403838"/>
            <a:ext cx="8125678" cy="4098328"/>
          </a:xfrm>
          <a:prstGeom prst="rect">
            <a:avLst/>
          </a:prstGeom>
        </p:spPr>
      </p:pic>
      <p:sp>
        <p:nvSpPr>
          <p:cNvPr id="6" name="Title 1"/>
          <p:cNvSpPr>
            <a:spLocks noGrp="1"/>
          </p:cNvSpPr>
          <p:nvPr>
            <p:ph type="title"/>
          </p:nvPr>
        </p:nvSpPr>
        <p:spPr>
          <a:xfrm>
            <a:off x="438204" y="137171"/>
            <a:ext cx="9517435" cy="762608"/>
          </a:xfrm>
        </p:spPr>
        <p:txBody>
          <a:bodyPr anchor="ctr" anchorCtr="0">
            <a:noAutofit/>
          </a:bodyPr>
          <a:lstStyle/>
          <a:p>
            <a:pPr>
              <a:lnSpc>
                <a:spcPct val="100000"/>
              </a:lnSpc>
              <a:buClr>
                <a:schemeClr val="accent2"/>
              </a:buClr>
            </a:pPr>
            <a:r>
              <a:rPr lang="en-US" sz="2800" b="1" dirty="0" err="1" smtClean="0">
                <a:latin typeface="+mj-lt"/>
                <a:cs typeface="Calibri" panose="020F0502020204030204" pitchFamily="34" charset="0"/>
              </a:rPr>
              <a:t>Variación</a:t>
            </a:r>
            <a:r>
              <a:rPr lang="en-US" sz="2800" b="1" dirty="0" smtClean="0">
                <a:latin typeface="+mj-lt"/>
                <a:cs typeface="Calibri" panose="020F0502020204030204" pitchFamily="34" charset="0"/>
              </a:rPr>
              <a:t> del </a:t>
            </a:r>
            <a:r>
              <a:rPr lang="en-US" sz="2800" b="1" dirty="0" err="1" smtClean="0">
                <a:latin typeface="+mj-lt"/>
                <a:cs typeface="Calibri" panose="020F0502020204030204" pitchFamily="34" charset="0"/>
              </a:rPr>
              <a:t>yodo</a:t>
            </a:r>
            <a:r>
              <a:rPr lang="en-US" sz="2800" b="1" dirty="0" smtClean="0">
                <a:latin typeface="+mj-lt"/>
                <a:cs typeface="Calibri" panose="020F0502020204030204" pitchFamily="34" charset="0"/>
              </a:rPr>
              <a:t> </a:t>
            </a:r>
            <a:r>
              <a:rPr lang="en-US" sz="2800" b="1" dirty="0" err="1" smtClean="0">
                <a:latin typeface="+mj-lt"/>
                <a:cs typeface="Calibri" panose="020F0502020204030204" pitchFamily="34" charset="0"/>
              </a:rPr>
              <a:t>en</a:t>
            </a:r>
            <a:r>
              <a:rPr lang="en-US" sz="2800" b="1" dirty="0" smtClean="0">
                <a:latin typeface="+mj-lt"/>
                <a:cs typeface="Calibri" panose="020F0502020204030204" pitchFamily="34" charset="0"/>
              </a:rPr>
              <a:t> </a:t>
            </a:r>
            <a:r>
              <a:rPr lang="en-US" sz="2800" b="1" dirty="0" err="1" smtClean="0">
                <a:latin typeface="+mj-lt"/>
                <a:cs typeface="Calibri" panose="020F0502020204030204" pitchFamily="34" charset="0"/>
              </a:rPr>
              <a:t>sal</a:t>
            </a:r>
            <a:r>
              <a:rPr lang="en-US" sz="2800" b="1" dirty="0" smtClean="0">
                <a:latin typeface="+mj-lt"/>
                <a:cs typeface="Calibri" panose="020F0502020204030204" pitchFamily="34" charset="0"/>
              </a:rPr>
              <a:t> </a:t>
            </a:r>
            <a:r>
              <a:rPr lang="en-US" sz="2800" b="1" dirty="0" err="1" smtClean="0">
                <a:latin typeface="+mj-lt"/>
                <a:cs typeface="Calibri" panose="020F0502020204030204" pitchFamily="34" charset="0"/>
              </a:rPr>
              <a:t>dependiendo</a:t>
            </a:r>
            <a:r>
              <a:rPr lang="en-US" sz="2800" b="1" dirty="0" smtClean="0">
                <a:latin typeface="+mj-lt"/>
                <a:cs typeface="Calibri" panose="020F0502020204030204" pitchFamily="34" charset="0"/>
              </a:rPr>
              <a:t> de la Calidad de la </a:t>
            </a:r>
            <a:r>
              <a:rPr lang="en-US" sz="2800" b="1" dirty="0" err="1" smtClean="0">
                <a:latin typeface="+mj-lt"/>
                <a:cs typeface="Calibri" panose="020F0502020204030204" pitchFamily="34" charset="0"/>
              </a:rPr>
              <a:t>sal</a:t>
            </a:r>
            <a:r>
              <a:rPr lang="en-US" sz="2800" b="1" dirty="0" smtClean="0">
                <a:latin typeface="+mj-lt"/>
                <a:cs typeface="Calibri" panose="020F0502020204030204" pitchFamily="34" charset="0"/>
              </a:rPr>
              <a:t> (</a:t>
            </a:r>
            <a:r>
              <a:rPr lang="en-US" sz="2800" b="1" dirty="0" err="1" smtClean="0">
                <a:latin typeface="+mj-lt"/>
                <a:cs typeface="Calibri" panose="020F0502020204030204" pitchFamily="34" charset="0"/>
              </a:rPr>
              <a:t>tipo</a:t>
            </a:r>
            <a:r>
              <a:rPr lang="en-US" sz="2800" b="1" dirty="0" smtClean="0">
                <a:latin typeface="+mj-lt"/>
                <a:cs typeface="Calibri" panose="020F0502020204030204" pitchFamily="34" charset="0"/>
              </a:rPr>
              <a:t> de </a:t>
            </a:r>
            <a:r>
              <a:rPr lang="en-US" sz="2800" b="1" dirty="0" err="1" smtClean="0">
                <a:latin typeface="+mj-lt"/>
                <a:cs typeface="Calibri" panose="020F0502020204030204" pitchFamily="34" charset="0"/>
              </a:rPr>
              <a:t>sal</a:t>
            </a:r>
            <a:r>
              <a:rPr lang="en-US" sz="2800" b="1" dirty="0" smtClean="0">
                <a:latin typeface="+mj-lt"/>
                <a:cs typeface="Calibri" panose="020F0502020204030204" pitchFamily="34" charset="0"/>
              </a:rPr>
              <a:t>)</a:t>
            </a:r>
            <a:endParaRPr lang="en-US" sz="2800" b="1" dirty="0">
              <a:latin typeface="+mj-lt"/>
              <a:cs typeface="Calibri" panose="020F0502020204030204" pitchFamily="34" charset="0"/>
            </a:endParaRPr>
          </a:p>
        </p:txBody>
      </p:sp>
      <p:sp>
        <p:nvSpPr>
          <p:cNvPr id="3" name="CuadroTexto 2"/>
          <p:cNvSpPr txBox="1"/>
          <p:nvPr/>
        </p:nvSpPr>
        <p:spPr>
          <a:xfrm>
            <a:off x="438204" y="6006225"/>
            <a:ext cx="1037694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GT" dirty="0" smtClean="0"/>
              <a:t>Cortesía del Dr. Omar Dary. Presentación en SLAN-2018. Guadalajara, México.</a:t>
            </a:r>
            <a:endParaRPr kumimoji="0" lang="es-GT" sz="18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307542307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p:cNvGrpSpPr/>
          <p:nvPr/>
        </p:nvGrpSpPr>
        <p:grpSpPr>
          <a:xfrm>
            <a:off x="94438" y="1060922"/>
            <a:ext cx="8704980" cy="5595078"/>
            <a:chOff x="2020345" y="1143047"/>
            <a:chExt cx="8704980" cy="5595078"/>
          </a:xfrm>
        </p:grpSpPr>
        <p:grpSp>
          <p:nvGrpSpPr>
            <p:cNvPr id="29" name="Grupo 28"/>
            <p:cNvGrpSpPr/>
            <p:nvPr/>
          </p:nvGrpSpPr>
          <p:grpSpPr>
            <a:xfrm>
              <a:off x="2020345" y="1143047"/>
              <a:ext cx="8375735" cy="5595078"/>
              <a:chOff x="2020345" y="1143047"/>
              <a:chExt cx="8375735" cy="5595078"/>
            </a:xfrm>
          </p:grpSpPr>
          <p:sp>
            <p:nvSpPr>
              <p:cNvPr id="31" name="Oval 35">
                <a:extLst>
                  <a:ext uri="{FF2B5EF4-FFF2-40B4-BE49-F238E27FC236}">
                    <a16:creationId xmlns:a16="http://schemas.microsoft.com/office/drawing/2014/main" id="{92FFBE7A-CB7A-2445-8B03-FFBB49F59B0B}"/>
                  </a:ext>
                </a:extLst>
              </p:cNvPr>
              <p:cNvSpPr/>
              <p:nvPr/>
            </p:nvSpPr>
            <p:spPr>
              <a:xfrm>
                <a:off x="2020345" y="1143047"/>
                <a:ext cx="8375735" cy="5548239"/>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32" name="Oval 26">
                <a:extLst>
                  <a:ext uri="{FF2B5EF4-FFF2-40B4-BE49-F238E27FC236}">
                    <a16:creationId xmlns:a16="http://schemas.microsoft.com/office/drawing/2014/main" id="{4ABA1489-507C-E740-B2A0-7F18F9D18DBF}"/>
                  </a:ext>
                </a:extLst>
              </p:cNvPr>
              <p:cNvSpPr/>
              <p:nvPr/>
            </p:nvSpPr>
            <p:spPr>
              <a:xfrm>
                <a:off x="3550665" y="2084369"/>
                <a:ext cx="4942475" cy="4238931"/>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u="sng" dirty="0">
                  <a:solidFill>
                    <a:schemeClr val="tx1"/>
                  </a:solidFill>
                  <a:latin typeface="+mj-lt"/>
                </a:endParaRPr>
              </a:p>
            </p:txBody>
          </p:sp>
          <p:sp>
            <p:nvSpPr>
              <p:cNvPr id="33" name="Oval 9">
                <a:extLst>
                  <a:ext uri="{FF2B5EF4-FFF2-40B4-BE49-F238E27FC236}">
                    <a16:creationId xmlns:a16="http://schemas.microsoft.com/office/drawing/2014/main" id="{A75E0F84-1447-D04E-98B1-6E9F69C30FC7}"/>
                  </a:ext>
                </a:extLst>
              </p:cNvPr>
              <p:cNvSpPr/>
              <p:nvPr/>
            </p:nvSpPr>
            <p:spPr>
              <a:xfrm>
                <a:off x="4821254" y="3292094"/>
                <a:ext cx="2516345" cy="1846829"/>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smtClean="0">
                    <a:solidFill>
                      <a:schemeClr val="tx1"/>
                    </a:solidFill>
                    <a:latin typeface="+mj-lt"/>
                  </a:rPr>
                  <a:t>META</a:t>
                </a:r>
                <a:r>
                  <a:rPr lang="en-US" sz="1600" dirty="0" smtClean="0">
                    <a:solidFill>
                      <a:schemeClr val="tx1"/>
                    </a:solidFill>
                    <a:latin typeface="+mj-lt"/>
                  </a:rPr>
                  <a:t> </a:t>
                </a:r>
                <a:r>
                  <a:rPr lang="en-US" sz="1600" dirty="0" err="1" smtClean="0">
                    <a:solidFill>
                      <a:schemeClr val="tx1"/>
                    </a:solidFill>
                    <a:latin typeface="+mj-lt"/>
                  </a:rPr>
                  <a:t>Nutrición</a:t>
                </a:r>
                <a:r>
                  <a:rPr lang="en-US" sz="1600" dirty="0" smtClean="0">
                    <a:solidFill>
                      <a:schemeClr val="tx1"/>
                    </a:solidFill>
                    <a:latin typeface="+mj-lt"/>
                  </a:rPr>
                  <a:t> </a:t>
                </a:r>
                <a:r>
                  <a:rPr lang="en-US" sz="1600" dirty="0" err="1" smtClean="0">
                    <a:solidFill>
                      <a:schemeClr val="tx1"/>
                    </a:solidFill>
                    <a:latin typeface="+mj-lt"/>
                  </a:rPr>
                  <a:t>óptima</a:t>
                </a:r>
                <a:r>
                  <a:rPr lang="en-US" sz="1600" dirty="0" smtClean="0">
                    <a:solidFill>
                      <a:schemeClr val="tx1"/>
                    </a:solidFill>
                    <a:latin typeface="+mj-lt"/>
                  </a:rPr>
                  <a:t> de </a:t>
                </a:r>
                <a:r>
                  <a:rPr lang="en-US" sz="1600" dirty="0" err="1" smtClean="0">
                    <a:solidFill>
                      <a:schemeClr val="tx1"/>
                    </a:solidFill>
                    <a:latin typeface="+mj-lt"/>
                  </a:rPr>
                  <a:t>yodo</a:t>
                </a:r>
                <a:r>
                  <a:rPr lang="en-US" sz="1600" dirty="0" smtClean="0">
                    <a:solidFill>
                      <a:schemeClr val="tx1"/>
                    </a:solidFill>
                    <a:latin typeface="+mj-lt"/>
                  </a:rPr>
                  <a:t> para </a:t>
                </a:r>
                <a:r>
                  <a:rPr lang="en-US" sz="1600" dirty="0" err="1" smtClean="0">
                    <a:solidFill>
                      <a:schemeClr val="tx1"/>
                    </a:solidFill>
                    <a:latin typeface="+mj-lt"/>
                  </a:rPr>
                  <a:t>todos</a:t>
                </a:r>
                <a:endParaRPr lang="en-US" sz="1600" dirty="0">
                  <a:solidFill>
                    <a:schemeClr val="tx1"/>
                  </a:solidFill>
                  <a:latin typeface="+mj-lt"/>
                </a:endParaRPr>
              </a:p>
              <a:p>
                <a:pPr algn="ctr"/>
                <a:r>
                  <a:rPr lang="en-US" sz="1600" b="1" u="sng" dirty="0" smtClean="0">
                    <a:solidFill>
                      <a:schemeClr val="tx1"/>
                    </a:solidFill>
                    <a:latin typeface="+mj-lt"/>
                  </a:rPr>
                  <a:t>ESTRATEGIA:</a:t>
                </a:r>
                <a:r>
                  <a:rPr lang="en-US" sz="1600" dirty="0" smtClean="0">
                    <a:solidFill>
                      <a:schemeClr val="tx1"/>
                    </a:solidFill>
                    <a:latin typeface="+mj-lt"/>
                  </a:rPr>
                  <a:t> </a:t>
                </a:r>
                <a:r>
                  <a:rPr lang="en-US" sz="1600" dirty="0" err="1" smtClean="0">
                    <a:solidFill>
                      <a:schemeClr val="tx1"/>
                    </a:solidFill>
                    <a:latin typeface="+mj-lt"/>
                  </a:rPr>
                  <a:t>Yodar</a:t>
                </a:r>
                <a:r>
                  <a:rPr lang="en-US" sz="1600" dirty="0" smtClean="0">
                    <a:solidFill>
                      <a:schemeClr val="tx1"/>
                    </a:solidFill>
                    <a:latin typeface="+mj-lt"/>
                  </a:rPr>
                  <a:t> </a:t>
                </a:r>
                <a:r>
                  <a:rPr lang="en-US" sz="1600" dirty="0" err="1" smtClean="0">
                    <a:solidFill>
                      <a:schemeClr val="tx1"/>
                    </a:solidFill>
                    <a:latin typeface="+mj-lt"/>
                  </a:rPr>
                  <a:t>toda</a:t>
                </a:r>
                <a:r>
                  <a:rPr lang="en-US" sz="1600" dirty="0" smtClean="0">
                    <a:solidFill>
                      <a:schemeClr val="tx1"/>
                    </a:solidFill>
                    <a:latin typeface="+mj-lt"/>
                  </a:rPr>
                  <a:t> la </a:t>
                </a:r>
                <a:r>
                  <a:rPr lang="en-US" sz="1600" dirty="0" err="1" smtClean="0">
                    <a:solidFill>
                      <a:schemeClr val="tx1"/>
                    </a:solidFill>
                    <a:latin typeface="+mj-lt"/>
                  </a:rPr>
                  <a:t>sal</a:t>
                </a:r>
                <a:r>
                  <a:rPr lang="en-US" sz="1600" dirty="0" smtClean="0">
                    <a:solidFill>
                      <a:schemeClr val="tx1"/>
                    </a:solidFill>
                    <a:latin typeface="+mj-lt"/>
                  </a:rPr>
                  <a:t> de </a:t>
                </a:r>
                <a:r>
                  <a:rPr lang="en-US" sz="1600" dirty="0" err="1" smtClean="0">
                    <a:solidFill>
                      <a:schemeClr val="tx1"/>
                    </a:solidFill>
                    <a:latin typeface="+mj-lt"/>
                  </a:rPr>
                  <a:t>consumo</a:t>
                </a:r>
                <a:r>
                  <a:rPr lang="en-US" sz="1600" dirty="0" smtClean="0">
                    <a:solidFill>
                      <a:schemeClr val="tx1"/>
                    </a:solidFill>
                    <a:latin typeface="+mj-lt"/>
                  </a:rPr>
                  <a:t> </a:t>
                </a:r>
                <a:r>
                  <a:rPr lang="en-US" sz="1600" dirty="0" err="1" smtClean="0">
                    <a:solidFill>
                      <a:schemeClr val="tx1"/>
                    </a:solidFill>
                    <a:latin typeface="+mj-lt"/>
                  </a:rPr>
                  <a:t>humano</a:t>
                </a:r>
                <a:endParaRPr lang="en-US" sz="1600" b="1" u="sng" dirty="0">
                  <a:solidFill>
                    <a:schemeClr val="tx1"/>
                  </a:solidFill>
                  <a:latin typeface="+mj-lt"/>
                </a:endParaRPr>
              </a:p>
            </p:txBody>
          </p:sp>
          <p:sp>
            <p:nvSpPr>
              <p:cNvPr id="34" name="TextBox 27">
                <a:extLst>
                  <a:ext uri="{FF2B5EF4-FFF2-40B4-BE49-F238E27FC236}">
                    <a16:creationId xmlns:a16="http://schemas.microsoft.com/office/drawing/2014/main" id="{16229F5E-33F4-304E-B066-C44D7BE2FC66}"/>
                  </a:ext>
                </a:extLst>
              </p:cNvPr>
              <p:cNvSpPr txBox="1"/>
              <p:nvPr/>
            </p:nvSpPr>
            <p:spPr>
              <a:xfrm>
                <a:off x="4793123" y="2384146"/>
                <a:ext cx="23737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Definir</a:t>
                </a:r>
                <a:r>
                  <a:rPr lang="en-US" dirty="0" smtClean="0"/>
                  <a:t> la </a:t>
                </a:r>
                <a:r>
                  <a:rPr lang="en-US" dirty="0" err="1" smtClean="0"/>
                  <a:t>línea</a:t>
                </a:r>
                <a:r>
                  <a:rPr lang="en-US" dirty="0" smtClean="0"/>
                  <a:t> base</a:t>
                </a:r>
                <a:endParaRPr kumimoji="0" lang="en-US" sz="1800" b="0" i="0" u="none" strike="noStrike" cap="none" spc="0" normalizeH="0" baseline="0" dirty="0">
                  <a:ln>
                    <a:noFill/>
                  </a:ln>
                  <a:solidFill>
                    <a:srgbClr val="000000"/>
                  </a:solidFill>
                  <a:effectLst/>
                  <a:uFillTx/>
                  <a:sym typeface="Arial"/>
                </a:endParaRPr>
              </a:p>
            </p:txBody>
          </p:sp>
          <p:sp>
            <p:nvSpPr>
              <p:cNvPr id="35" name="TextBox 28">
                <a:extLst>
                  <a:ext uri="{FF2B5EF4-FFF2-40B4-BE49-F238E27FC236}">
                    <a16:creationId xmlns:a16="http://schemas.microsoft.com/office/drawing/2014/main" id="{7B7016F9-E9A0-544D-BA64-59EC787CE0E7}"/>
                  </a:ext>
                </a:extLst>
              </p:cNvPr>
              <p:cNvSpPr txBox="1"/>
              <p:nvPr/>
            </p:nvSpPr>
            <p:spPr>
              <a:xfrm>
                <a:off x="4837337" y="2665478"/>
                <a:ext cx="152241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ea typeface="+mj-ea"/>
                    <a:cs typeface="+mj-cs"/>
                    <a:sym typeface="Arial"/>
                  </a:rPr>
                  <a:t>Estado de </a:t>
                </a:r>
                <a:r>
                  <a:rPr kumimoji="0" lang="en-US" sz="1200" b="0" i="0" u="none" strike="noStrike" cap="none" spc="0" normalizeH="0" baseline="0" dirty="0" err="1" smtClean="0">
                    <a:ln>
                      <a:noFill/>
                    </a:ln>
                    <a:solidFill>
                      <a:srgbClr val="000000"/>
                    </a:solidFill>
                    <a:effectLst/>
                    <a:uFillTx/>
                    <a:ea typeface="+mj-ea"/>
                    <a:cs typeface="+mj-cs"/>
                    <a:sym typeface="Arial"/>
                  </a:rPr>
                  <a:t>yodo</a:t>
                </a:r>
                <a:r>
                  <a:rPr kumimoji="0" lang="en-US" sz="1200" b="0" i="0" u="none" strike="noStrike" cap="none" spc="0" normalizeH="0" baseline="0" dirty="0" smtClean="0">
                    <a:ln>
                      <a:noFill/>
                    </a:ln>
                    <a:solidFill>
                      <a:srgbClr val="000000"/>
                    </a:solidFill>
                    <a:effectLst/>
                    <a:uFillTx/>
                    <a:ea typeface="+mj-ea"/>
                    <a:cs typeface="+mj-cs"/>
                    <a:sym typeface="Arial"/>
                  </a:rPr>
                  <a:t>,</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Disponibilidad</a:t>
                </a:r>
                <a:r>
                  <a:rPr lang="en-US" sz="1200" dirty="0" smtClean="0"/>
                  <a:t> de </a:t>
                </a:r>
                <a:r>
                  <a:rPr lang="en-US" sz="1200" dirty="0" err="1" smtClean="0"/>
                  <a:t>sal</a:t>
                </a:r>
                <a:r>
                  <a:rPr lang="en-US" sz="1200" dirty="0" smtClean="0"/>
                  <a:t> y </a:t>
                </a:r>
                <a:r>
                  <a:rPr lang="en-US" sz="1200" dirty="0" err="1" smtClean="0"/>
                  <a:t>consumo</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36" name="TextBox 29">
                <a:extLst>
                  <a:ext uri="{FF2B5EF4-FFF2-40B4-BE49-F238E27FC236}">
                    <a16:creationId xmlns:a16="http://schemas.microsoft.com/office/drawing/2014/main" id="{B5E66AF3-A800-1740-8640-7C80230337B6}"/>
                  </a:ext>
                </a:extLst>
              </p:cNvPr>
              <p:cNvSpPr txBox="1"/>
              <p:nvPr/>
            </p:nvSpPr>
            <p:spPr>
              <a:xfrm>
                <a:off x="3391238" y="5095173"/>
                <a:ext cx="17984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Diseño</a:t>
                </a:r>
                <a:r>
                  <a:rPr kumimoji="0" lang="en-US" sz="1800" b="0" i="0" u="none" strike="noStrike" cap="none" spc="0" normalizeH="0" baseline="0" dirty="0" smtClean="0">
                    <a:ln>
                      <a:noFill/>
                    </a:ln>
                    <a:solidFill>
                      <a:srgbClr val="000000"/>
                    </a:solidFill>
                    <a:effectLst/>
                    <a:uFillTx/>
                    <a:ea typeface="+mj-ea"/>
                    <a:cs typeface="+mj-cs"/>
                    <a:sym typeface="Arial"/>
                  </a:rPr>
                  <a:t> de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37" name="TextBox 30">
                <a:extLst>
                  <a:ext uri="{FF2B5EF4-FFF2-40B4-BE49-F238E27FC236}">
                    <a16:creationId xmlns:a16="http://schemas.microsoft.com/office/drawing/2014/main" id="{2C773855-9B15-564C-ADF7-1EDAC60B4A56}"/>
                  </a:ext>
                </a:extLst>
              </p:cNvPr>
              <p:cNvSpPr txBox="1"/>
              <p:nvPr/>
            </p:nvSpPr>
            <p:spPr>
              <a:xfrm>
                <a:off x="4850254" y="5244680"/>
                <a:ext cx="131458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Objetivos</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Legislación</a:t>
                </a:r>
                <a:endParaRPr kumimoji="0" lang="en-US" sz="1200" b="0" i="0" u="none" strike="noStrike" cap="none" spc="0" normalizeH="0" baseline="0" dirty="0">
                  <a:ln>
                    <a:noFill/>
                  </a:ln>
                  <a:solidFill>
                    <a:srgbClr val="000000"/>
                  </a:solidFill>
                  <a:effectLst/>
                  <a:uFillTx/>
                  <a:ea typeface="+mj-ea"/>
                  <a:cs typeface="+mj-cs"/>
                  <a:sym typeface="Arial"/>
                </a:endParaRP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err="1" smtClean="0">
                    <a:ln>
                      <a:noFill/>
                    </a:ln>
                    <a:solidFill>
                      <a:srgbClr val="000000"/>
                    </a:solidFill>
                    <a:effectLst/>
                    <a:uFillTx/>
                    <a:ea typeface="+mj-ea"/>
                    <a:cs typeface="+mj-cs"/>
                    <a:sym typeface="Arial"/>
                  </a:rPr>
                  <a:t>Presupuesto</a:t>
                </a:r>
                <a:r>
                  <a:rPr kumimoji="0" lang="en-US" sz="1200" b="0" i="0" u="none" strike="noStrike" cap="none" spc="0" normalizeH="0" baseline="0" dirty="0" smtClean="0">
                    <a:ln>
                      <a:noFill/>
                    </a:ln>
                    <a:solidFill>
                      <a:srgbClr val="000000"/>
                    </a:solidFill>
                    <a:effectLst/>
                    <a:uFillTx/>
                    <a:ea typeface="+mj-ea"/>
                    <a:cs typeface="+mj-cs"/>
                    <a:sym typeface="Arial"/>
                  </a:rPr>
                  <a:t> de</a:t>
                </a:r>
                <a:r>
                  <a:rPr kumimoji="0" lang="en-US" sz="1200" b="0" i="0" u="none" strike="noStrike" cap="none" spc="0" normalizeH="0" dirty="0" smtClean="0">
                    <a:ln>
                      <a:noFill/>
                    </a:ln>
                    <a:solidFill>
                      <a:srgbClr val="000000"/>
                    </a:solidFill>
                    <a:effectLst/>
                    <a:uFillTx/>
                    <a:ea typeface="+mj-ea"/>
                    <a:cs typeface="+mj-cs"/>
                    <a:sym typeface="Arial"/>
                  </a:rPr>
                  <a:t> </a:t>
                </a:r>
                <a:r>
                  <a:rPr kumimoji="0" lang="en-US" sz="1200" b="0" i="0" u="none" strike="noStrike" cap="none" spc="0" normalizeH="0" dirty="0" err="1" smtClean="0">
                    <a:ln>
                      <a:noFill/>
                    </a:ln>
                    <a:solidFill>
                      <a:srgbClr val="000000"/>
                    </a:solidFill>
                    <a:effectLst/>
                    <a:uFillTx/>
                    <a:ea typeface="+mj-ea"/>
                    <a:cs typeface="+mj-cs"/>
                    <a:sym typeface="Arial"/>
                  </a:rPr>
                  <a:t>programa</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38" name="TextBox 31">
                <a:extLst>
                  <a:ext uri="{FF2B5EF4-FFF2-40B4-BE49-F238E27FC236}">
                    <a16:creationId xmlns:a16="http://schemas.microsoft.com/office/drawing/2014/main" id="{F7FB8930-8DA0-A042-BB59-15472E39FBC5}"/>
                  </a:ext>
                </a:extLst>
              </p:cNvPr>
              <p:cNvSpPr txBox="1"/>
              <p:nvPr/>
            </p:nvSpPr>
            <p:spPr>
              <a:xfrm>
                <a:off x="5910638" y="5083534"/>
                <a:ext cx="251260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Implementar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programa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39" name="TextBox 32">
                <a:extLst>
                  <a:ext uri="{FF2B5EF4-FFF2-40B4-BE49-F238E27FC236}">
                    <a16:creationId xmlns:a16="http://schemas.microsoft.com/office/drawing/2014/main" id="{EA4E66BA-09DD-B949-8524-4DB92A17BAC9}"/>
                  </a:ext>
                </a:extLst>
              </p:cNvPr>
              <p:cNvSpPr txBox="1"/>
              <p:nvPr/>
            </p:nvSpPr>
            <p:spPr>
              <a:xfrm>
                <a:off x="6071611" y="5384802"/>
                <a:ext cx="131458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dirty="0" err="1" smtClean="0"/>
                  <a:t>Yodación</a:t>
                </a:r>
                <a:r>
                  <a:rPr lang="en-US" sz="1200" dirty="0" smtClean="0"/>
                  <a:t> de la </a:t>
                </a:r>
                <a:r>
                  <a:rPr lang="en-US" sz="1200" dirty="0" err="1" smtClean="0"/>
                  <a:t>sal</a:t>
                </a:r>
                <a:r>
                  <a:rPr kumimoji="0" lang="en-US" sz="1200" b="0" i="0" u="none" strike="noStrike" cap="none" spc="0" normalizeH="0" baseline="0" dirty="0" smtClean="0">
                    <a:ln>
                      <a:noFill/>
                    </a:ln>
                    <a:solidFill>
                      <a:srgbClr val="000000"/>
                    </a:solidFill>
                    <a:effectLst/>
                    <a:uFillTx/>
                    <a:ea typeface="+mj-ea"/>
                    <a:cs typeface="+mj-cs"/>
                    <a:sym typeface="Arial"/>
                  </a:rPr>
                  <a:t> </a:t>
                </a:r>
                <a:endParaRPr kumimoji="0" lang="en-US" sz="1200" b="0" i="0" u="none" strike="noStrike" cap="none" spc="0" normalizeH="0" baseline="0" dirty="0">
                  <a:ln>
                    <a:noFill/>
                  </a:ln>
                  <a:solidFill>
                    <a:srgbClr val="000000"/>
                  </a:solidFill>
                  <a:effectLst/>
                  <a:uFillTx/>
                  <a:ea typeface="+mj-ea"/>
                  <a:cs typeface="+mj-cs"/>
                  <a:sym typeface="Arial"/>
                </a:endParaRPr>
              </a:p>
            </p:txBody>
          </p:sp>
          <p:sp>
            <p:nvSpPr>
              <p:cNvPr id="40" name="TextBox 33">
                <a:extLst>
                  <a:ext uri="{FF2B5EF4-FFF2-40B4-BE49-F238E27FC236}">
                    <a16:creationId xmlns:a16="http://schemas.microsoft.com/office/drawing/2014/main" id="{E633315A-B59D-254A-BF8E-5A9E2937E09B}"/>
                  </a:ext>
                </a:extLst>
              </p:cNvPr>
              <p:cNvSpPr txBox="1"/>
              <p:nvPr/>
            </p:nvSpPr>
            <p:spPr>
              <a:xfrm>
                <a:off x="6633188" y="2810128"/>
                <a:ext cx="17984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U</a:t>
                </a:r>
                <a:r>
                  <a:rPr kumimoji="0" lang="en-US" sz="1800" b="0" i="0" u="none" strike="noStrike" cap="none" spc="0" normalizeH="0" baseline="0" dirty="0" err="1" smtClean="0">
                    <a:ln>
                      <a:noFill/>
                    </a:ln>
                    <a:solidFill>
                      <a:srgbClr val="000000"/>
                    </a:solidFill>
                    <a:effectLst/>
                    <a:uFillTx/>
                    <a:sym typeface="Arial"/>
                  </a:rPr>
                  <a:t>tilización</a:t>
                </a:r>
                <a:endParaRPr kumimoji="0" lang="en-US" sz="1800" b="0" i="0" u="none" strike="noStrike" cap="none" spc="0" normalizeH="0" baseline="0" dirty="0">
                  <a:ln>
                    <a:noFill/>
                  </a:ln>
                  <a:solidFill>
                    <a:srgbClr val="000000"/>
                  </a:solidFill>
                  <a:effectLst/>
                  <a:uFillTx/>
                  <a:sym typeface="Arial"/>
                </a:endParaRPr>
              </a:p>
            </p:txBody>
          </p:sp>
          <p:sp>
            <p:nvSpPr>
              <p:cNvPr id="41" name="TextBox 34">
                <a:extLst>
                  <a:ext uri="{FF2B5EF4-FFF2-40B4-BE49-F238E27FC236}">
                    <a16:creationId xmlns:a16="http://schemas.microsoft.com/office/drawing/2014/main" id="{3D648A7E-4063-1E46-9089-DBC083D9736A}"/>
                  </a:ext>
                </a:extLst>
              </p:cNvPr>
              <p:cNvSpPr txBox="1"/>
              <p:nvPr/>
            </p:nvSpPr>
            <p:spPr>
              <a:xfrm>
                <a:off x="7108663" y="3180930"/>
                <a:ext cx="131458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smtClean="0">
                    <a:ln>
                      <a:noFill/>
                    </a:ln>
                    <a:solidFill>
                      <a:srgbClr val="000000"/>
                    </a:solidFill>
                    <a:effectLst/>
                    <a:uFillTx/>
                    <a:sym typeface="Arial"/>
                  </a:rPr>
                  <a:t>Sal de mesa</a:t>
                </a:r>
                <a:endParaRPr kumimoji="0" lang="en-US" sz="1200" b="0" i="0" u="none" strike="noStrike" cap="none" spc="0" normalizeH="0" baseline="0" dirty="0">
                  <a:ln>
                    <a:noFill/>
                  </a:ln>
                  <a:solidFill>
                    <a:srgbClr val="000000"/>
                  </a:solidFill>
                  <a:effectLst/>
                  <a:uFillTx/>
                  <a:sym typeface="Arial"/>
                </a:endParaRPr>
              </a:p>
              <a:p>
                <a:pPr marL="0" marR="0" indent="0" algn="l" defTabSz="914400" rtl="0" fontAlgn="auto" latinLnBrk="0" hangingPunct="0">
                  <a:lnSpc>
                    <a:spcPct val="100000"/>
                  </a:lnSpc>
                  <a:spcBef>
                    <a:spcPts val="0"/>
                  </a:spcBef>
                  <a:spcAft>
                    <a:spcPts val="0"/>
                  </a:spcAft>
                  <a:buClrTx/>
                  <a:buSzTx/>
                  <a:buFontTx/>
                  <a:buNone/>
                  <a:tabLst/>
                </a:pPr>
                <a:r>
                  <a:rPr lang="en-US" sz="1200" dirty="0" smtClean="0"/>
                  <a:t>Sal </a:t>
                </a:r>
                <a:r>
                  <a:rPr lang="en-US" sz="1200" dirty="0" err="1" smtClean="0"/>
                  <a:t>en</a:t>
                </a:r>
                <a:r>
                  <a:rPr lang="en-US" sz="1200" dirty="0" smtClean="0"/>
                  <a:t> </a:t>
                </a:r>
                <a:r>
                  <a:rPr lang="en-US" sz="1200" dirty="0" err="1" smtClean="0"/>
                  <a:t>alimentos</a:t>
                </a:r>
                <a:r>
                  <a:rPr lang="en-US" sz="1200" dirty="0" smtClean="0"/>
                  <a:t> </a:t>
                </a:r>
                <a:r>
                  <a:rPr lang="en-US" sz="1200" dirty="0" err="1" smtClean="0"/>
                  <a:t>procesados</a:t>
                </a:r>
                <a:endParaRPr kumimoji="0" lang="en-US" sz="1200" b="0" i="0" u="none" strike="noStrike" cap="none" spc="0" normalizeH="0" baseline="0" dirty="0">
                  <a:ln>
                    <a:noFill/>
                  </a:ln>
                  <a:solidFill>
                    <a:srgbClr val="000000"/>
                  </a:solidFill>
                  <a:effectLst/>
                  <a:uFillTx/>
                  <a:sym typeface="Arial"/>
                </a:endParaRPr>
              </a:p>
            </p:txBody>
          </p:sp>
          <p:sp>
            <p:nvSpPr>
              <p:cNvPr id="42" name="TextBox 37">
                <a:extLst>
                  <a:ext uri="{FF2B5EF4-FFF2-40B4-BE49-F238E27FC236}">
                    <a16:creationId xmlns:a16="http://schemas.microsoft.com/office/drawing/2014/main" id="{2A4F9094-DFC1-9347-91C5-A5128F4C11F7}"/>
                  </a:ext>
                </a:extLst>
              </p:cNvPr>
              <p:cNvSpPr txBox="1"/>
              <p:nvPr/>
            </p:nvSpPr>
            <p:spPr>
              <a:xfrm>
                <a:off x="8319731" y="5226915"/>
                <a:ext cx="1472997"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a:p>
                <a:r>
                  <a:rPr lang="en-US" sz="1200" dirty="0">
                    <a:cs typeface="Calibri" panose="020F0502020204030204" pitchFamily="34" charset="0"/>
                  </a:rPr>
                  <a:t>% </a:t>
                </a:r>
                <a:r>
                  <a:rPr lang="en-US" sz="1200" dirty="0" err="1" smtClean="0">
                    <a:cs typeface="Calibri" panose="020F0502020204030204" pitchFamily="34" charset="0"/>
                  </a:rPr>
                  <a:t>industria</a:t>
                </a:r>
                <a:r>
                  <a:rPr lang="en-US" sz="1200" dirty="0" smtClean="0">
                    <a:cs typeface="Calibri" panose="020F0502020204030204" pitchFamily="34" charset="0"/>
                  </a:rPr>
                  <a:t> de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endParaRPr lang="en-US" sz="1200" dirty="0">
                  <a:cs typeface="Calibri" panose="020F0502020204030204" pitchFamily="34" charset="0"/>
                </a:endParaRPr>
              </a:p>
            </p:txBody>
          </p:sp>
          <p:sp>
            <p:nvSpPr>
              <p:cNvPr id="43" name="TextBox 38">
                <a:extLst>
                  <a:ext uri="{FF2B5EF4-FFF2-40B4-BE49-F238E27FC236}">
                    <a16:creationId xmlns:a16="http://schemas.microsoft.com/office/drawing/2014/main" id="{274E4A2B-3954-5F4E-A52C-4573DA085312}"/>
                  </a:ext>
                </a:extLst>
              </p:cNvPr>
              <p:cNvSpPr txBox="1"/>
              <p:nvPr/>
            </p:nvSpPr>
            <p:spPr>
              <a:xfrm>
                <a:off x="6266648" y="5993271"/>
                <a:ext cx="2687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Monitorear</a:t>
                </a:r>
                <a:r>
                  <a:rPr kumimoji="0" lang="en-US" sz="1800" b="0" i="0" u="none" strike="noStrike" cap="none" spc="0" normalizeH="0" baseline="0" dirty="0" smtClean="0">
                    <a:ln>
                      <a:noFill/>
                    </a:ln>
                    <a:solidFill>
                      <a:srgbClr val="000000"/>
                    </a:solidFill>
                    <a:effectLst/>
                    <a:uFillTx/>
                    <a:ea typeface="+mj-ea"/>
                    <a:cs typeface="+mj-cs"/>
                    <a:sym typeface="Arial"/>
                  </a:rPr>
                  <a:t> la </a:t>
                </a:r>
                <a:r>
                  <a:rPr kumimoji="0" lang="en-US" sz="1800" b="0" i="0" u="none" strike="noStrike" cap="none" spc="0" normalizeH="0" baseline="0" dirty="0" err="1" smtClean="0">
                    <a:ln>
                      <a:noFill/>
                    </a:ln>
                    <a:solidFill>
                      <a:srgbClr val="000000"/>
                    </a:solidFill>
                    <a:effectLst/>
                    <a:uFillTx/>
                    <a:ea typeface="+mj-ea"/>
                    <a:cs typeface="+mj-cs"/>
                    <a:sym typeface="Arial"/>
                  </a:rPr>
                  <a:t>calidad</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44" name="TextBox 39">
                <a:extLst>
                  <a:ext uri="{FF2B5EF4-FFF2-40B4-BE49-F238E27FC236}">
                    <a16:creationId xmlns:a16="http://schemas.microsoft.com/office/drawing/2014/main" id="{582DF779-16DD-3B47-ADD7-96490ECE27C1}"/>
                  </a:ext>
                </a:extLst>
              </p:cNvPr>
              <p:cNvSpPr txBox="1"/>
              <p:nvPr/>
            </p:nvSpPr>
            <p:spPr>
              <a:xfrm>
                <a:off x="5650609" y="6276462"/>
                <a:ext cx="183321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err="1" smtClean="0">
                    <a:cs typeface="Calibri" panose="020F0502020204030204" pitchFamily="34" charset="0"/>
                  </a:rPr>
                  <a:t>Nivel</a:t>
                </a:r>
                <a:r>
                  <a:rPr lang="en-US" sz="1200" dirty="0" smtClean="0">
                    <a:cs typeface="Calibri" panose="020F0502020204030204" pitchFamily="34" charset="0"/>
                  </a:rPr>
                  <a:t> de </a:t>
                </a:r>
                <a:r>
                  <a:rPr lang="en-US" sz="1200" dirty="0" err="1" smtClean="0">
                    <a:cs typeface="Calibri" panose="020F0502020204030204" pitchFamily="34" charset="0"/>
                  </a:rPr>
                  <a:t>yodo</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la </a:t>
                </a:r>
                <a:r>
                  <a:rPr lang="en-US" sz="1200" dirty="0" err="1" smtClean="0">
                    <a:cs typeface="Calibri" panose="020F0502020204030204" pitchFamily="34" charset="0"/>
                  </a:rPr>
                  <a:t>cadena</a:t>
                </a:r>
                <a:r>
                  <a:rPr lang="en-US" sz="1200" dirty="0" smtClean="0">
                    <a:cs typeface="Calibri" panose="020F0502020204030204" pitchFamily="34" charset="0"/>
                  </a:rPr>
                  <a:t> de </a:t>
                </a:r>
                <a:r>
                  <a:rPr lang="en-US" sz="1200" dirty="0" err="1" smtClean="0">
                    <a:cs typeface="Calibri" panose="020F0502020204030204" pitchFamily="34" charset="0"/>
                  </a:rPr>
                  <a:t>suministro</a:t>
                </a:r>
                <a:endParaRPr lang="en-US" sz="1200" dirty="0">
                  <a:cs typeface="Calibri" panose="020F0502020204030204" pitchFamily="34" charset="0"/>
                </a:endParaRPr>
              </a:p>
            </p:txBody>
          </p:sp>
          <p:sp>
            <p:nvSpPr>
              <p:cNvPr id="47" name="TextBox 40">
                <a:extLst>
                  <a:ext uri="{FF2B5EF4-FFF2-40B4-BE49-F238E27FC236}">
                    <a16:creationId xmlns:a16="http://schemas.microsoft.com/office/drawing/2014/main" id="{D0C10BA2-8A4A-FC4F-8285-DA8703D248C1}"/>
                  </a:ext>
                </a:extLst>
              </p:cNvPr>
              <p:cNvSpPr txBox="1"/>
              <p:nvPr/>
            </p:nvSpPr>
            <p:spPr>
              <a:xfrm>
                <a:off x="8230193" y="2912707"/>
                <a:ext cx="20051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baseline="0" dirty="0" smtClean="0">
                    <a:ln>
                      <a:noFill/>
                    </a:ln>
                    <a:solidFill>
                      <a:srgbClr val="000000"/>
                    </a:solidFill>
                    <a:effectLst/>
                    <a:uFillTx/>
                    <a:ea typeface="+mj-ea"/>
                    <a:cs typeface="+mj-cs"/>
                    <a:sym typeface="Arial"/>
                  </a:rPr>
                  <a:t> </a:t>
                </a:r>
                <a:r>
                  <a:rPr kumimoji="0" lang="en-US" sz="1800" b="0" i="0" u="none" strike="noStrike" cap="none" spc="0" normalizeH="0" baseline="0" dirty="0" err="1" smtClean="0">
                    <a:ln>
                      <a:noFill/>
                    </a:ln>
                    <a:solidFill>
                      <a:srgbClr val="000000"/>
                    </a:solidFill>
                    <a:effectLst/>
                    <a:uFillTx/>
                    <a:ea typeface="+mj-ea"/>
                    <a:cs typeface="+mj-cs"/>
                    <a:sym typeface="Arial"/>
                  </a:rPr>
                  <a:t>cobertura</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70" name="TextBox 41">
                <a:extLst>
                  <a:ext uri="{FF2B5EF4-FFF2-40B4-BE49-F238E27FC236}">
                    <a16:creationId xmlns:a16="http://schemas.microsoft.com/office/drawing/2014/main" id="{2A3B4D7F-5537-5E48-A772-DAD2E3633369}"/>
                  </a:ext>
                </a:extLst>
              </p:cNvPr>
              <p:cNvSpPr txBox="1"/>
              <p:nvPr/>
            </p:nvSpPr>
            <p:spPr>
              <a:xfrm>
                <a:off x="8578888" y="3264233"/>
                <a:ext cx="165641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a:cs typeface="Calibri" panose="020F0502020204030204" pitchFamily="34" charset="0"/>
                  </a:rPr>
                  <a:t>% </a:t>
                </a:r>
                <a:r>
                  <a:rPr lang="en-US" sz="1200" dirty="0" err="1" smtClean="0">
                    <a:cs typeface="Calibri" panose="020F0502020204030204" pitchFamily="34" charset="0"/>
                  </a:rPr>
                  <a:t>hogares</a:t>
                </a:r>
                <a:r>
                  <a:rPr lang="en-US" sz="1200" dirty="0" smtClean="0">
                    <a:cs typeface="Calibri" panose="020F0502020204030204" pitchFamily="34" charset="0"/>
                  </a:rPr>
                  <a:t> </a:t>
                </a:r>
                <a:r>
                  <a:rPr lang="en-US" sz="1200" dirty="0" err="1" smtClean="0">
                    <a:cs typeface="Calibri" panose="020F0502020204030204" pitchFamily="34" charset="0"/>
                  </a:rPr>
                  <a:t>usando</a:t>
                </a:r>
                <a:r>
                  <a:rPr lang="en-US" sz="1200" dirty="0" smtClean="0">
                    <a:cs typeface="Calibri" panose="020F0502020204030204" pitchFamily="34" charset="0"/>
                  </a:rPr>
                  <a:t>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a:t>
                </a:r>
              </a:p>
              <a:p>
                <a:r>
                  <a:rPr lang="en-US" sz="1200" dirty="0" err="1" smtClean="0">
                    <a:cs typeface="Calibri" panose="020F0502020204030204" pitchFamily="34" charset="0"/>
                  </a:rPr>
                  <a:t>Uso</a:t>
                </a:r>
                <a:r>
                  <a:rPr lang="en-US" sz="1200" dirty="0" smtClean="0">
                    <a:cs typeface="Calibri" panose="020F0502020204030204" pitchFamily="34" charset="0"/>
                  </a:rPr>
                  <a:t> de </a:t>
                </a:r>
                <a:r>
                  <a:rPr lang="en-US" sz="1200" dirty="0" err="1" smtClean="0">
                    <a:cs typeface="Calibri" panose="020F0502020204030204" pitchFamily="34" charset="0"/>
                  </a:rPr>
                  <a:t>sal</a:t>
                </a:r>
                <a:r>
                  <a:rPr lang="en-US" sz="1200" dirty="0" smtClean="0">
                    <a:cs typeface="Calibri" panose="020F0502020204030204" pitchFamily="34" charset="0"/>
                  </a:rPr>
                  <a:t> </a:t>
                </a:r>
                <a:r>
                  <a:rPr lang="en-US" sz="1200" dirty="0" err="1" smtClean="0">
                    <a:cs typeface="Calibri" panose="020F0502020204030204" pitchFamily="34" charset="0"/>
                  </a:rPr>
                  <a:t>yodada</a:t>
                </a:r>
                <a:r>
                  <a:rPr lang="en-US" sz="1200" dirty="0" smtClean="0">
                    <a:cs typeface="Calibri" panose="020F0502020204030204" pitchFamily="34" charset="0"/>
                  </a:rPr>
                  <a:t> </a:t>
                </a:r>
                <a:r>
                  <a:rPr lang="en-US" sz="1200" dirty="0" err="1" smtClean="0">
                    <a:cs typeface="Calibri" panose="020F0502020204030204" pitchFamily="34" charset="0"/>
                  </a:rPr>
                  <a:t>en</a:t>
                </a:r>
                <a:r>
                  <a:rPr lang="en-US" sz="1200" dirty="0" smtClean="0">
                    <a:cs typeface="Calibri" panose="020F0502020204030204" pitchFamily="34" charset="0"/>
                  </a:rPr>
                  <a:t> </a:t>
                </a:r>
                <a:r>
                  <a:rPr lang="en-US" sz="1200" dirty="0" err="1" smtClean="0">
                    <a:cs typeface="Calibri" panose="020F0502020204030204" pitchFamily="34" charset="0"/>
                  </a:rPr>
                  <a:t>alimentos</a:t>
                </a:r>
                <a:r>
                  <a:rPr lang="en-US" sz="1200" dirty="0" smtClean="0">
                    <a:cs typeface="Calibri" panose="020F0502020204030204" pitchFamily="34" charset="0"/>
                  </a:rPr>
                  <a:t> </a:t>
                </a:r>
                <a:r>
                  <a:rPr lang="en-US" sz="1200" dirty="0" err="1" smtClean="0">
                    <a:cs typeface="Calibri" panose="020F0502020204030204" pitchFamily="34" charset="0"/>
                  </a:rPr>
                  <a:t>procesados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71" name="TextBox 42">
                <a:extLst>
                  <a:ext uri="{FF2B5EF4-FFF2-40B4-BE49-F238E27FC236}">
                    <a16:creationId xmlns:a16="http://schemas.microsoft.com/office/drawing/2014/main" id="{409752D9-C16A-9646-B0B0-1D626F1653A1}"/>
                  </a:ext>
                </a:extLst>
              </p:cNvPr>
              <p:cNvSpPr txBox="1"/>
              <p:nvPr/>
            </p:nvSpPr>
            <p:spPr>
              <a:xfrm>
                <a:off x="4798013" y="1186003"/>
                <a:ext cx="189126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Evaluar</a:t>
                </a:r>
                <a:r>
                  <a:rPr kumimoji="0" lang="en-US" sz="1800" b="0" i="0" u="none" strike="noStrike" cap="none" spc="0" normalizeH="0" dirty="0" smtClean="0">
                    <a:ln>
                      <a:noFill/>
                    </a:ln>
                    <a:solidFill>
                      <a:srgbClr val="000000"/>
                    </a:solidFill>
                    <a:effectLst/>
                    <a:uFillTx/>
                    <a:ea typeface="+mj-ea"/>
                    <a:cs typeface="+mj-cs"/>
                    <a:sym typeface="Arial"/>
                  </a:rPr>
                  <a:t> </a:t>
                </a:r>
                <a:r>
                  <a:rPr kumimoji="0" lang="en-US" sz="1800" b="0" i="0" u="none" strike="noStrike" cap="none" spc="0" normalizeH="0" dirty="0" err="1" smtClean="0">
                    <a:ln>
                      <a:noFill/>
                    </a:ln>
                    <a:solidFill>
                      <a:srgbClr val="000000"/>
                    </a:solidFill>
                    <a:effectLst/>
                    <a:uFillTx/>
                    <a:ea typeface="+mj-ea"/>
                    <a:cs typeface="+mj-cs"/>
                    <a:sym typeface="Arial"/>
                  </a:rPr>
                  <a:t>impacto</a:t>
                </a:r>
                <a:endParaRPr kumimoji="0" lang="en-US" sz="1800" b="0" i="0" u="none" strike="noStrike" cap="none" spc="0" normalizeH="0" baseline="0" dirty="0">
                  <a:ln>
                    <a:noFill/>
                  </a:ln>
                  <a:solidFill>
                    <a:srgbClr val="000000"/>
                  </a:solidFill>
                  <a:effectLst/>
                  <a:uFillTx/>
                  <a:ea typeface="+mj-ea"/>
                  <a:cs typeface="+mj-cs"/>
                  <a:sym typeface="Arial"/>
                </a:endParaRPr>
              </a:p>
            </p:txBody>
          </p:sp>
          <p:sp>
            <p:nvSpPr>
              <p:cNvPr id="72" name="TextBox 43">
                <a:extLst>
                  <a:ext uri="{FF2B5EF4-FFF2-40B4-BE49-F238E27FC236}">
                    <a16:creationId xmlns:a16="http://schemas.microsoft.com/office/drawing/2014/main" id="{FCAD7397-4B1E-E645-A4C7-A91D4BA4380D}"/>
                  </a:ext>
                </a:extLst>
              </p:cNvPr>
              <p:cNvSpPr txBox="1"/>
              <p:nvPr/>
            </p:nvSpPr>
            <p:spPr>
              <a:xfrm>
                <a:off x="4800671" y="1605203"/>
                <a:ext cx="224539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dirty="0" smtClean="0">
                    <a:cs typeface="Calibri" panose="020F0502020204030204" pitchFamily="34" charset="0"/>
                  </a:rPr>
                  <a:t>Estado de </a:t>
                </a:r>
                <a:r>
                  <a:rPr lang="en-US" sz="1200" dirty="0" err="1" smtClean="0">
                    <a:cs typeface="Calibri" panose="020F0502020204030204" pitchFamily="34" charset="0"/>
                  </a:rPr>
                  <a:t>yodo</a:t>
                </a:r>
                <a:r>
                  <a:rPr lang="en-US" sz="1200" dirty="0" smtClean="0">
                    <a:cs typeface="Calibri" panose="020F0502020204030204" pitchFamily="34" charset="0"/>
                  </a:rPr>
                  <a:t> (general, </a:t>
                </a:r>
                <a:r>
                  <a:rPr lang="en-US" sz="1200" dirty="0" err="1" smtClean="0">
                    <a:cs typeface="Calibri" panose="020F0502020204030204" pitchFamily="34" charset="0"/>
                  </a:rPr>
                  <a:t>grupos</a:t>
                </a:r>
                <a:r>
                  <a:rPr lang="en-US" sz="1200" dirty="0" smtClean="0">
                    <a:cs typeface="Calibri" panose="020F0502020204030204" pitchFamily="34" charset="0"/>
                  </a:rPr>
                  <a:t> </a:t>
                </a:r>
                <a:r>
                  <a:rPr lang="en-US" sz="1200" dirty="0" err="1" smtClean="0">
                    <a:cs typeface="Calibri" panose="020F0502020204030204" pitchFamily="34" charset="0"/>
                  </a:rPr>
                  <a:t>vulnerables</a:t>
                </a:r>
                <a:r>
                  <a:rPr lang="en-US" sz="1200" dirty="0" smtClean="0">
                    <a:cs typeface="Calibri" panose="020F0502020204030204" pitchFamily="34" charset="0"/>
                  </a:rPr>
                  <a:t>)</a:t>
                </a:r>
                <a:endParaRPr lang="en-US" sz="1200" dirty="0">
                  <a:cs typeface="Calibri" panose="020F0502020204030204" pitchFamily="34" charset="0"/>
                </a:endParaRPr>
              </a:p>
            </p:txBody>
          </p:sp>
          <p:sp>
            <p:nvSpPr>
              <p:cNvPr id="73" name="Curved Right Arrow 3">
                <a:extLst>
                  <a:ext uri="{FF2B5EF4-FFF2-40B4-BE49-F238E27FC236}">
                    <a16:creationId xmlns:a16="http://schemas.microsoft.com/office/drawing/2014/main" id="{204D4983-E9F5-DB42-B461-C0B5BD6A9C2F}"/>
                  </a:ext>
                </a:extLst>
              </p:cNvPr>
              <p:cNvSpPr/>
              <p:nvPr/>
            </p:nvSpPr>
            <p:spPr>
              <a:xfrm rot="1035525">
                <a:off x="3931551" y="2689596"/>
                <a:ext cx="444544" cy="2279791"/>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4" name="Curved Right Arrow 45">
                <a:extLst>
                  <a:ext uri="{FF2B5EF4-FFF2-40B4-BE49-F238E27FC236}">
                    <a16:creationId xmlns:a16="http://schemas.microsoft.com/office/drawing/2014/main" id="{F39BAFE5-4B3E-7740-B026-646F188B0D62}"/>
                  </a:ext>
                </a:extLst>
              </p:cNvPr>
              <p:cNvSpPr/>
              <p:nvPr/>
            </p:nvSpPr>
            <p:spPr>
              <a:xfrm rot="15827896">
                <a:off x="6088413" y="5458158"/>
                <a:ext cx="196062" cy="1056672"/>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sp>
            <p:nvSpPr>
              <p:cNvPr id="75" name="Curved Right Arrow 46">
                <a:extLst>
                  <a:ext uri="{FF2B5EF4-FFF2-40B4-BE49-F238E27FC236}">
                    <a16:creationId xmlns:a16="http://schemas.microsoft.com/office/drawing/2014/main" id="{EE0AB8C1-9138-A842-9CAC-102CBF181849}"/>
                  </a:ext>
                </a:extLst>
              </p:cNvPr>
              <p:cNvSpPr/>
              <p:nvPr/>
            </p:nvSpPr>
            <p:spPr>
              <a:xfrm rot="11475828">
                <a:off x="7957451" y="3864568"/>
                <a:ext cx="251269" cy="1178300"/>
              </a:xfrm>
              <a:prstGeom prst="curvedRightArrow">
                <a:avLst>
                  <a:gd name="adj1" fmla="val 6301"/>
                  <a:gd name="adj2" fmla="val 50000"/>
                  <a:gd name="adj3" fmla="val 24080"/>
                </a:avLst>
              </a:prstGeom>
              <a:solidFill>
                <a:srgbClr val="FA5DFF"/>
              </a:solidFill>
              <a:ln w="25400" cap="flat">
                <a:solidFill>
                  <a:srgbClr val="FA5DFF"/>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grpSp>
        <p:sp>
          <p:nvSpPr>
            <p:cNvPr id="30" name="TextBox 36">
              <a:extLst>
                <a:ext uri="{FF2B5EF4-FFF2-40B4-BE49-F238E27FC236}">
                  <a16:creationId xmlns:a16="http://schemas.microsoft.com/office/drawing/2014/main" id="{611DD8FB-A6BA-CA43-9D74-79F4076D7806}"/>
                </a:ext>
              </a:extLst>
            </p:cNvPr>
            <p:cNvSpPr txBox="1"/>
            <p:nvPr/>
          </p:nvSpPr>
          <p:spPr>
            <a:xfrm>
              <a:off x="8321377" y="4845031"/>
              <a:ext cx="24039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ea typeface="+mj-ea"/>
                  <a:cs typeface="+mj-cs"/>
                  <a:sym typeface="Arial"/>
                </a:rPr>
                <a:t>Monitoreo</a:t>
              </a:r>
              <a:r>
                <a:rPr kumimoji="0" lang="en-US" sz="1800" b="0" i="0" u="none" strike="noStrike" cap="none" spc="0" normalizeH="0" dirty="0" smtClean="0">
                  <a:ln>
                    <a:noFill/>
                  </a:ln>
                  <a:solidFill>
                    <a:srgbClr val="000000"/>
                  </a:solidFill>
                  <a:effectLst/>
                  <a:uFillTx/>
                  <a:ea typeface="+mj-ea"/>
                  <a:cs typeface="+mj-cs"/>
                  <a:sym typeface="Arial"/>
                </a:rPr>
                <a:t> integral</a:t>
              </a:r>
              <a:endParaRPr kumimoji="0" lang="en-US" sz="1800" b="0" i="0" u="none" strike="noStrike" cap="none" spc="0" normalizeH="0" baseline="0" dirty="0">
                <a:ln>
                  <a:noFill/>
                </a:ln>
                <a:solidFill>
                  <a:srgbClr val="000000"/>
                </a:solidFill>
                <a:effectLst/>
                <a:uFillTx/>
                <a:ea typeface="+mj-ea"/>
                <a:cs typeface="+mj-cs"/>
                <a:sym typeface="Arial"/>
              </a:endParaRPr>
            </a:p>
          </p:txBody>
        </p:sp>
      </p:grpSp>
      <p:sp>
        <p:nvSpPr>
          <p:cNvPr id="46" name="TextBox 45">
            <a:extLst>
              <a:ext uri="{FF2B5EF4-FFF2-40B4-BE49-F238E27FC236}">
                <a16:creationId xmlns:a16="http://schemas.microsoft.com/office/drawing/2014/main" id="{DEB1932D-C4E3-3142-A5C0-D82DAD4E1714}"/>
              </a:ext>
            </a:extLst>
          </p:cNvPr>
          <p:cNvSpPr txBox="1"/>
          <p:nvPr/>
        </p:nvSpPr>
        <p:spPr>
          <a:xfrm>
            <a:off x="9333988" y="3431749"/>
            <a:ext cx="2858012"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2400" dirty="0" err="1" smtClean="0"/>
              <a:t>Monitorear</a:t>
            </a:r>
            <a:r>
              <a:rPr lang="en-US" sz="2400" dirty="0" smtClean="0"/>
              <a:t> el </a:t>
            </a:r>
            <a:r>
              <a:rPr lang="en-US" sz="2400" dirty="0" err="1" smtClean="0"/>
              <a:t>uso</a:t>
            </a:r>
            <a:r>
              <a:rPr lang="en-US" sz="2400" dirty="0" smtClean="0"/>
              <a:t> de </a:t>
            </a:r>
            <a:r>
              <a:rPr lang="en-US" sz="2400" dirty="0" err="1" smtClean="0"/>
              <a:t>sal</a:t>
            </a:r>
            <a:r>
              <a:rPr lang="en-US" sz="2400" dirty="0" smtClean="0"/>
              <a:t> </a:t>
            </a:r>
            <a:r>
              <a:rPr lang="en-US" sz="2400" dirty="0" err="1" smtClean="0"/>
              <a:t>yodada</a:t>
            </a:r>
            <a:r>
              <a:rPr lang="en-US" sz="2400" dirty="0" smtClean="0"/>
              <a:t> </a:t>
            </a:r>
            <a:r>
              <a:rPr lang="en-US" sz="2400" dirty="0" err="1" smtClean="0"/>
              <a:t>en</a:t>
            </a:r>
            <a:r>
              <a:rPr lang="en-US" sz="2400" dirty="0" smtClean="0"/>
              <a:t> </a:t>
            </a:r>
            <a:r>
              <a:rPr lang="en-US" sz="2400" dirty="0" err="1" smtClean="0"/>
              <a:t>alimentos</a:t>
            </a:r>
            <a:r>
              <a:rPr lang="en-US" sz="2400" dirty="0" smtClean="0"/>
              <a:t> </a:t>
            </a:r>
            <a:r>
              <a:rPr lang="en-US" sz="2400" dirty="0" err="1" smtClean="0"/>
              <a:t>procesados</a:t>
            </a:r>
            <a:r>
              <a:rPr lang="en-US" sz="2400" dirty="0" smtClean="0"/>
              <a:t> y </a:t>
            </a:r>
            <a:r>
              <a:rPr lang="en-US" sz="2400" dirty="0" err="1" smtClean="0"/>
              <a:t>condimentos</a:t>
            </a:r>
            <a:endParaRPr lang="en-US" sz="2400" dirty="0"/>
          </a:p>
        </p:txBody>
      </p:sp>
      <p:cxnSp>
        <p:nvCxnSpPr>
          <p:cNvPr id="49" name="Straight Arrow Connector 48">
            <a:extLst>
              <a:ext uri="{FF2B5EF4-FFF2-40B4-BE49-F238E27FC236}">
                <a16:creationId xmlns:a16="http://schemas.microsoft.com/office/drawing/2014/main" id="{1B0046EF-6931-6E4A-917D-EC7839C43C7C}"/>
              </a:ext>
            </a:extLst>
          </p:cNvPr>
          <p:cNvCxnSpPr>
            <a:cxnSpLocks/>
            <a:stCxn id="46" idx="1"/>
          </p:cNvCxnSpPr>
          <p:nvPr/>
        </p:nvCxnSpPr>
        <p:spPr>
          <a:xfrm flipH="1" flipV="1">
            <a:off x="8309399" y="3097333"/>
            <a:ext cx="1024589" cy="1303911"/>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AE55F9F2-4072-CC48-B698-FB5D2B1FE9C2}"/>
              </a:ext>
            </a:extLst>
          </p:cNvPr>
          <p:cNvCxnSpPr>
            <a:cxnSpLocks/>
            <a:stCxn id="46" idx="1"/>
          </p:cNvCxnSpPr>
          <p:nvPr/>
        </p:nvCxnSpPr>
        <p:spPr>
          <a:xfrm flipH="1">
            <a:off x="7921242" y="4401244"/>
            <a:ext cx="1412746" cy="240818"/>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2757CA3D-246D-E141-BD15-9897D7E7DD81}"/>
              </a:ext>
            </a:extLst>
          </p:cNvPr>
          <p:cNvCxnSpPr>
            <a:cxnSpLocks/>
          </p:cNvCxnSpPr>
          <p:nvPr/>
        </p:nvCxnSpPr>
        <p:spPr>
          <a:xfrm flipH="1">
            <a:off x="6726660" y="4419626"/>
            <a:ext cx="2623816" cy="1676185"/>
          </a:xfrm>
          <a:prstGeom prst="straightConnector1">
            <a:avLst/>
          </a:prstGeom>
          <a:noFill/>
          <a:ln w="50800" cap="flat">
            <a:solidFill>
              <a:srgbClr val="FA5DFF"/>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6" name="Title 1">
            <a:extLst>
              <a:ext uri="{FF2B5EF4-FFF2-40B4-BE49-F238E27FC236}">
                <a16:creationId xmlns:a16="http://schemas.microsoft.com/office/drawing/2014/main" id="{067CA272-822A-C249-99CC-90BAE3D7551F}"/>
              </a:ext>
            </a:extLst>
          </p:cNvPr>
          <p:cNvSpPr>
            <a:spLocks noGrp="1"/>
          </p:cNvSpPr>
          <p:nvPr>
            <p:ph type="title"/>
          </p:nvPr>
        </p:nvSpPr>
        <p:spPr>
          <a:xfrm>
            <a:off x="1197819" y="201999"/>
            <a:ext cx="10592919" cy="762608"/>
          </a:xfrm>
        </p:spPr>
        <p:txBody>
          <a:bodyPr>
            <a:normAutofit fontScale="90000"/>
          </a:bodyPr>
          <a:lstStyle/>
          <a:p>
            <a:pPr>
              <a:lnSpc>
                <a:spcPct val="100000"/>
              </a:lnSpc>
            </a:pPr>
            <a:r>
              <a:rPr lang="en-US" sz="2800" b="1" dirty="0" err="1" smtClean="0">
                <a:latin typeface="+mj-lt"/>
              </a:rPr>
              <a:t>RecomendaCiÓn</a:t>
            </a:r>
            <a:r>
              <a:rPr lang="en-US" sz="2800" b="1" dirty="0" smtClean="0">
                <a:latin typeface="+mj-lt"/>
              </a:rPr>
              <a:t> </a:t>
            </a:r>
            <a:r>
              <a:rPr lang="en-US" sz="2800" b="1" dirty="0">
                <a:latin typeface="+mj-lt"/>
              </a:rPr>
              <a:t>6 – </a:t>
            </a:r>
            <a:r>
              <a:rPr lang="en-US" sz="2800" b="1" dirty="0" err="1" smtClean="0">
                <a:latin typeface="+mj-lt"/>
              </a:rPr>
              <a:t>monitoreo</a:t>
            </a:r>
            <a:r>
              <a:rPr lang="en-US" sz="2800" b="1" dirty="0">
                <a:latin typeface="+mj-lt"/>
              </a:rPr>
              <a:t> </a:t>
            </a:r>
            <a:r>
              <a:rPr lang="en-US" sz="2800" b="1" dirty="0" smtClean="0">
                <a:latin typeface="+mj-lt"/>
              </a:rPr>
              <a:t>del </a:t>
            </a:r>
            <a:r>
              <a:rPr lang="en-US" sz="2800" b="1" dirty="0" err="1" smtClean="0">
                <a:latin typeface="+mj-lt"/>
              </a:rPr>
              <a:t>uso</a:t>
            </a:r>
            <a:r>
              <a:rPr lang="en-US" sz="2800" b="1" dirty="0" smtClean="0">
                <a:latin typeface="+mj-lt"/>
              </a:rPr>
              <a:t> de </a:t>
            </a:r>
            <a:r>
              <a:rPr lang="en-US" sz="2800" b="1" dirty="0" err="1" smtClean="0">
                <a:latin typeface="+mj-lt"/>
              </a:rPr>
              <a:t>sal</a:t>
            </a:r>
            <a:r>
              <a:rPr lang="en-US" sz="2800" b="1" dirty="0" smtClean="0">
                <a:latin typeface="+mj-lt"/>
              </a:rPr>
              <a:t> </a:t>
            </a:r>
            <a:r>
              <a:rPr lang="en-US" sz="2800" b="1" dirty="0" err="1" smtClean="0">
                <a:latin typeface="+mj-lt"/>
              </a:rPr>
              <a:t>yodada</a:t>
            </a:r>
            <a:r>
              <a:rPr lang="en-US" sz="2800" b="1" dirty="0" smtClean="0">
                <a:latin typeface="+mj-lt"/>
              </a:rPr>
              <a:t> </a:t>
            </a:r>
            <a:r>
              <a:rPr lang="en-US" sz="2800" b="1" dirty="0" err="1" smtClean="0">
                <a:latin typeface="+mj-lt"/>
              </a:rPr>
              <a:t>en</a:t>
            </a:r>
            <a:r>
              <a:rPr lang="en-US" sz="2800" b="1" dirty="0" smtClean="0">
                <a:latin typeface="+mj-lt"/>
              </a:rPr>
              <a:t> los </a:t>
            </a:r>
            <a:r>
              <a:rPr lang="en-US" sz="2800" b="1" dirty="0" err="1" smtClean="0">
                <a:latin typeface="+mj-lt"/>
              </a:rPr>
              <a:t>alimentos</a:t>
            </a:r>
            <a:r>
              <a:rPr lang="en-US" sz="2800" b="1" dirty="0" smtClean="0">
                <a:latin typeface="+mj-lt"/>
              </a:rPr>
              <a:t> </a:t>
            </a:r>
            <a:r>
              <a:rPr lang="en-US" sz="2800" b="1" dirty="0" err="1" smtClean="0">
                <a:latin typeface="+mj-lt"/>
              </a:rPr>
              <a:t>procesados</a:t>
            </a:r>
            <a:r>
              <a:rPr lang="en-US" sz="2800" b="1" dirty="0" smtClean="0">
                <a:latin typeface="+mj-lt"/>
              </a:rPr>
              <a:t> y </a:t>
            </a:r>
            <a:r>
              <a:rPr lang="en-US" sz="2800" b="1" dirty="0" err="1" smtClean="0">
                <a:latin typeface="+mj-lt"/>
              </a:rPr>
              <a:t>condimentos</a:t>
            </a:r>
            <a:endParaRPr lang="en-US" sz="2800" b="1" dirty="0">
              <a:latin typeface="+mj-lt"/>
            </a:endParaRPr>
          </a:p>
        </p:txBody>
      </p:sp>
      <p:sp>
        <p:nvSpPr>
          <p:cNvPr id="2" name="Slide Number Placeholder 1">
            <a:extLst>
              <a:ext uri="{FF2B5EF4-FFF2-40B4-BE49-F238E27FC236}">
                <a16:creationId xmlns:a16="http://schemas.microsoft.com/office/drawing/2014/main" id="{2196B64A-8D3C-B141-ABA3-F203856CBC10}"/>
              </a:ext>
            </a:extLst>
          </p:cNvPr>
          <p:cNvSpPr>
            <a:spLocks noGrp="1"/>
          </p:cNvSpPr>
          <p:nvPr>
            <p:ph type="sldNum" sz="quarter" idx="2"/>
          </p:nvPr>
        </p:nvSpPr>
        <p:spPr>
          <a:xfrm>
            <a:off x="11768387" y="6517501"/>
            <a:ext cx="262249" cy="276999"/>
          </a:xfrm>
        </p:spPr>
        <p:txBody>
          <a:bodyPr/>
          <a:lstStyle/>
          <a:p>
            <a:fld id="{86CB4B4D-7CA3-9044-876B-883B54F8677D}" type="slidenum">
              <a:rPr lang="de-CH" smtClean="0">
                <a:solidFill>
                  <a:schemeClr val="tx2"/>
                </a:solidFill>
              </a:rPr>
              <a:t>27</a:t>
            </a:fld>
            <a:endParaRPr lang="de-CH" dirty="0">
              <a:solidFill>
                <a:schemeClr val="tx2"/>
              </a:solidFill>
            </a:endParaRPr>
          </a:p>
        </p:txBody>
      </p:sp>
    </p:spTree>
    <p:extLst>
      <p:ext uri="{BB962C8B-B14F-4D97-AF65-F5344CB8AC3E}">
        <p14:creationId xmlns:p14="http://schemas.microsoft.com/office/powerpoint/2010/main" val="177331684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7F45-1890-234E-9C97-8E50CFCA4508}"/>
              </a:ext>
            </a:extLst>
          </p:cNvPr>
          <p:cNvSpPr>
            <a:spLocks noGrp="1"/>
          </p:cNvSpPr>
          <p:nvPr>
            <p:ph type="title"/>
          </p:nvPr>
        </p:nvSpPr>
        <p:spPr>
          <a:xfrm>
            <a:off x="878645" y="85370"/>
            <a:ext cx="9517435" cy="762608"/>
          </a:xfrm>
        </p:spPr>
        <p:txBody>
          <a:bodyPr>
            <a:normAutofit/>
          </a:bodyPr>
          <a:lstStyle/>
          <a:p>
            <a:pPr>
              <a:lnSpc>
                <a:spcPct val="100000"/>
              </a:lnSpc>
            </a:pPr>
            <a:r>
              <a:rPr lang="en-US" sz="2800" b="1" dirty="0" err="1" smtClean="0">
                <a:latin typeface="+mj-lt"/>
              </a:rPr>
              <a:t>ingesta</a:t>
            </a:r>
            <a:r>
              <a:rPr lang="en-US" sz="2800" b="1" dirty="0" smtClean="0">
                <a:latin typeface="+mj-lt"/>
              </a:rPr>
              <a:t> </a:t>
            </a:r>
            <a:r>
              <a:rPr lang="en-US" sz="2800" b="1" dirty="0" smtClean="0">
                <a:latin typeface="+mj-lt"/>
              </a:rPr>
              <a:t>de </a:t>
            </a:r>
            <a:r>
              <a:rPr lang="en-US" sz="2800" b="1" dirty="0" err="1" smtClean="0">
                <a:latin typeface="+mj-lt"/>
              </a:rPr>
              <a:t>yodo</a:t>
            </a:r>
            <a:r>
              <a:rPr lang="en-US" sz="2800" b="1" dirty="0" smtClean="0">
                <a:latin typeface="+mj-lt"/>
              </a:rPr>
              <a:t> de </a:t>
            </a:r>
            <a:r>
              <a:rPr lang="en-US" sz="2800" b="1" dirty="0" err="1" smtClean="0">
                <a:latin typeface="+mj-lt"/>
              </a:rPr>
              <a:t>alimentos</a:t>
            </a:r>
            <a:r>
              <a:rPr lang="en-US" sz="2800" b="1" dirty="0" smtClean="0">
                <a:latin typeface="+mj-lt"/>
              </a:rPr>
              <a:t> </a:t>
            </a:r>
            <a:r>
              <a:rPr lang="en-US" sz="2800" b="1" dirty="0" err="1" smtClean="0">
                <a:latin typeface="+mj-lt"/>
              </a:rPr>
              <a:t>procesados</a:t>
            </a:r>
            <a:endParaRPr lang="en-US" sz="2800" b="1" dirty="0">
              <a:latin typeface="+mj-lt"/>
            </a:endParaRPr>
          </a:p>
        </p:txBody>
      </p:sp>
      <p:graphicFrame>
        <p:nvGraphicFramePr>
          <p:cNvPr id="4" name="Table 3">
            <a:extLst>
              <a:ext uri="{FF2B5EF4-FFF2-40B4-BE49-F238E27FC236}">
                <a16:creationId xmlns:a16="http://schemas.microsoft.com/office/drawing/2014/main" id="{2390CDD9-B235-EA4D-AAE0-0B385ADAF4A9}"/>
              </a:ext>
            </a:extLst>
          </p:cNvPr>
          <p:cNvGraphicFramePr>
            <a:graphicFrameLocks noGrp="1"/>
          </p:cNvGraphicFramePr>
          <p:nvPr>
            <p:extLst>
              <p:ext uri="{D42A27DB-BD31-4B8C-83A1-F6EECF244321}">
                <p14:modId xmlns:p14="http://schemas.microsoft.com/office/powerpoint/2010/main" val="746694106"/>
              </p:ext>
            </p:extLst>
          </p:nvPr>
        </p:nvGraphicFramePr>
        <p:xfrm>
          <a:off x="1501462" y="1193677"/>
          <a:ext cx="8894618" cy="4987157"/>
        </p:xfrm>
        <a:graphic>
          <a:graphicData uri="http://schemas.openxmlformats.org/drawingml/2006/table">
            <a:tbl>
              <a:tblPr firstRow="1" bandRow="1">
                <a:tableStyleId>{5C22544A-7EE6-4342-B048-85BDC9FD1C3A}</a:tableStyleId>
              </a:tblPr>
              <a:tblGrid>
                <a:gridCol w="2330220">
                  <a:extLst>
                    <a:ext uri="{9D8B030D-6E8A-4147-A177-3AD203B41FA5}">
                      <a16:colId xmlns:a16="http://schemas.microsoft.com/office/drawing/2014/main" val="2290030588"/>
                    </a:ext>
                  </a:extLst>
                </a:gridCol>
                <a:gridCol w="3599525">
                  <a:extLst>
                    <a:ext uri="{9D8B030D-6E8A-4147-A177-3AD203B41FA5}">
                      <a16:colId xmlns:a16="http://schemas.microsoft.com/office/drawing/2014/main" val="498294229"/>
                    </a:ext>
                  </a:extLst>
                </a:gridCol>
                <a:gridCol w="2964873">
                  <a:extLst>
                    <a:ext uri="{9D8B030D-6E8A-4147-A177-3AD203B41FA5}">
                      <a16:colId xmlns:a16="http://schemas.microsoft.com/office/drawing/2014/main" val="3080825135"/>
                    </a:ext>
                  </a:extLst>
                </a:gridCol>
              </a:tblGrid>
              <a:tr h="377664">
                <a:tc>
                  <a:txBody>
                    <a:bodyPr/>
                    <a:lstStyle/>
                    <a:p>
                      <a:pPr algn="ctr"/>
                      <a:r>
                        <a:rPr lang="en-US" sz="1800" dirty="0" smtClean="0"/>
                        <a:t>País</a:t>
                      </a:r>
                      <a:endParaRPr lang="en-US" sz="1800" dirty="0">
                        <a:latin typeface="+mj-lt"/>
                      </a:endParaRPr>
                    </a:p>
                  </a:txBody>
                  <a:tcPr/>
                </a:tc>
                <a:tc>
                  <a:txBody>
                    <a:bodyPr/>
                    <a:lstStyle/>
                    <a:p>
                      <a:pPr algn="ctr"/>
                      <a:r>
                        <a:rPr lang="en-US" sz="1800" dirty="0" err="1" smtClean="0"/>
                        <a:t>Alimento</a:t>
                      </a:r>
                      <a:endParaRPr lang="en-US" sz="1800" dirty="0">
                        <a:latin typeface="+mj-lt"/>
                      </a:endParaRPr>
                    </a:p>
                  </a:txBody>
                  <a:tcPr/>
                </a:tc>
                <a:tc>
                  <a:txBody>
                    <a:bodyPr/>
                    <a:lstStyle/>
                    <a:p>
                      <a:pPr algn="ctr"/>
                      <a:r>
                        <a:rPr lang="en-US" sz="1800" dirty="0"/>
                        <a:t>% </a:t>
                      </a:r>
                      <a:r>
                        <a:rPr lang="en-US" sz="1800" dirty="0" smtClean="0"/>
                        <a:t>del</a:t>
                      </a:r>
                      <a:r>
                        <a:rPr lang="en-US" sz="1800" baseline="0" dirty="0" smtClean="0"/>
                        <a:t> </a:t>
                      </a:r>
                      <a:r>
                        <a:rPr lang="en-US" sz="1800" baseline="0" dirty="0" err="1" smtClean="0"/>
                        <a:t>requerimiento</a:t>
                      </a:r>
                      <a:r>
                        <a:rPr lang="en-US" sz="1800" baseline="0" dirty="0" smtClean="0"/>
                        <a:t> de </a:t>
                      </a:r>
                      <a:r>
                        <a:rPr lang="en-US" sz="1800" baseline="0" dirty="0" err="1" smtClean="0"/>
                        <a:t>yodo</a:t>
                      </a:r>
                      <a:r>
                        <a:rPr lang="en-US" sz="1800" baseline="0" dirty="0" smtClean="0"/>
                        <a:t> </a:t>
                      </a:r>
                      <a:r>
                        <a:rPr lang="en-US" sz="1800" baseline="0" dirty="0" err="1" smtClean="0"/>
                        <a:t>proporcionado</a:t>
                      </a:r>
                      <a:r>
                        <a:rPr lang="en-US" sz="1800" baseline="0" dirty="0" smtClean="0"/>
                        <a:t> </a:t>
                      </a:r>
                      <a:r>
                        <a:rPr lang="en-US" sz="1800" baseline="0" dirty="0" err="1" smtClean="0"/>
                        <a:t>por</a:t>
                      </a:r>
                      <a:r>
                        <a:rPr lang="en-US" sz="1800" baseline="0" dirty="0" smtClean="0"/>
                        <a:t> el </a:t>
                      </a:r>
                      <a:r>
                        <a:rPr lang="en-US" sz="1800" baseline="0" dirty="0" err="1" smtClean="0"/>
                        <a:t>alimento</a:t>
                      </a:r>
                      <a:r>
                        <a:rPr lang="en-US" sz="1800" baseline="0" dirty="0" smtClean="0"/>
                        <a:t> </a:t>
                      </a:r>
                      <a:r>
                        <a:rPr lang="en-US" sz="1800" baseline="0" dirty="0" err="1" smtClean="0"/>
                        <a:t>procesado</a:t>
                      </a:r>
                      <a:r>
                        <a:rPr lang="en-US" sz="1800" baseline="0" dirty="0" smtClean="0"/>
                        <a:t> de la </a:t>
                      </a:r>
                      <a:r>
                        <a:rPr lang="en-US" sz="1800" baseline="0" dirty="0" err="1" smtClean="0"/>
                        <a:t>columna</a:t>
                      </a:r>
                      <a:r>
                        <a:rPr lang="en-US" sz="1800" baseline="0" dirty="0" smtClean="0"/>
                        <a:t> anterior</a:t>
                      </a:r>
                      <a:endParaRPr lang="en-US" sz="1800" dirty="0">
                        <a:latin typeface="+mj-lt"/>
                      </a:endParaRPr>
                    </a:p>
                  </a:txBody>
                  <a:tcPr/>
                </a:tc>
                <a:extLst>
                  <a:ext uri="{0D108BD9-81ED-4DB2-BD59-A6C34878D82A}">
                    <a16:rowId xmlns:a16="http://schemas.microsoft.com/office/drawing/2014/main" val="4065025704"/>
                  </a:ext>
                </a:extLst>
              </a:tr>
              <a:tr h="377664">
                <a:tc>
                  <a:txBody>
                    <a:bodyPr/>
                    <a:lstStyle/>
                    <a:p>
                      <a:r>
                        <a:rPr lang="en-US" sz="1800" dirty="0" err="1" smtClean="0"/>
                        <a:t>Egipto</a:t>
                      </a:r>
                      <a:endParaRPr lang="en-US" sz="1800" dirty="0">
                        <a:latin typeface="+mj-lt"/>
                      </a:endParaRPr>
                    </a:p>
                  </a:txBody>
                  <a:tcPr/>
                </a:tc>
                <a:tc>
                  <a:txBody>
                    <a:bodyPr/>
                    <a:lstStyle/>
                    <a:p>
                      <a:r>
                        <a:rPr lang="en-US" sz="1800" dirty="0" smtClean="0"/>
                        <a:t>Pan </a:t>
                      </a:r>
                      <a:r>
                        <a:rPr lang="en-US" sz="1800" dirty="0" err="1" smtClean="0"/>
                        <a:t>Baladi</a:t>
                      </a:r>
                      <a:endParaRPr lang="en-US" sz="1800" dirty="0">
                        <a:latin typeface="+mj-lt"/>
                      </a:endParaRPr>
                    </a:p>
                  </a:txBody>
                  <a:tcPr/>
                </a:tc>
                <a:tc>
                  <a:txBody>
                    <a:bodyPr/>
                    <a:lstStyle/>
                    <a:p>
                      <a:r>
                        <a:rPr lang="en-US" sz="1800" dirty="0"/>
                        <a:t>50%</a:t>
                      </a:r>
                      <a:endParaRPr lang="en-US" sz="1800" dirty="0">
                        <a:latin typeface="+mj-lt"/>
                      </a:endParaRPr>
                    </a:p>
                  </a:txBody>
                  <a:tcPr/>
                </a:tc>
                <a:extLst>
                  <a:ext uri="{0D108BD9-81ED-4DB2-BD59-A6C34878D82A}">
                    <a16:rowId xmlns:a16="http://schemas.microsoft.com/office/drawing/2014/main" val="1423735241"/>
                  </a:ext>
                </a:extLst>
              </a:tr>
              <a:tr h="377664">
                <a:tc>
                  <a:txBody>
                    <a:bodyPr/>
                    <a:lstStyle/>
                    <a:p>
                      <a:r>
                        <a:rPr lang="en-US" sz="1800" dirty="0"/>
                        <a:t>Indonesia</a:t>
                      </a:r>
                      <a:endParaRPr lang="en-US" sz="1800" dirty="0">
                        <a:latin typeface="+mj-lt"/>
                      </a:endParaRPr>
                    </a:p>
                  </a:txBody>
                  <a:tcPr/>
                </a:tc>
                <a:tc>
                  <a:txBody>
                    <a:bodyPr/>
                    <a:lstStyle/>
                    <a:p>
                      <a:r>
                        <a:rPr lang="en-US" sz="1800" dirty="0" err="1" smtClean="0"/>
                        <a:t>Fideos</a:t>
                      </a:r>
                      <a:r>
                        <a:rPr lang="en-US" sz="1800" dirty="0" smtClean="0"/>
                        <a:t> </a:t>
                      </a:r>
                      <a:r>
                        <a:rPr lang="en-US" sz="1800" dirty="0" err="1" smtClean="0"/>
                        <a:t>instantáneos</a:t>
                      </a:r>
                      <a:endParaRPr lang="en-US" sz="1800" dirty="0">
                        <a:latin typeface="+mj-lt"/>
                      </a:endParaRPr>
                    </a:p>
                  </a:txBody>
                  <a:tcPr/>
                </a:tc>
                <a:tc>
                  <a:txBody>
                    <a:bodyPr/>
                    <a:lstStyle/>
                    <a:p>
                      <a:r>
                        <a:rPr lang="en-US" sz="1800" dirty="0"/>
                        <a:t>6%</a:t>
                      </a:r>
                      <a:endParaRPr lang="en-US" sz="1800" dirty="0">
                        <a:latin typeface="+mj-lt"/>
                      </a:endParaRPr>
                    </a:p>
                  </a:txBody>
                  <a:tcPr/>
                </a:tc>
                <a:extLst>
                  <a:ext uri="{0D108BD9-81ED-4DB2-BD59-A6C34878D82A}">
                    <a16:rowId xmlns:a16="http://schemas.microsoft.com/office/drawing/2014/main" val="3298925869"/>
                  </a:ext>
                </a:extLst>
              </a:tr>
              <a:tr h="377664">
                <a:tc>
                  <a:txBody>
                    <a:bodyPr/>
                    <a:lstStyle/>
                    <a:p>
                      <a:endParaRPr lang="en-US" sz="1800" dirty="0">
                        <a:latin typeface="+mj-lt"/>
                      </a:endParaRPr>
                    </a:p>
                  </a:txBody>
                  <a:tcPr/>
                </a:tc>
                <a:tc>
                  <a:txBody>
                    <a:bodyPr/>
                    <a:lstStyle/>
                    <a:p>
                      <a:r>
                        <a:rPr lang="en-US" sz="1800" dirty="0" err="1" smtClean="0"/>
                        <a:t>Caldo</a:t>
                      </a:r>
                      <a:endParaRPr lang="en-US" sz="1800" dirty="0">
                        <a:latin typeface="+mj-lt"/>
                      </a:endParaRPr>
                    </a:p>
                  </a:txBody>
                  <a:tcPr/>
                </a:tc>
                <a:tc>
                  <a:txBody>
                    <a:bodyPr/>
                    <a:lstStyle/>
                    <a:p>
                      <a:r>
                        <a:rPr lang="en-US" sz="1800" dirty="0"/>
                        <a:t>4%</a:t>
                      </a:r>
                      <a:endParaRPr lang="en-US" sz="1800" dirty="0">
                        <a:latin typeface="+mj-lt"/>
                      </a:endParaRPr>
                    </a:p>
                  </a:txBody>
                  <a:tcPr/>
                </a:tc>
                <a:extLst>
                  <a:ext uri="{0D108BD9-81ED-4DB2-BD59-A6C34878D82A}">
                    <a16:rowId xmlns:a16="http://schemas.microsoft.com/office/drawing/2014/main" val="1517841270"/>
                  </a:ext>
                </a:extLst>
              </a:tr>
              <a:tr h="377664">
                <a:tc>
                  <a:txBody>
                    <a:bodyPr/>
                    <a:lstStyle/>
                    <a:p>
                      <a:r>
                        <a:rPr lang="en-US" sz="1800" dirty="0"/>
                        <a:t>Ghana</a:t>
                      </a:r>
                      <a:r>
                        <a:rPr lang="en-US" sz="1800" baseline="30000" dirty="0"/>
                        <a:t>1</a:t>
                      </a:r>
                      <a:endParaRPr lang="en-US" sz="1800" dirty="0">
                        <a:latin typeface="+mj-lt"/>
                      </a:endParaRPr>
                    </a:p>
                  </a:txBody>
                  <a:tcPr/>
                </a:tc>
                <a:tc>
                  <a:txBody>
                    <a:bodyPr/>
                    <a:lstStyle/>
                    <a:p>
                      <a:r>
                        <a:rPr lang="en-US" sz="1800" dirty="0" err="1" smtClean="0"/>
                        <a:t>Cubitos</a:t>
                      </a:r>
                      <a:r>
                        <a:rPr lang="en-US" sz="1800" baseline="0" dirty="0" smtClean="0"/>
                        <a:t> de </a:t>
                      </a:r>
                      <a:r>
                        <a:rPr lang="en-US" sz="1800" dirty="0" err="1" smtClean="0"/>
                        <a:t>consomé</a:t>
                      </a:r>
                      <a:endParaRPr lang="en-US" sz="1800" dirty="0">
                        <a:latin typeface="+mj-lt"/>
                      </a:endParaRPr>
                    </a:p>
                  </a:txBody>
                  <a:tcPr/>
                </a:tc>
                <a:tc>
                  <a:txBody>
                    <a:bodyPr/>
                    <a:lstStyle/>
                    <a:p>
                      <a:r>
                        <a:rPr lang="en-US" sz="1800" dirty="0"/>
                        <a:t>68%</a:t>
                      </a:r>
                      <a:endParaRPr lang="en-US" sz="1800" dirty="0">
                        <a:latin typeface="+mj-lt"/>
                      </a:endParaRPr>
                    </a:p>
                  </a:txBody>
                  <a:tcPr/>
                </a:tc>
                <a:extLst>
                  <a:ext uri="{0D108BD9-81ED-4DB2-BD59-A6C34878D82A}">
                    <a16:rowId xmlns:a16="http://schemas.microsoft.com/office/drawing/2014/main" val="453507749"/>
                  </a:ext>
                </a:extLst>
              </a:tr>
              <a:tr h="377664">
                <a:tc>
                  <a:txBody>
                    <a:bodyPr/>
                    <a:lstStyle/>
                    <a:p>
                      <a:r>
                        <a:rPr lang="en-US" sz="1800" dirty="0"/>
                        <a:t>Haiti</a:t>
                      </a:r>
                      <a:r>
                        <a:rPr lang="en-US" sz="1800" baseline="30000" dirty="0"/>
                        <a:t>2</a:t>
                      </a:r>
                      <a:endParaRPr lang="en-US" sz="1800" dirty="0">
                        <a:latin typeface="+mj-lt"/>
                      </a:endParaRPr>
                    </a:p>
                  </a:txBody>
                  <a:tcPr/>
                </a:tc>
                <a:tc>
                  <a:txBody>
                    <a:bodyPr/>
                    <a:lstStyle/>
                    <a:p>
                      <a:r>
                        <a:rPr lang="en-US" sz="1800" dirty="0" err="1" smtClean="0"/>
                        <a:t>Cubitos</a:t>
                      </a:r>
                      <a:r>
                        <a:rPr lang="en-US" sz="1800" dirty="0" smtClean="0"/>
                        <a:t> de </a:t>
                      </a:r>
                      <a:r>
                        <a:rPr lang="en-US" sz="1800" dirty="0" err="1" smtClean="0"/>
                        <a:t>consomé</a:t>
                      </a:r>
                      <a:endParaRPr lang="en-US" sz="1800" dirty="0">
                        <a:latin typeface="+mj-lt"/>
                      </a:endParaRPr>
                    </a:p>
                  </a:txBody>
                  <a:tcPr/>
                </a:tc>
                <a:tc>
                  <a:txBody>
                    <a:bodyPr/>
                    <a:lstStyle/>
                    <a:p>
                      <a:r>
                        <a:rPr lang="en-US" sz="1800" dirty="0"/>
                        <a:t>79%</a:t>
                      </a:r>
                      <a:endParaRPr lang="en-US" sz="1800" dirty="0">
                        <a:latin typeface="+mj-lt"/>
                      </a:endParaRPr>
                    </a:p>
                  </a:txBody>
                  <a:tcPr/>
                </a:tc>
                <a:extLst>
                  <a:ext uri="{0D108BD9-81ED-4DB2-BD59-A6C34878D82A}">
                    <a16:rowId xmlns:a16="http://schemas.microsoft.com/office/drawing/2014/main" val="2170577545"/>
                  </a:ext>
                </a:extLst>
              </a:tr>
              <a:tr h="377664">
                <a:tc>
                  <a:txBody>
                    <a:bodyPr/>
                    <a:lstStyle/>
                    <a:p>
                      <a:r>
                        <a:rPr lang="en-US" sz="1800" dirty="0" smtClean="0"/>
                        <a:t>Filipinas</a:t>
                      </a:r>
                      <a:endParaRPr lang="en-US" sz="1800" dirty="0">
                        <a:latin typeface="+mj-lt"/>
                      </a:endParaRPr>
                    </a:p>
                  </a:txBody>
                  <a:tcPr/>
                </a:tc>
                <a:tc>
                  <a:txBody>
                    <a:bodyPr/>
                    <a:lstStyle/>
                    <a:p>
                      <a:r>
                        <a:rPr lang="en-US" sz="1800" dirty="0" smtClean="0"/>
                        <a:t>Pan</a:t>
                      </a:r>
                      <a:endParaRPr lang="en-US" sz="1800" dirty="0">
                        <a:latin typeface="+mj-lt"/>
                      </a:endParaRPr>
                    </a:p>
                  </a:txBody>
                  <a:tcPr/>
                </a:tc>
                <a:tc>
                  <a:txBody>
                    <a:bodyPr/>
                    <a:lstStyle/>
                    <a:p>
                      <a:r>
                        <a:rPr lang="en-US" sz="1800" dirty="0"/>
                        <a:t>8-10%</a:t>
                      </a:r>
                      <a:endParaRPr lang="en-US" sz="1800" dirty="0">
                        <a:latin typeface="+mj-lt"/>
                      </a:endParaRPr>
                    </a:p>
                  </a:txBody>
                  <a:tcPr/>
                </a:tc>
                <a:extLst>
                  <a:ext uri="{0D108BD9-81ED-4DB2-BD59-A6C34878D82A}">
                    <a16:rowId xmlns:a16="http://schemas.microsoft.com/office/drawing/2014/main" val="3573732215"/>
                  </a:ext>
                </a:extLst>
              </a:tr>
              <a:tr h="377664">
                <a:tc>
                  <a:txBody>
                    <a:bodyPr/>
                    <a:lstStyle/>
                    <a:p>
                      <a:endParaRPr lang="en-US" sz="1800" dirty="0">
                        <a:latin typeface="+mj-lt"/>
                      </a:endParaRPr>
                    </a:p>
                  </a:txBody>
                  <a:tcPr/>
                </a:tc>
                <a:tc>
                  <a:txBody>
                    <a:bodyPr/>
                    <a:lstStyle/>
                    <a:p>
                      <a:r>
                        <a:rPr lang="en-US" sz="1800" dirty="0" err="1" smtClean="0"/>
                        <a:t>Fideos</a:t>
                      </a:r>
                      <a:r>
                        <a:rPr lang="en-US" sz="1800" dirty="0" smtClean="0"/>
                        <a:t> </a:t>
                      </a:r>
                      <a:r>
                        <a:rPr lang="en-US" sz="1800" dirty="0" err="1" smtClean="0"/>
                        <a:t>instantáneos</a:t>
                      </a:r>
                      <a:endParaRPr lang="en-US" sz="1800" dirty="0">
                        <a:latin typeface="+mj-lt"/>
                      </a:endParaRPr>
                    </a:p>
                  </a:txBody>
                  <a:tcPr/>
                </a:tc>
                <a:tc>
                  <a:txBody>
                    <a:bodyPr/>
                    <a:lstStyle/>
                    <a:p>
                      <a:r>
                        <a:rPr lang="en-US" sz="1800" dirty="0"/>
                        <a:t>7-9%</a:t>
                      </a:r>
                      <a:endParaRPr lang="en-US" sz="1800" dirty="0">
                        <a:latin typeface="+mj-lt"/>
                      </a:endParaRPr>
                    </a:p>
                  </a:txBody>
                  <a:tcPr/>
                </a:tc>
                <a:extLst>
                  <a:ext uri="{0D108BD9-81ED-4DB2-BD59-A6C34878D82A}">
                    <a16:rowId xmlns:a16="http://schemas.microsoft.com/office/drawing/2014/main" val="2845875272"/>
                  </a:ext>
                </a:extLst>
              </a:tr>
              <a:tr h="377664">
                <a:tc>
                  <a:txBody>
                    <a:bodyPr/>
                    <a:lstStyle/>
                    <a:p>
                      <a:endParaRPr lang="en-US" sz="1800" dirty="0">
                        <a:latin typeface="+mj-lt"/>
                      </a:endParaRPr>
                    </a:p>
                  </a:txBody>
                  <a:tcPr/>
                </a:tc>
                <a:tc>
                  <a:txBody>
                    <a:bodyPr/>
                    <a:lstStyle/>
                    <a:p>
                      <a:r>
                        <a:rPr lang="en-US" sz="1800" dirty="0" err="1" smtClean="0"/>
                        <a:t>Pescado</a:t>
                      </a:r>
                      <a:r>
                        <a:rPr lang="en-US" sz="1800" dirty="0" smtClean="0"/>
                        <a:t> </a:t>
                      </a:r>
                      <a:r>
                        <a:rPr lang="en-US" sz="1800" dirty="0" err="1" smtClean="0"/>
                        <a:t>enlatado</a:t>
                      </a:r>
                      <a:endParaRPr lang="en-US" sz="1800" dirty="0">
                        <a:latin typeface="+mj-lt"/>
                      </a:endParaRPr>
                    </a:p>
                  </a:txBody>
                  <a:tcPr/>
                </a:tc>
                <a:tc>
                  <a:txBody>
                    <a:bodyPr/>
                    <a:lstStyle/>
                    <a:p>
                      <a:r>
                        <a:rPr lang="en-US" sz="1800" dirty="0"/>
                        <a:t>8-18%</a:t>
                      </a:r>
                      <a:endParaRPr lang="en-US" sz="1800" dirty="0">
                        <a:latin typeface="+mj-lt"/>
                      </a:endParaRPr>
                    </a:p>
                  </a:txBody>
                  <a:tcPr/>
                </a:tc>
                <a:extLst>
                  <a:ext uri="{0D108BD9-81ED-4DB2-BD59-A6C34878D82A}">
                    <a16:rowId xmlns:a16="http://schemas.microsoft.com/office/drawing/2014/main" val="1308546010"/>
                  </a:ext>
                </a:extLst>
              </a:tr>
              <a:tr h="377664">
                <a:tc>
                  <a:txBody>
                    <a:bodyPr/>
                    <a:lstStyle/>
                    <a:p>
                      <a:endParaRPr lang="en-US" sz="1800" dirty="0">
                        <a:latin typeface="+mj-lt"/>
                      </a:endParaRPr>
                    </a:p>
                  </a:txBody>
                  <a:tcPr/>
                </a:tc>
                <a:tc>
                  <a:txBody>
                    <a:bodyPr/>
                    <a:lstStyle/>
                    <a:p>
                      <a:r>
                        <a:rPr lang="en-US" sz="1800" dirty="0" smtClean="0"/>
                        <a:t>Salsa soya</a:t>
                      </a:r>
                      <a:endParaRPr lang="en-US" sz="1800" dirty="0">
                        <a:latin typeface="+mj-lt"/>
                      </a:endParaRPr>
                    </a:p>
                  </a:txBody>
                  <a:tcPr/>
                </a:tc>
                <a:tc>
                  <a:txBody>
                    <a:bodyPr/>
                    <a:lstStyle/>
                    <a:p>
                      <a:r>
                        <a:rPr lang="en-US" sz="1800" dirty="0"/>
                        <a:t>8%</a:t>
                      </a:r>
                      <a:endParaRPr lang="en-US" sz="1800" dirty="0">
                        <a:latin typeface="+mj-lt"/>
                      </a:endParaRPr>
                    </a:p>
                  </a:txBody>
                  <a:tcPr/>
                </a:tc>
                <a:extLst>
                  <a:ext uri="{0D108BD9-81ED-4DB2-BD59-A6C34878D82A}">
                    <a16:rowId xmlns:a16="http://schemas.microsoft.com/office/drawing/2014/main" val="2532161618"/>
                  </a:ext>
                </a:extLst>
              </a:tr>
              <a:tr h="399461">
                <a:tc>
                  <a:txBody>
                    <a:bodyPr/>
                    <a:lstStyle/>
                    <a:p>
                      <a:r>
                        <a:rPr lang="en-US" sz="1800" dirty="0" err="1" smtClean="0"/>
                        <a:t>Federación</a:t>
                      </a:r>
                      <a:r>
                        <a:rPr lang="en-US" sz="1800" baseline="0" dirty="0" smtClean="0"/>
                        <a:t> </a:t>
                      </a:r>
                      <a:r>
                        <a:rPr lang="en-US" sz="1800" baseline="0" dirty="0" err="1" smtClean="0"/>
                        <a:t>Rusa</a:t>
                      </a:r>
                      <a:endParaRPr lang="en-US" sz="1800" dirty="0">
                        <a:latin typeface="+mj-lt"/>
                      </a:endParaRPr>
                    </a:p>
                  </a:txBody>
                  <a:tcPr/>
                </a:tc>
                <a:tc>
                  <a:txBody>
                    <a:bodyPr/>
                    <a:lstStyle/>
                    <a:p>
                      <a:r>
                        <a:rPr lang="en-US" sz="1800" dirty="0" smtClean="0"/>
                        <a:t>Pan</a:t>
                      </a:r>
                      <a:endParaRPr lang="en-US" sz="1800" dirty="0">
                        <a:latin typeface="+mj-lt"/>
                      </a:endParaRPr>
                    </a:p>
                  </a:txBody>
                  <a:tcPr/>
                </a:tc>
                <a:tc>
                  <a:txBody>
                    <a:bodyPr/>
                    <a:lstStyle/>
                    <a:p>
                      <a:r>
                        <a:rPr lang="en-US" sz="1800" dirty="0"/>
                        <a:t>37%</a:t>
                      </a:r>
                      <a:endParaRPr lang="en-US" sz="1800" dirty="0">
                        <a:latin typeface="+mj-lt"/>
                      </a:endParaRPr>
                    </a:p>
                  </a:txBody>
                  <a:tcPr/>
                </a:tc>
                <a:extLst>
                  <a:ext uri="{0D108BD9-81ED-4DB2-BD59-A6C34878D82A}">
                    <a16:rowId xmlns:a16="http://schemas.microsoft.com/office/drawing/2014/main" val="4056419013"/>
                  </a:ext>
                </a:extLst>
              </a:tr>
            </a:tbl>
          </a:graphicData>
        </a:graphic>
      </p:graphicFrame>
      <p:sp>
        <p:nvSpPr>
          <p:cNvPr id="5" name="TextBox 4">
            <a:extLst>
              <a:ext uri="{FF2B5EF4-FFF2-40B4-BE49-F238E27FC236}">
                <a16:creationId xmlns:a16="http://schemas.microsoft.com/office/drawing/2014/main" id="{83B436EF-9B41-BC49-8433-78A43643D70E}"/>
              </a:ext>
            </a:extLst>
          </p:cNvPr>
          <p:cNvSpPr txBox="1"/>
          <p:nvPr/>
        </p:nvSpPr>
        <p:spPr>
          <a:xfrm>
            <a:off x="0" y="6353217"/>
            <a:ext cx="12192000" cy="430887"/>
          </a:xfrm>
          <a:prstGeom prst="rect">
            <a:avLst/>
          </a:prstGeom>
          <a:noFill/>
        </p:spPr>
        <p:txBody>
          <a:bodyPr wrap="square" rtlCol="0">
            <a:spAutoFit/>
          </a:bodyPr>
          <a:lstStyle/>
          <a:p>
            <a:r>
              <a:rPr lang="en-US" sz="1100" baseline="30000" dirty="0">
                <a:latin typeface="+mj-lt"/>
              </a:rPr>
              <a:t>1</a:t>
            </a:r>
            <a:r>
              <a:rPr lang="en-US" sz="1100" dirty="0">
                <a:latin typeface="+mj-lt"/>
              </a:rPr>
              <a:t> </a:t>
            </a:r>
            <a:r>
              <a:rPr lang="en-US" sz="1100" dirty="0" err="1">
                <a:latin typeface="+mj-lt"/>
              </a:rPr>
              <a:t>Abizari</a:t>
            </a:r>
            <a:r>
              <a:rPr lang="en-US" sz="1100" dirty="0">
                <a:latin typeface="+mj-lt"/>
              </a:rPr>
              <a:t>: contribution of bouillon cubes to dietary iodine intake among children in northern Ghana; </a:t>
            </a:r>
            <a:r>
              <a:rPr lang="en-US" sz="1100" baseline="30000" dirty="0">
                <a:latin typeface="+mj-lt"/>
              </a:rPr>
              <a:t>2</a:t>
            </a:r>
            <a:r>
              <a:rPr lang="en-US" sz="1100" dirty="0">
                <a:latin typeface="+mj-lt"/>
              </a:rPr>
              <a:t> Gorstein: modelling potential iodine intake from bouillon cubes in Haiti;</a:t>
            </a:r>
            <a:endParaRPr lang="en-US" sz="1100" baseline="30000" dirty="0">
              <a:latin typeface="+mj-lt"/>
            </a:endParaRPr>
          </a:p>
          <a:p>
            <a:r>
              <a:rPr lang="en-US" sz="1100" dirty="0">
                <a:latin typeface="+mj-lt"/>
              </a:rPr>
              <a:t>All other data: Knowles et al. Iodine intake through processed food: case studies from Egypt, Indonesia, the Philippines, the Russian Federation and Ukraine, 2010-2015. Nutrients 2017</a:t>
            </a:r>
            <a:endParaRPr lang="en-GB" sz="1100" dirty="0">
              <a:latin typeface="+mj-lt"/>
            </a:endParaRPr>
          </a:p>
        </p:txBody>
      </p:sp>
      <p:sp>
        <p:nvSpPr>
          <p:cNvPr id="3" name="Slide Number Placeholder 2">
            <a:extLst>
              <a:ext uri="{FF2B5EF4-FFF2-40B4-BE49-F238E27FC236}">
                <a16:creationId xmlns:a16="http://schemas.microsoft.com/office/drawing/2014/main" id="{B1BBB8A6-2E23-8A4A-911D-BE4BAA9371DA}"/>
              </a:ext>
            </a:extLst>
          </p:cNvPr>
          <p:cNvSpPr>
            <a:spLocks noGrp="1"/>
          </p:cNvSpPr>
          <p:nvPr>
            <p:ph type="sldNum" sz="quarter" idx="2"/>
          </p:nvPr>
        </p:nvSpPr>
        <p:spPr>
          <a:xfrm>
            <a:off x="11929751" y="6553787"/>
            <a:ext cx="262249" cy="276999"/>
          </a:xfrm>
        </p:spPr>
        <p:txBody>
          <a:bodyPr/>
          <a:lstStyle/>
          <a:p>
            <a:fld id="{86CB4B4D-7CA3-9044-876B-883B54F8677D}" type="slidenum">
              <a:rPr lang="de-CH" smtClean="0">
                <a:solidFill>
                  <a:schemeClr val="tx2"/>
                </a:solidFill>
              </a:rPr>
              <a:t>28</a:t>
            </a:fld>
            <a:endParaRPr lang="de-CH" dirty="0">
              <a:solidFill>
                <a:schemeClr val="tx2"/>
              </a:solidFill>
            </a:endParaRPr>
          </a:p>
        </p:txBody>
      </p:sp>
    </p:spTree>
    <p:extLst>
      <p:ext uri="{BB962C8B-B14F-4D97-AF65-F5344CB8AC3E}">
        <p14:creationId xmlns:p14="http://schemas.microsoft.com/office/powerpoint/2010/main" val="2453573681"/>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24305" y="1327255"/>
            <a:ext cx="8495953" cy="3708680"/>
          </a:xfrm>
        </p:spPr>
        <p:txBody>
          <a:bodyPr>
            <a:noAutofit/>
          </a:bodyPr>
          <a:lstStyle/>
          <a:p>
            <a:pPr marL="409575" indent="-342900">
              <a:spcBef>
                <a:spcPts val="0"/>
              </a:spcBef>
              <a:buFont typeface="Wingdings" panose="05000000000000000000" pitchFamily="2" charset="2"/>
              <a:buChar char="q"/>
            </a:pPr>
            <a:r>
              <a:rPr lang="en-US" sz="1800" dirty="0" err="1" smtClean="0"/>
              <a:t>Consumo</a:t>
            </a:r>
            <a:r>
              <a:rPr lang="en-US" sz="1800" dirty="0" smtClean="0"/>
              <a:t> de </a:t>
            </a:r>
            <a:r>
              <a:rPr lang="en-US" sz="1800" dirty="0" err="1" smtClean="0"/>
              <a:t>alimentos</a:t>
            </a:r>
            <a:r>
              <a:rPr lang="en-US" sz="1800" dirty="0" smtClean="0"/>
              <a:t> que mas </a:t>
            </a:r>
            <a:r>
              <a:rPr lang="en-US" sz="1800" dirty="0" err="1" smtClean="0"/>
              <a:t>aportan</a:t>
            </a:r>
            <a:r>
              <a:rPr lang="en-US" sz="1800" dirty="0" smtClean="0"/>
              <a:t> a la </a:t>
            </a:r>
            <a:r>
              <a:rPr lang="en-US" sz="1800" dirty="0" err="1" smtClean="0"/>
              <a:t>ingesta</a:t>
            </a:r>
            <a:r>
              <a:rPr lang="en-US" sz="1800" dirty="0" smtClean="0"/>
              <a:t> de </a:t>
            </a:r>
            <a:r>
              <a:rPr lang="en-US" sz="1800" dirty="0" err="1" smtClean="0"/>
              <a:t>sodio-yodo</a:t>
            </a:r>
            <a:endParaRPr lang="en-US" sz="1800" dirty="0" smtClean="0"/>
          </a:p>
          <a:p>
            <a:pPr marL="514350" indent="-447675">
              <a:spcBef>
                <a:spcPts val="0"/>
              </a:spcBef>
              <a:buFont typeface="Wingdings" panose="05000000000000000000" pitchFamily="2" charset="2"/>
              <a:buChar char="§"/>
            </a:pPr>
            <a:endParaRPr lang="en-US" sz="1800" dirty="0" smtClean="0"/>
          </a:p>
          <a:p>
            <a:pPr marL="514350" indent="-447675">
              <a:spcBef>
                <a:spcPts val="0"/>
              </a:spcBef>
              <a:buFont typeface="Wingdings" panose="05000000000000000000" pitchFamily="2" charset="2"/>
              <a:buChar char="§"/>
            </a:pPr>
            <a:endParaRPr lang="en-US" sz="1800" dirty="0" smtClean="0"/>
          </a:p>
          <a:p>
            <a:pPr marL="352425" indent="-285750">
              <a:spcBef>
                <a:spcPts val="0"/>
              </a:spcBef>
              <a:buFont typeface="Wingdings" panose="05000000000000000000" pitchFamily="2" charset="2"/>
              <a:buChar char="q"/>
            </a:pPr>
            <a:r>
              <a:rPr lang="en-US" sz="1800" dirty="0" err="1" smtClean="0"/>
              <a:t>Informacion</a:t>
            </a:r>
            <a:r>
              <a:rPr lang="en-US" sz="1800" dirty="0" smtClean="0"/>
              <a:t> de </a:t>
            </a:r>
            <a:r>
              <a:rPr lang="en-US" sz="1800" dirty="0" err="1" smtClean="0"/>
              <a:t>disponibilidad</a:t>
            </a:r>
            <a:r>
              <a:rPr lang="en-US" sz="1800" dirty="0" smtClean="0"/>
              <a:t> de </a:t>
            </a:r>
            <a:r>
              <a:rPr lang="en-US" sz="1800" dirty="0" err="1" smtClean="0"/>
              <a:t>alimentos</a:t>
            </a:r>
            <a:r>
              <a:rPr lang="en-US" sz="1800" dirty="0" smtClean="0"/>
              <a:t> </a:t>
            </a:r>
            <a:r>
              <a:rPr lang="en-US" sz="1800" dirty="0" err="1" smtClean="0"/>
              <a:t>procesados</a:t>
            </a:r>
            <a:r>
              <a:rPr lang="en-US" sz="1800" dirty="0" smtClean="0"/>
              <a:t> </a:t>
            </a:r>
            <a:r>
              <a:rPr lang="en-US" sz="1800" dirty="0" err="1" smtClean="0"/>
              <a:t>que</a:t>
            </a:r>
            <a:r>
              <a:rPr lang="en-US" sz="1800" dirty="0" smtClean="0"/>
              <a:t> </a:t>
            </a:r>
            <a:r>
              <a:rPr lang="en-US" sz="1800" dirty="0" err="1" smtClean="0"/>
              <a:t>utilizan</a:t>
            </a:r>
            <a:r>
              <a:rPr lang="en-US" sz="1800" dirty="0" smtClean="0"/>
              <a:t> </a:t>
            </a:r>
            <a:r>
              <a:rPr lang="en-US" sz="1800" dirty="0" err="1" smtClean="0"/>
              <a:t>sal</a:t>
            </a:r>
            <a:r>
              <a:rPr lang="en-US" sz="1800" dirty="0" smtClean="0"/>
              <a:t> </a:t>
            </a:r>
            <a:r>
              <a:rPr lang="en-US" sz="1800" dirty="0" err="1" smtClean="0"/>
              <a:t>como</a:t>
            </a:r>
            <a:r>
              <a:rPr lang="en-US" sz="1800" dirty="0" smtClean="0"/>
              <a:t> </a:t>
            </a:r>
            <a:r>
              <a:rPr lang="en-US" sz="1800" dirty="0" err="1" smtClean="0"/>
              <a:t>ingrediente</a:t>
            </a:r>
            <a:endParaRPr lang="en-US" sz="1800" dirty="0" smtClean="0"/>
          </a:p>
          <a:p>
            <a:pPr marL="514350" indent="-447675">
              <a:spcBef>
                <a:spcPts val="0"/>
              </a:spcBef>
              <a:buFont typeface="Wingdings" panose="05000000000000000000" pitchFamily="2" charset="2"/>
              <a:buChar char="§"/>
            </a:pPr>
            <a:endParaRPr lang="en-US" sz="1800" dirty="0" smtClean="0"/>
          </a:p>
          <a:p>
            <a:pPr marL="514350" indent="-447675">
              <a:spcBef>
                <a:spcPts val="0"/>
              </a:spcBef>
              <a:buFont typeface="Wingdings" panose="05000000000000000000" pitchFamily="2" charset="2"/>
              <a:buChar char="§"/>
            </a:pPr>
            <a:endParaRPr lang="en-US" sz="1800" dirty="0"/>
          </a:p>
          <a:p>
            <a:pPr marL="514350" indent="-447675">
              <a:spcBef>
                <a:spcPts val="0"/>
              </a:spcBef>
              <a:buFont typeface="Wingdings" panose="05000000000000000000" pitchFamily="2" charset="2"/>
              <a:buChar char="q"/>
            </a:pPr>
            <a:r>
              <a:rPr lang="en-US" sz="1800" dirty="0" err="1" smtClean="0"/>
              <a:t>Calidad</a:t>
            </a:r>
            <a:r>
              <a:rPr lang="en-US" sz="1800" dirty="0" smtClean="0"/>
              <a:t> de la </a:t>
            </a:r>
            <a:r>
              <a:rPr lang="en-US" sz="1800" dirty="0" err="1" smtClean="0"/>
              <a:t>sal</a:t>
            </a:r>
            <a:r>
              <a:rPr lang="en-US" sz="1800" dirty="0" smtClean="0"/>
              <a:t> </a:t>
            </a:r>
            <a:r>
              <a:rPr lang="en-US" sz="1800" dirty="0" err="1" smtClean="0"/>
              <a:t>utilizada</a:t>
            </a:r>
            <a:r>
              <a:rPr lang="en-US" sz="1800" dirty="0" smtClean="0"/>
              <a:t> </a:t>
            </a:r>
            <a:r>
              <a:rPr lang="en-US" sz="1800" dirty="0" err="1" smtClean="0"/>
              <a:t>por</a:t>
            </a:r>
            <a:r>
              <a:rPr lang="en-US" sz="1800" dirty="0" smtClean="0"/>
              <a:t> la </a:t>
            </a:r>
            <a:r>
              <a:rPr lang="en-US" sz="1800" dirty="0" err="1" smtClean="0"/>
              <a:t>industria</a:t>
            </a:r>
            <a:r>
              <a:rPr lang="en-US" sz="1800" dirty="0" smtClean="0"/>
              <a:t> de </a:t>
            </a:r>
            <a:r>
              <a:rPr lang="en-US" sz="1800" dirty="0" err="1" smtClean="0"/>
              <a:t>alimentos</a:t>
            </a:r>
            <a:endParaRPr lang="en-US" sz="1800" dirty="0" smtClean="0"/>
          </a:p>
          <a:p>
            <a:pPr marL="514350" indent="-447675">
              <a:spcBef>
                <a:spcPts val="0"/>
              </a:spcBef>
              <a:buFont typeface="Wingdings" panose="05000000000000000000" pitchFamily="2" charset="2"/>
              <a:buChar char="§"/>
            </a:pPr>
            <a:endParaRPr lang="en-US" sz="1800" dirty="0"/>
          </a:p>
          <a:p>
            <a:pPr marL="514350" indent="-447675">
              <a:spcBef>
                <a:spcPts val="0"/>
              </a:spcBef>
              <a:buFont typeface="Wingdings" panose="05000000000000000000" pitchFamily="2" charset="2"/>
              <a:buChar char="§"/>
            </a:pPr>
            <a:endParaRPr lang="en-US" sz="1800" dirty="0" smtClean="0"/>
          </a:p>
          <a:p>
            <a:pPr marL="66675" indent="0" algn="ctr">
              <a:spcBef>
                <a:spcPts val="0"/>
              </a:spcBef>
            </a:pPr>
            <a:r>
              <a:rPr lang="en-US" sz="2000" b="1" dirty="0" smtClean="0"/>
              <a:t>Meta final: Que </a:t>
            </a:r>
            <a:r>
              <a:rPr lang="en-US" sz="2000" b="1" dirty="0" err="1" smtClean="0"/>
              <a:t>todos</a:t>
            </a:r>
            <a:r>
              <a:rPr lang="en-US" sz="2000" b="1" dirty="0" smtClean="0"/>
              <a:t> los </a:t>
            </a:r>
            <a:r>
              <a:rPr lang="en-US" sz="2000" b="1" dirty="0" err="1" smtClean="0"/>
              <a:t>segmentos</a:t>
            </a:r>
            <a:r>
              <a:rPr lang="en-US" sz="2000" b="1" dirty="0" smtClean="0"/>
              <a:t> de la </a:t>
            </a:r>
            <a:r>
              <a:rPr lang="en-US" sz="2000" b="1" dirty="0" err="1" smtClean="0"/>
              <a:t>población</a:t>
            </a:r>
            <a:r>
              <a:rPr lang="en-US" sz="2000" b="1" dirty="0" smtClean="0"/>
              <a:t> </a:t>
            </a:r>
            <a:r>
              <a:rPr lang="en-US" sz="2000" b="1" dirty="0" err="1" smtClean="0"/>
              <a:t>tengan</a:t>
            </a:r>
            <a:r>
              <a:rPr lang="en-US" sz="2000" b="1" dirty="0" smtClean="0"/>
              <a:t> </a:t>
            </a:r>
            <a:r>
              <a:rPr lang="en-US" sz="2000" b="1" dirty="0" err="1" smtClean="0"/>
              <a:t>una</a:t>
            </a:r>
            <a:r>
              <a:rPr lang="en-US" sz="2000" b="1" dirty="0" smtClean="0"/>
              <a:t> </a:t>
            </a:r>
            <a:r>
              <a:rPr lang="en-US" sz="2000" b="1" dirty="0" err="1" smtClean="0"/>
              <a:t>ingesta</a:t>
            </a:r>
            <a:r>
              <a:rPr lang="en-US" sz="2000" b="1" dirty="0" smtClean="0"/>
              <a:t> </a:t>
            </a:r>
            <a:r>
              <a:rPr lang="en-US" sz="2000" b="1" dirty="0" err="1" smtClean="0"/>
              <a:t>suficiente</a:t>
            </a:r>
            <a:r>
              <a:rPr lang="en-US" sz="2000" b="1" dirty="0" smtClean="0"/>
              <a:t> de </a:t>
            </a:r>
            <a:r>
              <a:rPr lang="en-US" sz="2000" b="1" dirty="0" err="1" smtClean="0"/>
              <a:t>yodo</a:t>
            </a:r>
            <a:r>
              <a:rPr lang="en-US" sz="2000" b="1" dirty="0" smtClean="0"/>
              <a:t> y </a:t>
            </a:r>
            <a:r>
              <a:rPr lang="en-US" sz="2000" b="1" dirty="0" err="1" smtClean="0"/>
              <a:t>revisar</a:t>
            </a:r>
            <a:r>
              <a:rPr lang="en-US" sz="2000" b="1" dirty="0" smtClean="0"/>
              <a:t> </a:t>
            </a:r>
            <a:r>
              <a:rPr lang="en-US" sz="2000" b="1" dirty="0" err="1" smtClean="0"/>
              <a:t>si</a:t>
            </a:r>
            <a:r>
              <a:rPr lang="en-US" sz="2000" b="1" dirty="0" smtClean="0"/>
              <a:t> se require de </a:t>
            </a:r>
            <a:r>
              <a:rPr lang="en-US" sz="2000" b="1" dirty="0" err="1" smtClean="0"/>
              <a:t>una</a:t>
            </a:r>
            <a:r>
              <a:rPr lang="en-US" sz="2000" b="1" dirty="0" smtClean="0"/>
              <a:t> </a:t>
            </a:r>
            <a:r>
              <a:rPr lang="en-US" sz="2000" b="1" dirty="0" err="1" smtClean="0"/>
              <a:t>modificación</a:t>
            </a:r>
            <a:r>
              <a:rPr lang="en-US" sz="2000" b="1" dirty="0" smtClean="0"/>
              <a:t> a los </a:t>
            </a:r>
            <a:r>
              <a:rPr lang="en-US" sz="2000" b="1" dirty="0" err="1" smtClean="0"/>
              <a:t>reglamentos</a:t>
            </a:r>
            <a:r>
              <a:rPr lang="en-US" sz="2000" b="1" dirty="0" smtClean="0"/>
              <a:t>/</a:t>
            </a:r>
            <a:r>
              <a:rPr lang="en-US" sz="2000" b="1" dirty="0" err="1" smtClean="0"/>
              <a:t>normas</a:t>
            </a:r>
            <a:r>
              <a:rPr lang="en-US" sz="2000" b="1" dirty="0" smtClean="0"/>
              <a:t>. </a:t>
            </a:r>
            <a:endParaRPr lang="en-US" sz="2000" b="1" dirty="0"/>
          </a:p>
        </p:txBody>
      </p:sp>
      <p:sp>
        <p:nvSpPr>
          <p:cNvPr id="7" name="Title 1"/>
          <p:cNvSpPr>
            <a:spLocks noGrp="1"/>
          </p:cNvSpPr>
          <p:nvPr>
            <p:ph type="title"/>
          </p:nvPr>
        </p:nvSpPr>
        <p:spPr/>
        <p:txBody>
          <a:bodyPr anchor="ctr" anchorCtr="0">
            <a:normAutofit/>
          </a:bodyPr>
          <a:lstStyle/>
          <a:p>
            <a:pPr marL="66675">
              <a:lnSpc>
                <a:spcPct val="100000"/>
              </a:lnSpc>
              <a:buClr>
                <a:schemeClr val="accent2"/>
              </a:buClr>
            </a:pPr>
            <a:r>
              <a:rPr lang="en-US" sz="2800" b="1" dirty="0" err="1" smtClean="0">
                <a:latin typeface="Calibri" panose="020F0502020204030204" pitchFamily="34" charset="0"/>
                <a:cs typeface="Calibri" panose="020F0502020204030204" pitchFamily="34" charset="0"/>
              </a:rPr>
              <a:t>Evaluación</a:t>
            </a:r>
            <a:r>
              <a:rPr lang="en-US" sz="2800" b="1" dirty="0" smtClean="0">
                <a:latin typeface="Calibri" panose="020F0502020204030204" pitchFamily="34" charset="0"/>
                <a:cs typeface="Calibri" panose="020F0502020204030204" pitchFamily="34" charset="0"/>
              </a:rPr>
              <a:t> de las </a:t>
            </a:r>
            <a:r>
              <a:rPr lang="en-US" sz="2800" b="1" dirty="0" err="1" smtClean="0">
                <a:latin typeface="Calibri" panose="020F0502020204030204" pitchFamily="34" charset="0"/>
                <a:cs typeface="Calibri" panose="020F0502020204030204" pitchFamily="34" charset="0"/>
              </a:rPr>
              <a:t>fuentes</a:t>
            </a:r>
            <a:r>
              <a:rPr lang="en-US" sz="2800" b="1" dirty="0" smtClean="0">
                <a:latin typeface="Calibri" panose="020F0502020204030204" pitchFamily="34" charset="0"/>
                <a:cs typeface="Calibri" panose="020F0502020204030204" pitchFamily="34" charset="0"/>
              </a:rPr>
              <a:t> de </a:t>
            </a:r>
            <a:r>
              <a:rPr lang="en-US" sz="2800" b="1" dirty="0" err="1" smtClean="0">
                <a:latin typeface="Calibri" panose="020F0502020204030204" pitchFamily="34" charset="0"/>
                <a:cs typeface="Calibri" panose="020F0502020204030204" pitchFamily="34" charset="0"/>
              </a:rPr>
              <a:t>sal</a:t>
            </a:r>
            <a:r>
              <a:rPr lang="en-US" sz="2800" b="1" dirty="0" smtClean="0">
                <a:latin typeface="Calibri" panose="020F0502020204030204" pitchFamily="34" charset="0"/>
                <a:cs typeface="Calibri" panose="020F0502020204030204" pitchFamily="34" charset="0"/>
              </a:rPr>
              <a:t> </a:t>
            </a:r>
            <a:r>
              <a:rPr lang="en-US" sz="2800" b="1" dirty="0" err="1" smtClean="0">
                <a:latin typeface="Calibri" panose="020F0502020204030204" pitchFamily="34" charset="0"/>
                <a:cs typeface="Calibri" panose="020F0502020204030204" pitchFamily="34" charset="0"/>
              </a:rPr>
              <a:t>en</a:t>
            </a:r>
            <a:r>
              <a:rPr lang="en-US" sz="2800" b="1" dirty="0" smtClean="0">
                <a:latin typeface="Calibri" panose="020F0502020204030204" pitchFamily="34" charset="0"/>
                <a:cs typeface="Calibri" panose="020F0502020204030204" pitchFamily="34" charset="0"/>
              </a:rPr>
              <a:t> la </a:t>
            </a:r>
            <a:r>
              <a:rPr lang="en-US" sz="2800" b="1" dirty="0" err="1" smtClean="0">
                <a:latin typeface="Calibri" panose="020F0502020204030204" pitchFamily="34" charset="0"/>
                <a:cs typeface="Calibri" panose="020F0502020204030204" pitchFamily="34" charset="0"/>
              </a:rPr>
              <a:t>dieta</a:t>
            </a:r>
            <a:endParaRPr lang="en-US" sz="2800" b="1"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7C0B17BA-9A10-6747-8FE6-7EE2DD4C5987}"/>
              </a:ext>
            </a:extLst>
          </p:cNvPr>
          <p:cNvPicPr>
            <a:picLocks noChangeAspect="1"/>
          </p:cNvPicPr>
          <p:nvPr/>
        </p:nvPicPr>
        <p:blipFill>
          <a:blip r:embed="rId3"/>
          <a:stretch>
            <a:fillRect/>
          </a:stretch>
        </p:blipFill>
        <p:spPr>
          <a:xfrm>
            <a:off x="9432966" y="1162955"/>
            <a:ext cx="2439418" cy="1834291"/>
          </a:xfrm>
          <a:prstGeom prst="rect">
            <a:avLst/>
          </a:prstGeom>
        </p:spPr>
      </p:pic>
      <p:pic>
        <p:nvPicPr>
          <p:cNvPr id="9" name="Picture 8">
            <a:extLst>
              <a:ext uri="{FF2B5EF4-FFF2-40B4-BE49-F238E27FC236}">
                <a16:creationId xmlns:a16="http://schemas.microsoft.com/office/drawing/2014/main" id="{AB7828C1-1CF4-BE43-BB6A-FB457CD030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9307" y="4598280"/>
            <a:ext cx="2160127" cy="1937070"/>
          </a:xfrm>
          <a:prstGeom prst="rect">
            <a:avLst/>
          </a:prstGeom>
        </p:spPr>
      </p:pic>
      <p:pic>
        <p:nvPicPr>
          <p:cNvPr id="10" name="Picture 9">
            <a:extLst>
              <a:ext uri="{FF2B5EF4-FFF2-40B4-BE49-F238E27FC236}">
                <a16:creationId xmlns:a16="http://schemas.microsoft.com/office/drawing/2014/main" id="{3B09D637-14BA-7940-A475-4D55386285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60599" y="5081921"/>
            <a:ext cx="2675773" cy="1502892"/>
          </a:xfrm>
          <a:prstGeom prst="rect">
            <a:avLst/>
          </a:prstGeom>
        </p:spPr>
      </p:pic>
      <p:pic>
        <p:nvPicPr>
          <p:cNvPr id="11" name="Picture 10">
            <a:extLst>
              <a:ext uri="{FF2B5EF4-FFF2-40B4-BE49-F238E27FC236}">
                <a16:creationId xmlns:a16="http://schemas.microsoft.com/office/drawing/2014/main" id="{E66888CB-7F53-9246-A94E-A949493746B3}"/>
              </a:ext>
            </a:extLst>
          </p:cNvPr>
          <p:cNvPicPr>
            <a:picLocks noChangeAspect="1"/>
          </p:cNvPicPr>
          <p:nvPr/>
        </p:nvPicPr>
        <p:blipFill>
          <a:blip r:embed="rId6"/>
          <a:stretch>
            <a:fillRect/>
          </a:stretch>
        </p:blipFill>
        <p:spPr>
          <a:xfrm>
            <a:off x="9711558" y="3181595"/>
            <a:ext cx="2078477" cy="1032703"/>
          </a:xfrm>
          <a:prstGeom prst="rect">
            <a:avLst/>
          </a:prstGeom>
        </p:spPr>
      </p:pic>
      <p:pic>
        <p:nvPicPr>
          <p:cNvPr id="12" name="Picture 11">
            <a:extLst>
              <a:ext uri="{FF2B5EF4-FFF2-40B4-BE49-F238E27FC236}">
                <a16:creationId xmlns:a16="http://schemas.microsoft.com/office/drawing/2014/main" id="{6DFB52E3-9813-E248-A1F7-3039B911654E}"/>
              </a:ext>
            </a:extLst>
          </p:cNvPr>
          <p:cNvPicPr>
            <a:picLocks noChangeAspect="1"/>
          </p:cNvPicPr>
          <p:nvPr/>
        </p:nvPicPr>
        <p:blipFill>
          <a:blip r:embed="rId7"/>
          <a:stretch>
            <a:fillRect/>
          </a:stretch>
        </p:blipFill>
        <p:spPr>
          <a:xfrm>
            <a:off x="929116" y="5384583"/>
            <a:ext cx="2616981" cy="1236243"/>
          </a:xfrm>
          <a:prstGeom prst="rect">
            <a:avLst/>
          </a:prstGeom>
        </p:spPr>
      </p:pic>
      <p:pic>
        <p:nvPicPr>
          <p:cNvPr id="13" name="Picture 12">
            <a:extLst>
              <a:ext uri="{FF2B5EF4-FFF2-40B4-BE49-F238E27FC236}">
                <a16:creationId xmlns:a16="http://schemas.microsoft.com/office/drawing/2014/main" id="{2A17A535-97E5-3145-951D-41BFD7BE7AD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16549" y="5035934"/>
            <a:ext cx="1126136" cy="1689205"/>
          </a:xfrm>
          <a:prstGeom prst="rect">
            <a:avLst/>
          </a:prstGeom>
        </p:spPr>
      </p:pic>
      <p:sp>
        <p:nvSpPr>
          <p:cNvPr id="2" name="Slide Number Placeholder 1">
            <a:extLst>
              <a:ext uri="{FF2B5EF4-FFF2-40B4-BE49-F238E27FC236}">
                <a16:creationId xmlns:a16="http://schemas.microsoft.com/office/drawing/2014/main" id="{52034E55-0774-6843-B03C-37ED0181EC6D}"/>
              </a:ext>
            </a:extLst>
          </p:cNvPr>
          <p:cNvSpPr>
            <a:spLocks noGrp="1"/>
          </p:cNvSpPr>
          <p:nvPr>
            <p:ph type="sldNum" sz="quarter" idx="2"/>
          </p:nvPr>
        </p:nvSpPr>
        <p:spPr>
          <a:xfrm>
            <a:off x="11848310" y="6535350"/>
            <a:ext cx="262249" cy="276999"/>
          </a:xfrm>
        </p:spPr>
        <p:txBody>
          <a:bodyPr/>
          <a:lstStyle/>
          <a:p>
            <a:fld id="{86CB4B4D-7CA3-9044-876B-883B54F8677D}" type="slidenum">
              <a:rPr lang="de-CH" smtClean="0">
                <a:solidFill>
                  <a:schemeClr val="tx2"/>
                </a:solidFill>
              </a:rPr>
              <a:t>29</a:t>
            </a:fld>
            <a:endParaRPr lang="de-CH" dirty="0">
              <a:solidFill>
                <a:schemeClr val="tx2"/>
              </a:solidFill>
            </a:endParaRPr>
          </a:p>
        </p:txBody>
      </p:sp>
    </p:spTree>
    <p:extLst>
      <p:ext uri="{BB962C8B-B14F-4D97-AF65-F5344CB8AC3E}">
        <p14:creationId xmlns:p14="http://schemas.microsoft.com/office/powerpoint/2010/main" val="301778565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015131" y="212409"/>
            <a:ext cx="9517435" cy="762608"/>
          </a:xfrm>
        </p:spPr>
        <p:txBody>
          <a:bodyPr/>
          <a:lstStyle/>
          <a:p>
            <a:r>
              <a:rPr lang="en-US" dirty="0" smtClean="0">
                <a:solidFill>
                  <a:schemeClr val="bg1"/>
                </a:solidFill>
              </a:rPr>
              <a:t>CONTEXTO GLOBAL: Fortificación de la sal con Yodo, </a:t>
            </a:r>
            <a:r>
              <a:rPr lang="en-US" dirty="0" err="1" smtClean="0">
                <a:solidFill>
                  <a:schemeClr val="bg1"/>
                </a:solidFill>
              </a:rPr>
              <a:t>ESTrAtEGIA</a:t>
            </a:r>
            <a:r>
              <a:rPr lang="en-US" dirty="0" smtClean="0">
                <a:solidFill>
                  <a:schemeClr val="bg1"/>
                </a:solidFill>
              </a:rPr>
              <a:t> EXITOSA PARA ELIMINAR LOS DDY</a:t>
            </a:r>
            <a:endParaRPr lang="en-US" dirty="0"/>
          </a:p>
        </p:txBody>
      </p:sp>
      <p:sp>
        <p:nvSpPr>
          <p:cNvPr id="15" name="23 Forma libre"/>
          <p:cNvSpPr/>
          <p:nvPr/>
        </p:nvSpPr>
        <p:spPr>
          <a:xfrm>
            <a:off x="1549110" y="2821514"/>
            <a:ext cx="1804025" cy="1666372"/>
          </a:xfrm>
          <a:custGeom>
            <a:avLst/>
            <a:gdLst>
              <a:gd name="connsiteX0" fmla="*/ 0 w 1745760"/>
              <a:gd name="connsiteY0" fmla="*/ 872880 h 1745760"/>
              <a:gd name="connsiteX1" fmla="*/ 255662 w 1745760"/>
              <a:gd name="connsiteY1" fmla="*/ 255661 h 1745760"/>
              <a:gd name="connsiteX2" fmla="*/ 872882 w 1745760"/>
              <a:gd name="connsiteY2" fmla="*/ 1 h 1745760"/>
              <a:gd name="connsiteX3" fmla="*/ 1490101 w 1745760"/>
              <a:gd name="connsiteY3" fmla="*/ 255663 h 1745760"/>
              <a:gd name="connsiteX4" fmla="*/ 1745761 w 1745760"/>
              <a:gd name="connsiteY4" fmla="*/ 872883 h 1745760"/>
              <a:gd name="connsiteX5" fmla="*/ 1490100 w 1745760"/>
              <a:gd name="connsiteY5" fmla="*/ 1490103 h 1745760"/>
              <a:gd name="connsiteX6" fmla="*/ 872880 w 1745760"/>
              <a:gd name="connsiteY6" fmla="*/ 1745763 h 1745760"/>
              <a:gd name="connsiteX7" fmla="*/ 255661 w 1745760"/>
              <a:gd name="connsiteY7" fmla="*/ 1490102 h 1745760"/>
              <a:gd name="connsiteX8" fmla="*/ 1 w 1745760"/>
              <a:gd name="connsiteY8" fmla="*/ 872882 h 1745760"/>
              <a:gd name="connsiteX9" fmla="*/ 0 w 1745760"/>
              <a:gd name="connsiteY9" fmla="*/ 872880 h 174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45760" h="1745760">
                <a:moveTo>
                  <a:pt x="0" y="872880"/>
                </a:moveTo>
                <a:cubicBezTo>
                  <a:pt x="0" y="641378"/>
                  <a:pt x="91964" y="419357"/>
                  <a:pt x="255662" y="255661"/>
                </a:cubicBezTo>
                <a:cubicBezTo>
                  <a:pt x="419359" y="91964"/>
                  <a:pt x="641380" y="1"/>
                  <a:pt x="872882" y="1"/>
                </a:cubicBezTo>
                <a:cubicBezTo>
                  <a:pt x="1104384" y="1"/>
                  <a:pt x="1326405" y="91965"/>
                  <a:pt x="1490101" y="255663"/>
                </a:cubicBezTo>
                <a:cubicBezTo>
                  <a:pt x="1653798" y="419360"/>
                  <a:pt x="1745761" y="641381"/>
                  <a:pt x="1745761" y="872883"/>
                </a:cubicBezTo>
                <a:cubicBezTo>
                  <a:pt x="1745761" y="1104385"/>
                  <a:pt x="1653797" y="1326406"/>
                  <a:pt x="1490100" y="1490103"/>
                </a:cubicBezTo>
                <a:cubicBezTo>
                  <a:pt x="1326403" y="1653800"/>
                  <a:pt x="1104383" y="1745764"/>
                  <a:pt x="872880" y="1745763"/>
                </a:cubicBezTo>
                <a:cubicBezTo>
                  <a:pt x="641378" y="1745763"/>
                  <a:pt x="419357" y="1653799"/>
                  <a:pt x="255661" y="1490102"/>
                </a:cubicBezTo>
                <a:cubicBezTo>
                  <a:pt x="91964" y="1326405"/>
                  <a:pt x="1" y="1104384"/>
                  <a:pt x="1" y="872882"/>
                </a:cubicBezTo>
                <a:cubicBezTo>
                  <a:pt x="1" y="872881"/>
                  <a:pt x="0" y="872881"/>
                  <a:pt x="0" y="872880"/>
                </a:cubicBezTo>
                <a:close/>
              </a:path>
            </a:pathLst>
          </a:custGeom>
          <a:solidFill>
            <a:schemeClr val="accent3">
              <a:lumMod val="75000"/>
              <a:alpha val="80000"/>
            </a:schemeClr>
          </a:solidFill>
        </p:spPr>
        <p:style>
          <a:lnRef idx="2">
            <a:schemeClr val="lt1">
              <a:hueOff val="0"/>
              <a:satOff val="0"/>
              <a:lumOff val="0"/>
              <a:alphaOff val="0"/>
            </a:schemeClr>
          </a:lnRef>
          <a:fillRef idx="1">
            <a:scrgbClr r="0" g="0" b="0"/>
          </a:fillRef>
          <a:effectRef idx="0">
            <a:schemeClr val="accent1">
              <a:alpha val="80000"/>
              <a:hueOff val="0"/>
              <a:satOff val="0"/>
              <a:lumOff val="0"/>
              <a:alphaOff val="0"/>
            </a:schemeClr>
          </a:effectRef>
          <a:fontRef idx="minor">
            <a:schemeClr val="lt1"/>
          </a:fontRef>
        </p:style>
        <p:txBody>
          <a:bodyPr spcFirstLastPara="0" vert="horz" wrap="square" lIns="273441" tIns="273440" rIns="273441" bIns="273440" numCol="1" spcCol="1270" anchor="ctr" anchorCtr="0">
            <a:noAutofit/>
          </a:bodyPr>
          <a:lstStyle/>
          <a:p>
            <a:pPr algn="ctr" defTabSz="622300">
              <a:lnSpc>
                <a:spcPct val="90000"/>
              </a:lnSpc>
              <a:spcBef>
                <a:spcPct val="0"/>
              </a:spcBef>
              <a:spcAft>
                <a:spcPct val="35000"/>
              </a:spcAft>
            </a:pPr>
            <a:r>
              <a:rPr lang="es-GT" sz="1600" b="1" dirty="0">
                <a:effectLst>
                  <a:outerShdw blurRad="38100" dist="38100" dir="2700000" algn="tl">
                    <a:srgbClr val="000000">
                      <a:alpha val="43137"/>
                    </a:srgbClr>
                  </a:outerShdw>
                </a:effectLst>
              </a:rPr>
              <a:t>META COMUN</a:t>
            </a:r>
          </a:p>
          <a:p>
            <a:pPr algn="ctr" defTabSz="622300">
              <a:lnSpc>
                <a:spcPct val="90000"/>
              </a:lnSpc>
              <a:spcBef>
                <a:spcPct val="0"/>
              </a:spcBef>
              <a:spcAft>
                <a:spcPct val="35000"/>
              </a:spcAft>
            </a:pPr>
            <a:r>
              <a:rPr lang="es-GT" sz="1200" b="1" dirty="0" smtClean="0">
                <a:effectLst>
                  <a:outerShdw blurRad="38100" dist="38100" dir="2700000" algn="tl">
                    <a:srgbClr val="000000">
                      <a:alpha val="43137"/>
                    </a:srgbClr>
                  </a:outerShdw>
                </a:effectLst>
              </a:rPr>
              <a:t>Combatir los Desórdenes por Deficiencia de Yodo</a:t>
            </a:r>
            <a:endParaRPr lang="en-US" sz="1200" b="1" dirty="0">
              <a:effectLst>
                <a:outerShdw blurRad="38100" dist="38100" dir="2700000" algn="tl">
                  <a:srgbClr val="000000">
                    <a:alpha val="43137"/>
                  </a:srgbClr>
                </a:outerShdw>
              </a:effectLst>
            </a:endParaRPr>
          </a:p>
        </p:txBody>
      </p:sp>
      <p:pic>
        <p:nvPicPr>
          <p:cNvPr id="45" name="Imagen 44"/>
          <p:cNvPicPr>
            <a:picLocks noChangeAspect="1"/>
          </p:cNvPicPr>
          <p:nvPr/>
        </p:nvPicPr>
        <p:blipFill>
          <a:blip r:embed="rId3"/>
          <a:stretch>
            <a:fillRect/>
          </a:stretch>
        </p:blipFill>
        <p:spPr>
          <a:xfrm>
            <a:off x="4839864" y="1772996"/>
            <a:ext cx="7276643" cy="4139074"/>
          </a:xfrm>
          <a:prstGeom prst="rect">
            <a:avLst/>
          </a:prstGeom>
        </p:spPr>
      </p:pic>
      <p:grpSp>
        <p:nvGrpSpPr>
          <p:cNvPr id="3" name="Grupo 2"/>
          <p:cNvGrpSpPr/>
          <p:nvPr/>
        </p:nvGrpSpPr>
        <p:grpSpPr>
          <a:xfrm>
            <a:off x="107463" y="1153435"/>
            <a:ext cx="5170084" cy="5444034"/>
            <a:chOff x="107463" y="1153435"/>
            <a:chExt cx="5170084" cy="5444034"/>
          </a:xfrm>
        </p:grpSpPr>
        <p:grpSp>
          <p:nvGrpSpPr>
            <p:cNvPr id="33" name="Grupo 32"/>
            <p:cNvGrpSpPr/>
            <p:nvPr/>
          </p:nvGrpSpPr>
          <p:grpSpPr>
            <a:xfrm>
              <a:off x="107463" y="1535692"/>
              <a:ext cx="4497355" cy="5061777"/>
              <a:chOff x="107463" y="1535692"/>
              <a:chExt cx="4497355" cy="5061777"/>
            </a:xfrm>
          </p:grpSpPr>
          <p:sp>
            <p:nvSpPr>
              <p:cNvPr id="13" name="21 Arco de bloque"/>
              <p:cNvSpPr/>
              <p:nvPr/>
            </p:nvSpPr>
            <p:spPr>
              <a:xfrm>
                <a:off x="1194221" y="2123733"/>
                <a:ext cx="2553795" cy="3087500"/>
              </a:xfrm>
              <a:prstGeom prst="blockArc">
                <a:avLst>
                  <a:gd name="adj1" fmla="val 0"/>
                  <a:gd name="adj2" fmla="val 5400000"/>
                  <a:gd name="adj3" fmla="val 4640"/>
                </a:avLst>
              </a:prstGeom>
            </p:spPr>
            <p:style>
              <a:lnRef idx="0">
                <a:schemeClr val="accent1">
                  <a:shade val="90000"/>
                  <a:hueOff val="125037"/>
                  <a:satOff val="-2309"/>
                  <a:lumOff val="10709"/>
                  <a:alphaOff val="0"/>
                </a:schemeClr>
              </a:lnRef>
              <a:fillRef idx="1">
                <a:schemeClr val="accent1">
                  <a:shade val="90000"/>
                  <a:hueOff val="125037"/>
                  <a:satOff val="-2309"/>
                  <a:lumOff val="10709"/>
                  <a:alphaOff val="0"/>
                </a:schemeClr>
              </a:fillRef>
              <a:effectRef idx="0">
                <a:schemeClr val="accent1">
                  <a:shade val="90000"/>
                  <a:hueOff val="125037"/>
                  <a:satOff val="-2309"/>
                  <a:lumOff val="10709"/>
                  <a:alphaOff val="0"/>
                </a:schemeClr>
              </a:effectRef>
              <a:fontRef idx="minor">
                <a:schemeClr val="lt1"/>
              </a:fontRef>
            </p:style>
          </p:sp>
          <p:grpSp>
            <p:nvGrpSpPr>
              <p:cNvPr id="9" name="Grupo 8"/>
              <p:cNvGrpSpPr/>
              <p:nvPr/>
            </p:nvGrpSpPr>
            <p:grpSpPr>
              <a:xfrm>
                <a:off x="107463" y="1535692"/>
                <a:ext cx="4497355" cy="5061777"/>
                <a:chOff x="107463" y="1535692"/>
                <a:chExt cx="4497355" cy="5061777"/>
              </a:xfrm>
            </p:grpSpPr>
            <p:sp>
              <p:nvSpPr>
                <p:cNvPr id="12" name="20 Arco de bloque"/>
                <p:cNvSpPr/>
                <p:nvPr/>
              </p:nvSpPr>
              <p:spPr>
                <a:xfrm>
                  <a:off x="1227515" y="2098106"/>
                  <a:ext cx="2505453" cy="3106092"/>
                </a:xfrm>
                <a:prstGeom prst="blockArc">
                  <a:avLst>
                    <a:gd name="adj1" fmla="val 5400000"/>
                    <a:gd name="adj2" fmla="val 10800000"/>
                    <a:gd name="adj3" fmla="val 4640"/>
                  </a:avLst>
                </a:prstGeom>
              </p:spPr>
              <p:style>
                <a:lnRef idx="0">
                  <a:schemeClr val="accent1">
                    <a:shade val="90000"/>
                    <a:hueOff val="250074"/>
                    <a:satOff val="-4618"/>
                    <a:lumOff val="21418"/>
                    <a:alphaOff val="0"/>
                  </a:schemeClr>
                </a:lnRef>
                <a:fillRef idx="1">
                  <a:schemeClr val="accent1">
                    <a:shade val="90000"/>
                    <a:hueOff val="250074"/>
                    <a:satOff val="-4618"/>
                    <a:lumOff val="21418"/>
                    <a:alphaOff val="0"/>
                  </a:schemeClr>
                </a:fillRef>
                <a:effectRef idx="0">
                  <a:schemeClr val="accent1">
                    <a:shade val="90000"/>
                    <a:hueOff val="250074"/>
                    <a:satOff val="-4618"/>
                    <a:lumOff val="21418"/>
                    <a:alphaOff val="0"/>
                  </a:schemeClr>
                </a:effectRef>
                <a:fontRef idx="minor">
                  <a:schemeClr val="lt1"/>
                </a:fontRef>
              </p:style>
            </p:sp>
            <p:sp>
              <p:nvSpPr>
                <p:cNvPr id="37" name="CuadroTexto 36"/>
                <p:cNvSpPr txBox="1"/>
                <p:nvPr/>
              </p:nvSpPr>
              <p:spPr>
                <a:xfrm>
                  <a:off x="485304" y="2883612"/>
                  <a:ext cx="85856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s-GT" sz="1400" b="1" dirty="0">
                      <a:solidFill>
                        <a:schemeClr val="accent6">
                          <a:lumMod val="75000"/>
                        </a:schemeClr>
                      </a:solidFill>
                      <a:latin typeface="+mn-lt"/>
                      <a:ea typeface="+mn-ea"/>
                      <a:cs typeface="+mn-cs"/>
                    </a:rPr>
                    <a:t>Yodurias</a:t>
                  </a:r>
                  <a:endParaRPr lang="en-US" sz="1400" b="1" dirty="0">
                    <a:solidFill>
                      <a:schemeClr val="accent6">
                        <a:lumMod val="75000"/>
                      </a:schemeClr>
                    </a:solidFill>
                    <a:latin typeface="+mn-lt"/>
                    <a:ea typeface="+mn-ea"/>
                    <a:cs typeface="+mn-cs"/>
                  </a:endParaRPr>
                </a:p>
              </p:txBody>
            </p:sp>
            <p:grpSp>
              <p:nvGrpSpPr>
                <p:cNvPr id="8" name="Grupo 7"/>
                <p:cNvGrpSpPr/>
                <p:nvPr/>
              </p:nvGrpSpPr>
              <p:grpSpPr>
                <a:xfrm>
                  <a:off x="107463" y="1535692"/>
                  <a:ext cx="4497355" cy="5061777"/>
                  <a:chOff x="86348" y="1535692"/>
                  <a:chExt cx="4497355" cy="5061777"/>
                </a:xfrm>
              </p:grpSpPr>
              <p:sp>
                <p:nvSpPr>
                  <p:cNvPr id="11" name="19 Arco de bloque"/>
                  <p:cNvSpPr/>
                  <p:nvPr/>
                </p:nvSpPr>
                <p:spPr>
                  <a:xfrm>
                    <a:off x="1209333" y="2156694"/>
                    <a:ext cx="2542552" cy="3094187"/>
                  </a:xfrm>
                  <a:prstGeom prst="blockArc">
                    <a:avLst>
                      <a:gd name="adj1" fmla="val 10888363"/>
                      <a:gd name="adj2" fmla="val 16135791"/>
                      <a:gd name="adj3" fmla="val 4640"/>
                    </a:avLst>
                  </a:prstGeom>
                </p:spPr>
                <p:style>
                  <a:lnRef idx="0">
                    <a:schemeClr val="accent1">
                      <a:shade val="90000"/>
                      <a:hueOff val="375112"/>
                      <a:satOff val="-6927"/>
                      <a:lumOff val="32127"/>
                      <a:alphaOff val="0"/>
                    </a:schemeClr>
                  </a:lnRef>
                  <a:fillRef idx="1">
                    <a:schemeClr val="accent1">
                      <a:shade val="90000"/>
                      <a:hueOff val="375112"/>
                      <a:satOff val="-6927"/>
                      <a:lumOff val="32127"/>
                      <a:alphaOff val="0"/>
                    </a:schemeClr>
                  </a:fillRef>
                  <a:effectRef idx="0">
                    <a:schemeClr val="accent1">
                      <a:shade val="90000"/>
                      <a:hueOff val="375112"/>
                      <a:satOff val="-6927"/>
                      <a:lumOff val="32127"/>
                      <a:alphaOff val="0"/>
                    </a:schemeClr>
                  </a:effectRef>
                  <a:fontRef idx="minor">
                    <a:schemeClr val="lt1"/>
                  </a:fontRef>
                </p:style>
              </p:sp>
              <p:sp>
                <p:nvSpPr>
                  <p:cNvPr id="18" name="27 Forma libre"/>
                  <p:cNvSpPr/>
                  <p:nvPr/>
                </p:nvSpPr>
                <p:spPr>
                  <a:xfrm>
                    <a:off x="355101" y="3120307"/>
                    <a:ext cx="1177383" cy="1169987"/>
                  </a:xfrm>
                  <a:custGeom>
                    <a:avLst/>
                    <a:gdLst>
                      <a:gd name="connsiteX0" fmla="*/ 0 w 1222032"/>
                      <a:gd name="connsiteY0" fmla="*/ 611016 h 1222032"/>
                      <a:gd name="connsiteX1" fmla="*/ 178963 w 1222032"/>
                      <a:gd name="connsiteY1" fmla="*/ 178963 h 1222032"/>
                      <a:gd name="connsiteX2" fmla="*/ 611017 w 1222032"/>
                      <a:gd name="connsiteY2" fmla="*/ 1 h 1222032"/>
                      <a:gd name="connsiteX3" fmla="*/ 1043070 w 1222032"/>
                      <a:gd name="connsiteY3" fmla="*/ 178964 h 1222032"/>
                      <a:gd name="connsiteX4" fmla="*/ 1222032 w 1222032"/>
                      <a:gd name="connsiteY4" fmla="*/ 611018 h 1222032"/>
                      <a:gd name="connsiteX5" fmla="*/ 1043069 w 1222032"/>
                      <a:gd name="connsiteY5" fmla="*/ 1043072 h 1222032"/>
                      <a:gd name="connsiteX6" fmla="*/ 611015 w 1222032"/>
                      <a:gd name="connsiteY6" fmla="*/ 1222034 h 1222032"/>
                      <a:gd name="connsiteX7" fmla="*/ 178961 w 1222032"/>
                      <a:gd name="connsiteY7" fmla="*/ 1043071 h 1222032"/>
                      <a:gd name="connsiteX8" fmla="*/ -1 w 1222032"/>
                      <a:gd name="connsiteY8" fmla="*/ 611017 h 1222032"/>
                      <a:gd name="connsiteX9" fmla="*/ 0 w 1222032"/>
                      <a:gd name="connsiteY9" fmla="*/ 611016 h 12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032" h="1222032">
                        <a:moveTo>
                          <a:pt x="0" y="611016"/>
                        </a:moveTo>
                        <a:cubicBezTo>
                          <a:pt x="0" y="448964"/>
                          <a:pt x="64375" y="293550"/>
                          <a:pt x="178963" y="178963"/>
                        </a:cubicBezTo>
                        <a:cubicBezTo>
                          <a:pt x="293551" y="64375"/>
                          <a:pt x="448965" y="1"/>
                          <a:pt x="611017" y="1"/>
                        </a:cubicBezTo>
                        <a:cubicBezTo>
                          <a:pt x="773069" y="1"/>
                          <a:pt x="928483" y="64376"/>
                          <a:pt x="1043070" y="178964"/>
                        </a:cubicBezTo>
                        <a:cubicBezTo>
                          <a:pt x="1157658" y="293552"/>
                          <a:pt x="1222032" y="448966"/>
                          <a:pt x="1222032" y="611018"/>
                        </a:cubicBezTo>
                        <a:cubicBezTo>
                          <a:pt x="1222032" y="773070"/>
                          <a:pt x="1157657" y="928484"/>
                          <a:pt x="1043069" y="1043072"/>
                        </a:cubicBezTo>
                        <a:cubicBezTo>
                          <a:pt x="928481" y="1157660"/>
                          <a:pt x="773067" y="1222034"/>
                          <a:pt x="611015" y="1222034"/>
                        </a:cubicBezTo>
                        <a:cubicBezTo>
                          <a:pt x="448963" y="1222034"/>
                          <a:pt x="293549" y="1157659"/>
                          <a:pt x="178961" y="1043071"/>
                        </a:cubicBezTo>
                        <a:cubicBezTo>
                          <a:pt x="64373" y="928483"/>
                          <a:pt x="-1" y="773069"/>
                          <a:pt x="-1" y="611017"/>
                        </a:cubicBezTo>
                        <a:lnTo>
                          <a:pt x="0" y="611016"/>
                        </a:lnTo>
                        <a:close/>
                      </a:path>
                    </a:pathLst>
                  </a:cu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199283" tIns="199282" rIns="199283" bIns="199282" numCol="1" spcCol="1270" anchor="ctr" anchorCtr="0">
                    <a:noAutofit/>
                  </a:bodyPr>
                  <a:lstStyle/>
                  <a:p>
                    <a:pPr algn="ctr" defTabSz="711200">
                      <a:lnSpc>
                        <a:spcPct val="90000"/>
                      </a:lnSpc>
                      <a:spcBef>
                        <a:spcPct val="0"/>
                      </a:spcBef>
                      <a:spcAft>
                        <a:spcPct val="35000"/>
                      </a:spcAft>
                    </a:pPr>
                    <a:r>
                      <a:rPr lang="es-GT" sz="1100" b="1" dirty="0">
                        <a:hlinkClick r:id="rId4" action="ppaction://hlinksldjump"/>
                      </a:rPr>
                      <a:t>Vigilancia</a:t>
                    </a:r>
                    <a:endParaRPr lang="en-US" sz="1100" b="1" dirty="0"/>
                  </a:p>
                </p:txBody>
              </p:sp>
              <p:grpSp>
                <p:nvGrpSpPr>
                  <p:cNvPr id="6" name="Grupo 5"/>
                  <p:cNvGrpSpPr/>
                  <p:nvPr/>
                </p:nvGrpSpPr>
                <p:grpSpPr>
                  <a:xfrm>
                    <a:off x="86348" y="1535692"/>
                    <a:ext cx="4497355" cy="5061777"/>
                    <a:chOff x="104456" y="1517031"/>
                    <a:chExt cx="4497355" cy="5061777"/>
                  </a:xfrm>
                </p:grpSpPr>
                <p:grpSp>
                  <p:nvGrpSpPr>
                    <p:cNvPr id="4" name="Grupo 3"/>
                    <p:cNvGrpSpPr/>
                    <p:nvPr/>
                  </p:nvGrpSpPr>
                  <p:grpSpPr>
                    <a:xfrm>
                      <a:off x="104456" y="1517031"/>
                      <a:ext cx="4497355" cy="5061777"/>
                      <a:chOff x="104456" y="1517031"/>
                      <a:chExt cx="4497355" cy="5061777"/>
                    </a:xfrm>
                  </p:grpSpPr>
                  <p:sp>
                    <p:nvSpPr>
                      <p:cNvPr id="14" name="22 Arco de bloque"/>
                      <p:cNvSpPr/>
                      <p:nvPr/>
                    </p:nvSpPr>
                    <p:spPr>
                      <a:xfrm>
                        <a:off x="1227004" y="2153832"/>
                        <a:ext cx="2542552" cy="3094186"/>
                      </a:xfrm>
                      <a:prstGeom prst="blockArc">
                        <a:avLst>
                          <a:gd name="adj1" fmla="val 16133521"/>
                          <a:gd name="adj2" fmla="val 21511680"/>
                          <a:gd name="adj3" fmla="val 4640"/>
                        </a:avLst>
                      </a:pr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sp>
                  <p:sp>
                    <p:nvSpPr>
                      <p:cNvPr id="16" name="25 Forma libre"/>
                      <p:cNvSpPr/>
                      <p:nvPr/>
                    </p:nvSpPr>
                    <p:spPr>
                      <a:xfrm>
                        <a:off x="3310896" y="3301160"/>
                        <a:ext cx="1290915" cy="1243415"/>
                      </a:xfrm>
                      <a:custGeom>
                        <a:avLst/>
                        <a:gdLst>
                          <a:gd name="connsiteX0" fmla="*/ 0 w 1222032"/>
                          <a:gd name="connsiteY0" fmla="*/ 611016 h 1222032"/>
                          <a:gd name="connsiteX1" fmla="*/ 178963 w 1222032"/>
                          <a:gd name="connsiteY1" fmla="*/ 178963 h 1222032"/>
                          <a:gd name="connsiteX2" fmla="*/ 611017 w 1222032"/>
                          <a:gd name="connsiteY2" fmla="*/ 1 h 1222032"/>
                          <a:gd name="connsiteX3" fmla="*/ 1043070 w 1222032"/>
                          <a:gd name="connsiteY3" fmla="*/ 178964 h 1222032"/>
                          <a:gd name="connsiteX4" fmla="*/ 1222032 w 1222032"/>
                          <a:gd name="connsiteY4" fmla="*/ 611018 h 1222032"/>
                          <a:gd name="connsiteX5" fmla="*/ 1043069 w 1222032"/>
                          <a:gd name="connsiteY5" fmla="*/ 1043072 h 1222032"/>
                          <a:gd name="connsiteX6" fmla="*/ 611015 w 1222032"/>
                          <a:gd name="connsiteY6" fmla="*/ 1222034 h 1222032"/>
                          <a:gd name="connsiteX7" fmla="*/ 178961 w 1222032"/>
                          <a:gd name="connsiteY7" fmla="*/ 1043071 h 1222032"/>
                          <a:gd name="connsiteX8" fmla="*/ -1 w 1222032"/>
                          <a:gd name="connsiteY8" fmla="*/ 611017 h 1222032"/>
                          <a:gd name="connsiteX9" fmla="*/ 0 w 1222032"/>
                          <a:gd name="connsiteY9" fmla="*/ 611016 h 12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032" h="1222032">
                            <a:moveTo>
                              <a:pt x="0" y="611016"/>
                            </a:moveTo>
                            <a:cubicBezTo>
                              <a:pt x="0" y="448964"/>
                              <a:pt x="64375" y="293550"/>
                              <a:pt x="178963" y="178963"/>
                            </a:cubicBezTo>
                            <a:cubicBezTo>
                              <a:pt x="293551" y="64375"/>
                              <a:pt x="448965" y="1"/>
                              <a:pt x="611017" y="1"/>
                            </a:cubicBezTo>
                            <a:cubicBezTo>
                              <a:pt x="773069" y="1"/>
                              <a:pt x="928483" y="64376"/>
                              <a:pt x="1043070" y="178964"/>
                            </a:cubicBezTo>
                            <a:cubicBezTo>
                              <a:pt x="1157658" y="293552"/>
                              <a:pt x="1222032" y="448966"/>
                              <a:pt x="1222032" y="611018"/>
                            </a:cubicBezTo>
                            <a:cubicBezTo>
                              <a:pt x="1222032" y="773070"/>
                              <a:pt x="1157657" y="928484"/>
                              <a:pt x="1043069" y="1043072"/>
                            </a:cubicBezTo>
                            <a:cubicBezTo>
                              <a:pt x="928481" y="1157660"/>
                              <a:pt x="773067" y="1222034"/>
                              <a:pt x="611015" y="1222034"/>
                            </a:cubicBezTo>
                            <a:cubicBezTo>
                              <a:pt x="448963" y="1222034"/>
                              <a:pt x="293549" y="1157659"/>
                              <a:pt x="178961" y="1043071"/>
                            </a:cubicBezTo>
                            <a:cubicBezTo>
                              <a:pt x="64373" y="928483"/>
                              <a:pt x="-1" y="773069"/>
                              <a:pt x="-1" y="611017"/>
                            </a:cubicBezTo>
                            <a:lnTo>
                              <a:pt x="0" y="611016"/>
                            </a:lnTo>
                            <a:close/>
                          </a:path>
                        </a:pathLst>
                      </a:custGeom>
                    </p:spPr>
                    <p:style>
                      <a:lnRef idx="2">
                        <a:schemeClr val="lt1">
                          <a:hueOff val="0"/>
                          <a:satOff val="0"/>
                          <a:lumOff val="0"/>
                          <a:alphaOff val="0"/>
                        </a:schemeClr>
                      </a:lnRef>
                      <a:fillRef idx="1">
                        <a:schemeClr val="accent1">
                          <a:alpha val="90000"/>
                          <a:hueOff val="0"/>
                          <a:satOff val="0"/>
                          <a:lumOff val="0"/>
                          <a:alphaOff val="-13333"/>
                        </a:schemeClr>
                      </a:fillRef>
                      <a:effectRef idx="0">
                        <a:schemeClr val="accent1">
                          <a:alpha val="90000"/>
                          <a:hueOff val="0"/>
                          <a:satOff val="0"/>
                          <a:lumOff val="0"/>
                          <a:alphaOff val="-13333"/>
                        </a:schemeClr>
                      </a:effectRef>
                      <a:fontRef idx="minor">
                        <a:schemeClr val="lt1"/>
                      </a:fontRef>
                    </p:style>
                    <p:txBody>
                      <a:bodyPr spcFirstLastPara="0" vert="horz" wrap="square" lIns="194203" tIns="194202" rIns="194203" bIns="194202" numCol="1" spcCol="1270" anchor="ctr" anchorCtr="0">
                        <a:noAutofit/>
                      </a:bodyPr>
                      <a:lstStyle/>
                      <a:p>
                        <a:pPr algn="ctr" defTabSz="533400">
                          <a:lnSpc>
                            <a:spcPct val="90000"/>
                          </a:lnSpc>
                          <a:spcBef>
                            <a:spcPct val="0"/>
                          </a:spcBef>
                          <a:spcAft>
                            <a:spcPct val="35000"/>
                          </a:spcAft>
                        </a:pPr>
                        <a:r>
                          <a:rPr lang="es-GT" sz="900" b="1" dirty="0">
                            <a:hlinkClick r:id="rId5" action="ppaction://hlinksldjump"/>
                          </a:rPr>
                          <a:t>Investigación y desarrollo</a:t>
                        </a:r>
                        <a:endParaRPr lang="en-US" sz="900" b="1" dirty="0"/>
                      </a:p>
                    </p:txBody>
                  </p:sp>
                  <p:sp>
                    <p:nvSpPr>
                      <p:cNvPr id="17" name="26 Forma libre"/>
                      <p:cNvSpPr/>
                      <p:nvPr/>
                    </p:nvSpPr>
                    <p:spPr>
                      <a:xfrm>
                        <a:off x="1876012" y="4509787"/>
                        <a:ext cx="1766250" cy="1521084"/>
                      </a:xfrm>
                      <a:custGeom>
                        <a:avLst/>
                        <a:gdLst>
                          <a:gd name="connsiteX0" fmla="*/ 0 w 1222032"/>
                          <a:gd name="connsiteY0" fmla="*/ 611016 h 1222032"/>
                          <a:gd name="connsiteX1" fmla="*/ 178963 w 1222032"/>
                          <a:gd name="connsiteY1" fmla="*/ 178963 h 1222032"/>
                          <a:gd name="connsiteX2" fmla="*/ 611017 w 1222032"/>
                          <a:gd name="connsiteY2" fmla="*/ 1 h 1222032"/>
                          <a:gd name="connsiteX3" fmla="*/ 1043070 w 1222032"/>
                          <a:gd name="connsiteY3" fmla="*/ 178964 h 1222032"/>
                          <a:gd name="connsiteX4" fmla="*/ 1222032 w 1222032"/>
                          <a:gd name="connsiteY4" fmla="*/ 611018 h 1222032"/>
                          <a:gd name="connsiteX5" fmla="*/ 1043069 w 1222032"/>
                          <a:gd name="connsiteY5" fmla="*/ 1043072 h 1222032"/>
                          <a:gd name="connsiteX6" fmla="*/ 611015 w 1222032"/>
                          <a:gd name="connsiteY6" fmla="*/ 1222034 h 1222032"/>
                          <a:gd name="connsiteX7" fmla="*/ 178961 w 1222032"/>
                          <a:gd name="connsiteY7" fmla="*/ 1043071 h 1222032"/>
                          <a:gd name="connsiteX8" fmla="*/ -1 w 1222032"/>
                          <a:gd name="connsiteY8" fmla="*/ 611017 h 1222032"/>
                          <a:gd name="connsiteX9" fmla="*/ 0 w 1222032"/>
                          <a:gd name="connsiteY9" fmla="*/ 611016 h 12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032" h="1222032">
                            <a:moveTo>
                              <a:pt x="0" y="611016"/>
                            </a:moveTo>
                            <a:cubicBezTo>
                              <a:pt x="0" y="448964"/>
                              <a:pt x="64375" y="293550"/>
                              <a:pt x="178963" y="178963"/>
                            </a:cubicBezTo>
                            <a:cubicBezTo>
                              <a:pt x="293551" y="64375"/>
                              <a:pt x="448965" y="1"/>
                              <a:pt x="611017" y="1"/>
                            </a:cubicBezTo>
                            <a:cubicBezTo>
                              <a:pt x="773069" y="1"/>
                              <a:pt x="928483" y="64376"/>
                              <a:pt x="1043070" y="178964"/>
                            </a:cubicBezTo>
                            <a:cubicBezTo>
                              <a:pt x="1157658" y="293552"/>
                              <a:pt x="1222032" y="448966"/>
                              <a:pt x="1222032" y="611018"/>
                            </a:cubicBezTo>
                            <a:cubicBezTo>
                              <a:pt x="1222032" y="773070"/>
                              <a:pt x="1157657" y="928484"/>
                              <a:pt x="1043069" y="1043072"/>
                            </a:cubicBezTo>
                            <a:cubicBezTo>
                              <a:pt x="928481" y="1157660"/>
                              <a:pt x="773067" y="1222034"/>
                              <a:pt x="611015" y="1222034"/>
                            </a:cubicBezTo>
                            <a:cubicBezTo>
                              <a:pt x="448963" y="1222034"/>
                              <a:pt x="293549" y="1157659"/>
                              <a:pt x="178961" y="1043071"/>
                            </a:cubicBezTo>
                            <a:cubicBezTo>
                              <a:pt x="64373" y="928483"/>
                              <a:pt x="-1" y="773069"/>
                              <a:pt x="-1" y="611017"/>
                            </a:cubicBezTo>
                            <a:lnTo>
                              <a:pt x="0" y="611016"/>
                            </a:lnTo>
                            <a:close/>
                          </a:path>
                        </a:pathLst>
                      </a:custGeom>
                    </p:spPr>
                    <p:style>
                      <a:lnRef idx="2">
                        <a:schemeClr val="lt1">
                          <a:hueOff val="0"/>
                          <a:satOff val="0"/>
                          <a:lumOff val="0"/>
                          <a:alphaOff val="0"/>
                        </a:schemeClr>
                      </a:lnRef>
                      <a:fillRef idx="1">
                        <a:schemeClr val="accent1">
                          <a:alpha val="90000"/>
                          <a:hueOff val="0"/>
                          <a:satOff val="0"/>
                          <a:lumOff val="0"/>
                          <a:alphaOff val="-26667"/>
                        </a:schemeClr>
                      </a:fillRef>
                      <a:effectRef idx="0">
                        <a:schemeClr val="accent1">
                          <a:alpha val="90000"/>
                          <a:hueOff val="0"/>
                          <a:satOff val="0"/>
                          <a:lumOff val="0"/>
                          <a:alphaOff val="-26667"/>
                        </a:schemeClr>
                      </a:effectRef>
                      <a:fontRef idx="minor">
                        <a:schemeClr val="lt1"/>
                      </a:fontRef>
                    </p:style>
                    <p:txBody>
                      <a:bodyPr spcFirstLastPara="0" vert="horz" wrap="square" lIns="196743" tIns="196742" rIns="196743" bIns="196742" numCol="1" spcCol="1270" anchor="ctr" anchorCtr="0">
                        <a:noAutofit/>
                      </a:bodyPr>
                      <a:lstStyle/>
                      <a:p>
                        <a:pPr algn="ctr" defTabSz="622300">
                          <a:lnSpc>
                            <a:spcPct val="90000"/>
                          </a:lnSpc>
                          <a:spcBef>
                            <a:spcPct val="0"/>
                          </a:spcBef>
                          <a:spcAft>
                            <a:spcPct val="35000"/>
                          </a:spcAft>
                        </a:pPr>
                        <a:r>
                          <a:rPr lang="es-GT" sz="2000" b="1" dirty="0">
                            <a:hlinkClick r:id="rId5" action="ppaction://hlinksldjump"/>
                          </a:rPr>
                          <a:t>Monitoreo</a:t>
                        </a:r>
                        <a:r>
                          <a:rPr lang="es-GT" sz="2000" b="1" dirty="0"/>
                          <a:t> </a:t>
                        </a:r>
                        <a:endParaRPr lang="en-US" sz="2000" b="1" dirty="0"/>
                      </a:p>
                    </p:txBody>
                  </p:sp>
                  <p:grpSp>
                    <p:nvGrpSpPr>
                      <p:cNvPr id="19" name="12 Grupo"/>
                      <p:cNvGrpSpPr/>
                      <p:nvPr/>
                    </p:nvGrpSpPr>
                    <p:grpSpPr>
                      <a:xfrm>
                        <a:off x="1032622" y="2217131"/>
                        <a:ext cx="3100555" cy="3234198"/>
                        <a:chOff x="449154" y="1428736"/>
                        <a:chExt cx="4624968" cy="3964233"/>
                      </a:xfrm>
                    </p:grpSpPr>
                    <p:sp>
                      <p:nvSpPr>
                        <p:cNvPr id="20" name="6 Arco"/>
                        <p:cNvSpPr/>
                        <p:nvPr/>
                      </p:nvSpPr>
                      <p:spPr>
                        <a:xfrm>
                          <a:off x="3741593" y="1428736"/>
                          <a:ext cx="1143008" cy="1428760"/>
                        </a:xfrm>
                        <a:prstGeom prst="arc">
                          <a:avLst/>
                        </a:prstGeom>
                        <a:ln w="31750">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100" dirty="0"/>
                        </a:p>
                      </p:txBody>
                    </p:sp>
                    <p:sp>
                      <p:nvSpPr>
                        <p:cNvPr id="21" name="8 Arco"/>
                        <p:cNvSpPr/>
                        <p:nvPr/>
                      </p:nvSpPr>
                      <p:spPr>
                        <a:xfrm rot="14993462">
                          <a:off x="592029" y="1306817"/>
                          <a:ext cx="1143009" cy="1428759"/>
                        </a:xfrm>
                        <a:prstGeom prst="arc">
                          <a:avLst/>
                        </a:prstGeom>
                        <a:ln w="31750">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100" dirty="0"/>
                        </a:p>
                      </p:txBody>
                    </p:sp>
                    <p:sp>
                      <p:nvSpPr>
                        <p:cNvPr id="22" name="9 Arco"/>
                        <p:cNvSpPr/>
                        <p:nvPr/>
                      </p:nvSpPr>
                      <p:spPr>
                        <a:xfrm rot="4550567">
                          <a:off x="3788238" y="4014995"/>
                          <a:ext cx="1143008" cy="1428760"/>
                        </a:xfrm>
                        <a:prstGeom prst="arc">
                          <a:avLst/>
                        </a:prstGeom>
                        <a:ln w="31750">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100" dirty="0"/>
                        </a:p>
                      </p:txBody>
                    </p:sp>
                    <p:sp>
                      <p:nvSpPr>
                        <p:cNvPr id="23" name="10 Arco"/>
                        <p:cNvSpPr/>
                        <p:nvPr/>
                      </p:nvSpPr>
                      <p:spPr>
                        <a:xfrm rot="10579630">
                          <a:off x="1071538" y="3964209"/>
                          <a:ext cx="1143008" cy="1428760"/>
                        </a:xfrm>
                        <a:prstGeom prst="arc">
                          <a:avLst/>
                        </a:prstGeom>
                        <a:ln w="31750">
                          <a:tailEnd type="arrow"/>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sz="1100" dirty="0"/>
                        </a:p>
                      </p:txBody>
                    </p:sp>
                  </p:grpSp>
                  <p:grpSp>
                    <p:nvGrpSpPr>
                      <p:cNvPr id="24" name="16 Grupo"/>
                      <p:cNvGrpSpPr/>
                      <p:nvPr/>
                    </p:nvGrpSpPr>
                    <p:grpSpPr>
                      <a:xfrm>
                        <a:off x="104456" y="2431855"/>
                        <a:ext cx="1110296" cy="3296249"/>
                        <a:chOff x="-308112" y="2014527"/>
                        <a:chExt cx="2583940" cy="4126561"/>
                      </a:xfrm>
                    </p:grpSpPr>
                    <p:cxnSp>
                      <p:nvCxnSpPr>
                        <p:cNvPr id="25" name="11 Conector recto de flecha"/>
                        <p:cNvCxnSpPr/>
                        <p:nvPr/>
                      </p:nvCxnSpPr>
                      <p:spPr>
                        <a:xfrm rot="5400000">
                          <a:off x="-808960" y="3599524"/>
                          <a:ext cx="3071834" cy="1587"/>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sp>
                      <p:nvSpPr>
                        <p:cNvPr id="26" name="14 CuadroTexto"/>
                        <p:cNvSpPr txBox="1"/>
                        <p:nvPr/>
                      </p:nvSpPr>
                      <p:spPr>
                        <a:xfrm rot="16200000">
                          <a:off x="-1160262" y="3062605"/>
                          <a:ext cx="2740804" cy="644647"/>
                        </a:xfrm>
                        <a:prstGeom prst="rect">
                          <a:avLst/>
                        </a:prstGeom>
                        <a:noFill/>
                      </p:spPr>
                      <p:txBody>
                        <a:bodyPr wrap="square" rtlCol="0">
                          <a:spAutoFit/>
                        </a:bodyPr>
                        <a:lstStyle/>
                        <a:p>
                          <a:r>
                            <a:rPr lang="es-MX" sz="1200" b="1" dirty="0"/>
                            <a:t>Legislación adecuada</a:t>
                          </a:r>
                          <a:endParaRPr lang="es-GT" sz="1200" b="1" dirty="0"/>
                        </a:p>
                      </p:txBody>
                    </p:sp>
                    <p:sp>
                      <p:nvSpPr>
                        <p:cNvPr id="27" name="15 CuadroTexto"/>
                        <p:cNvSpPr txBox="1"/>
                        <p:nvPr/>
                      </p:nvSpPr>
                      <p:spPr>
                        <a:xfrm>
                          <a:off x="-308112" y="5389745"/>
                          <a:ext cx="2583940" cy="751343"/>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MX" sz="1100" b="1" dirty="0">
                              <a:solidFill>
                                <a:schemeClr val="tx1"/>
                              </a:solidFill>
                            </a:rPr>
                            <a:t>Proceso de revisión y ajustes</a:t>
                          </a:r>
                          <a:endParaRPr lang="en-US" sz="1100" b="1" dirty="0"/>
                        </a:p>
                      </p:txBody>
                    </p:sp>
                  </p:grpSp>
                  <p:grpSp>
                    <p:nvGrpSpPr>
                      <p:cNvPr id="28" name="19 Grupo"/>
                      <p:cNvGrpSpPr/>
                      <p:nvPr/>
                    </p:nvGrpSpPr>
                    <p:grpSpPr>
                      <a:xfrm>
                        <a:off x="1127181" y="5739569"/>
                        <a:ext cx="3474630" cy="839239"/>
                        <a:chOff x="2059835" y="5758332"/>
                        <a:chExt cx="4198137" cy="1166390"/>
                      </a:xfrm>
                    </p:grpSpPr>
                    <p:sp>
                      <p:nvSpPr>
                        <p:cNvPr id="29" name="17 Cerrar llave"/>
                        <p:cNvSpPr/>
                        <p:nvPr/>
                      </p:nvSpPr>
                      <p:spPr>
                        <a:xfrm rot="5400000">
                          <a:off x="3777360" y="4311131"/>
                          <a:ext cx="478986" cy="3373387"/>
                        </a:xfrm>
                        <a:prstGeom prst="rightBrace">
                          <a:avLst/>
                        </a:prstGeom>
                        <a:ln w="317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s-GT" sz="1100" dirty="0"/>
                        </a:p>
                      </p:txBody>
                    </p:sp>
                    <p:sp>
                      <p:nvSpPr>
                        <p:cNvPr id="30" name="18 CuadroTexto"/>
                        <p:cNvSpPr txBox="1"/>
                        <p:nvPr/>
                      </p:nvSpPr>
                      <p:spPr>
                        <a:xfrm>
                          <a:off x="2059835" y="6325867"/>
                          <a:ext cx="4198137" cy="598855"/>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a:defRPr>
                              <a:solidFill>
                                <a:schemeClr val="tx1"/>
                              </a:solidFill>
                            </a:defRPr>
                          </a:lvl1pPr>
                        </a:lstStyle>
                        <a:p>
                          <a:r>
                            <a:rPr lang="es-MX" sz="1050" dirty="0"/>
                            <a:t>ALIANZAS PUBLICO PRIVADAS</a:t>
                          </a:r>
                        </a:p>
                        <a:p>
                          <a:r>
                            <a:rPr lang="es-MX" sz="1050" dirty="0"/>
                            <a:t>Acompañamiento de instituciones técnicas</a:t>
                          </a:r>
                          <a:endParaRPr lang="es-GT" sz="1050" dirty="0"/>
                        </a:p>
                      </p:txBody>
                    </p:sp>
                  </p:grpSp>
                  <p:sp>
                    <p:nvSpPr>
                      <p:cNvPr id="32" name="24 Forma libre"/>
                      <p:cNvSpPr/>
                      <p:nvPr/>
                    </p:nvSpPr>
                    <p:spPr>
                      <a:xfrm>
                        <a:off x="1758546" y="1517031"/>
                        <a:ext cx="1368151" cy="1222032"/>
                      </a:xfrm>
                      <a:custGeom>
                        <a:avLst/>
                        <a:gdLst>
                          <a:gd name="connsiteX0" fmla="*/ 0 w 1222032"/>
                          <a:gd name="connsiteY0" fmla="*/ 611016 h 1222032"/>
                          <a:gd name="connsiteX1" fmla="*/ 178963 w 1222032"/>
                          <a:gd name="connsiteY1" fmla="*/ 178963 h 1222032"/>
                          <a:gd name="connsiteX2" fmla="*/ 611017 w 1222032"/>
                          <a:gd name="connsiteY2" fmla="*/ 1 h 1222032"/>
                          <a:gd name="connsiteX3" fmla="*/ 1043070 w 1222032"/>
                          <a:gd name="connsiteY3" fmla="*/ 178964 h 1222032"/>
                          <a:gd name="connsiteX4" fmla="*/ 1222032 w 1222032"/>
                          <a:gd name="connsiteY4" fmla="*/ 611018 h 1222032"/>
                          <a:gd name="connsiteX5" fmla="*/ 1043069 w 1222032"/>
                          <a:gd name="connsiteY5" fmla="*/ 1043072 h 1222032"/>
                          <a:gd name="connsiteX6" fmla="*/ 611015 w 1222032"/>
                          <a:gd name="connsiteY6" fmla="*/ 1222034 h 1222032"/>
                          <a:gd name="connsiteX7" fmla="*/ 178961 w 1222032"/>
                          <a:gd name="connsiteY7" fmla="*/ 1043071 h 1222032"/>
                          <a:gd name="connsiteX8" fmla="*/ -1 w 1222032"/>
                          <a:gd name="connsiteY8" fmla="*/ 611017 h 1222032"/>
                          <a:gd name="connsiteX9" fmla="*/ 0 w 1222032"/>
                          <a:gd name="connsiteY9" fmla="*/ 611016 h 122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032" h="1222032">
                            <a:moveTo>
                              <a:pt x="0" y="611016"/>
                            </a:moveTo>
                            <a:cubicBezTo>
                              <a:pt x="0" y="448964"/>
                              <a:pt x="64375" y="293550"/>
                              <a:pt x="178963" y="178963"/>
                            </a:cubicBezTo>
                            <a:cubicBezTo>
                              <a:pt x="293551" y="64375"/>
                              <a:pt x="448965" y="1"/>
                              <a:pt x="611017" y="1"/>
                            </a:cubicBezTo>
                            <a:cubicBezTo>
                              <a:pt x="773069" y="1"/>
                              <a:pt x="928483" y="64376"/>
                              <a:pt x="1043070" y="178964"/>
                            </a:cubicBezTo>
                            <a:cubicBezTo>
                              <a:pt x="1157658" y="293552"/>
                              <a:pt x="1222032" y="448966"/>
                              <a:pt x="1222032" y="611018"/>
                            </a:cubicBezTo>
                            <a:cubicBezTo>
                              <a:pt x="1222032" y="773070"/>
                              <a:pt x="1157657" y="928484"/>
                              <a:pt x="1043069" y="1043072"/>
                            </a:cubicBezTo>
                            <a:cubicBezTo>
                              <a:pt x="928481" y="1157660"/>
                              <a:pt x="773067" y="1222034"/>
                              <a:pt x="611015" y="1222034"/>
                            </a:cubicBezTo>
                            <a:cubicBezTo>
                              <a:pt x="448963" y="1222034"/>
                              <a:pt x="293549" y="1157659"/>
                              <a:pt x="178961" y="1043071"/>
                            </a:cubicBezTo>
                            <a:cubicBezTo>
                              <a:pt x="64373" y="928483"/>
                              <a:pt x="-1" y="773069"/>
                              <a:pt x="-1" y="611017"/>
                            </a:cubicBezTo>
                            <a:lnTo>
                              <a:pt x="0" y="611016"/>
                            </a:lnTo>
                            <a:close/>
                          </a:path>
                        </a:pathLst>
                      </a:custGeom>
                    </p:spPr>
                    <p:style>
                      <a:lnRef idx="2">
                        <a:schemeClr val="lt1">
                          <a:hueOff val="0"/>
                          <a:satOff val="0"/>
                          <a:lumOff val="0"/>
                          <a:alphaOff val="0"/>
                        </a:schemeClr>
                      </a:lnRef>
                      <a:fillRef idx="1">
                        <a:schemeClr val="accent1">
                          <a:alpha val="90000"/>
                          <a:hueOff val="0"/>
                          <a:satOff val="0"/>
                          <a:lumOff val="0"/>
                          <a:alphaOff val="-40000"/>
                        </a:schemeClr>
                      </a:fillRef>
                      <a:effectRef idx="0">
                        <a:schemeClr val="accent1">
                          <a:alpha val="90000"/>
                          <a:hueOff val="0"/>
                          <a:satOff val="0"/>
                          <a:lumOff val="0"/>
                          <a:alphaOff val="-40000"/>
                        </a:schemeClr>
                      </a:effectRef>
                      <a:fontRef idx="minor">
                        <a:schemeClr val="lt1"/>
                      </a:fontRef>
                    </p:style>
                    <p:txBody>
                      <a:bodyPr spcFirstLastPara="0" vert="horz" wrap="square" lIns="199283" tIns="199282" rIns="199283" bIns="199282" numCol="1" spcCol="1270" anchor="ctr" anchorCtr="0">
                        <a:noAutofit/>
                      </a:bodyPr>
                      <a:lstStyle/>
                      <a:p>
                        <a:pPr algn="ctr" defTabSz="711200">
                          <a:lnSpc>
                            <a:spcPct val="90000"/>
                          </a:lnSpc>
                          <a:spcBef>
                            <a:spcPct val="0"/>
                          </a:spcBef>
                          <a:spcAft>
                            <a:spcPct val="35000"/>
                          </a:spcAft>
                        </a:pPr>
                        <a:r>
                          <a:rPr lang="es-GT" sz="1000" b="1" dirty="0">
                            <a:hlinkClick r:id="" action="ppaction://noaction"/>
                          </a:rPr>
                          <a:t>Generación evidencia/ información</a:t>
                        </a:r>
                        <a:endParaRPr lang="en-US" sz="1000" b="1" dirty="0"/>
                      </a:p>
                    </p:txBody>
                  </p:sp>
                </p:grpSp>
                <p:cxnSp>
                  <p:nvCxnSpPr>
                    <p:cNvPr id="39" name="Conector recto de flecha 38"/>
                    <p:cNvCxnSpPr/>
                    <p:nvPr/>
                  </p:nvCxnSpPr>
                  <p:spPr>
                    <a:xfrm flipH="1" flipV="1">
                      <a:off x="809558" y="3037500"/>
                      <a:ext cx="284188" cy="5832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0" name="Elipse 39"/>
                    <p:cNvSpPr/>
                    <p:nvPr/>
                  </p:nvSpPr>
                  <p:spPr>
                    <a:xfrm>
                      <a:off x="372020" y="2797559"/>
                      <a:ext cx="1085134" cy="493080"/>
                    </a:xfrm>
                    <a:prstGeom prst="ellipse">
                      <a:avLst/>
                    </a:prstGeom>
                    <a:no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Arial"/>
                      </a:endParaRPr>
                    </a:p>
                  </p:txBody>
                </p:sp>
              </p:grpSp>
            </p:grpSp>
          </p:grpSp>
        </p:grpSp>
        <p:sp>
          <p:nvSpPr>
            <p:cNvPr id="2" name="CuadroTexto 1"/>
            <p:cNvSpPr txBox="1"/>
            <p:nvPr/>
          </p:nvSpPr>
          <p:spPr>
            <a:xfrm>
              <a:off x="478799" y="1153435"/>
              <a:ext cx="47987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s-GT" sz="1800" b="1" i="0" u="none" strike="noStrike" cap="none" spc="0" normalizeH="0" baseline="0" dirty="0" smtClean="0">
                  <a:ln>
                    <a:noFill/>
                  </a:ln>
                  <a:solidFill>
                    <a:schemeClr val="accent2">
                      <a:lumMod val="50000"/>
                    </a:schemeClr>
                  </a:solidFill>
                  <a:effectLst/>
                  <a:uFillTx/>
                  <a:latin typeface="+mj-lt"/>
                  <a:ea typeface="+mj-ea"/>
                  <a:cs typeface="+mj-cs"/>
                  <a:sym typeface="Arial"/>
                </a:rPr>
                <a:t>Estrategia: Fortificación de la</a:t>
              </a:r>
              <a:r>
                <a:rPr kumimoji="0" lang="es-GT" sz="1800" b="1" i="0" u="none" strike="noStrike" cap="none" spc="0" normalizeH="0" dirty="0" smtClean="0">
                  <a:ln>
                    <a:noFill/>
                  </a:ln>
                  <a:solidFill>
                    <a:schemeClr val="accent2">
                      <a:lumMod val="50000"/>
                    </a:schemeClr>
                  </a:solidFill>
                  <a:effectLst/>
                  <a:uFillTx/>
                  <a:latin typeface="+mj-lt"/>
                  <a:ea typeface="+mj-ea"/>
                  <a:cs typeface="+mj-cs"/>
                  <a:sym typeface="Arial"/>
                </a:rPr>
                <a:t> sal con yodo</a:t>
              </a:r>
              <a:endParaRPr kumimoji="0" lang="en-US" sz="1800" b="1" i="0" u="none" strike="noStrike" cap="none" spc="0" normalizeH="0" baseline="0" dirty="0">
                <a:ln>
                  <a:noFill/>
                </a:ln>
                <a:solidFill>
                  <a:schemeClr val="accent2">
                    <a:lumMod val="50000"/>
                  </a:schemeClr>
                </a:solidFill>
                <a:effectLst/>
                <a:uFillTx/>
                <a:latin typeface="+mj-lt"/>
                <a:ea typeface="+mj-ea"/>
                <a:cs typeface="+mj-cs"/>
                <a:sym typeface="Arial"/>
              </a:endParaRPr>
            </a:p>
          </p:txBody>
        </p:sp>
      </p:grpSp>
    </p:spTree>
    <p:extLst>
      <p:ext uri="{BB962C8B-B14F-4D97-AF65-F5344CB8AC3E}">
        <p14:creationId xmlns:p14="http://schemas.microsoft.com/office/powerpoint/2010/main" val="40879042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E1F0-D708-7347-888B-EC41D97C954A}"/>
              </a:ext>
            </a:extLst>
          </p:cNvPr>
          <p:cNvSpPr>
            <a:spLocks noGrp="1"/>
          </p:cNvSpPr>
          <p:nvPr>
            <p:ph type="title"/>
          </p:nvPr>
        </p:nvSpPr>
        <p:spPr>
          <a:xfrm>
            <a:off x="673694" y="189186"/>
            <a:ext cx="9517435" cy="762608"/>
          </a:xfrm>
        </p:spPr>
        <p:txBody>
          <a:bodyPr>
            <a:normAutofit/>
          </a:bodyPr>
          <a:lstStyle/>
          <a:p>
            <a:r>
              <a:rPr lang="en-US" sz="2800" b="1" dirty="0" err="1" smtClean="0">
                <a:latin typeface="+mj-lt"/>
              </a:rPr>
              <a:t>conclusión</a:t>
            </a:r>
            <a:endParaRPr lang="en-US" sz="2800" b="1" dirty="0">
              <a:latin typeface="+mj-lt"/>
            </a:endParaRPr>
          </a:p>
        </p:txBody>
      </p:sp>
      <p:sp>
        <p:nvSpPr>
          <p:cNvPr id="3" name="Text Placeholder 2">
            <a:extLst>
              <a:ext uri="{FF2B5EF4-FFF2-40B4-BE49-F238E27FC236}">
                <a16:creationId xmlns:a16="http://schemas.microsoft.com/office/drawing/2014/main" id="{B632E098-7D87-5C4B-8729-D1D8C4886EBD}"/>
              </a:ext>
            </a:extLst>
          </p:cNvPr>
          <p:cNvSpPr>
            <a:spLocks noGrp="1"/>
          </p:cNvSpPr>
          <p:nvPr>
            <p:ph type="body" sz="half" idx="1"/>
          </p:nvPr>
        </p:nvSpPr>
        <p:spPr>
          <a:xfrm>
            <a:off x="878646" y="1320800"/>
            <a:ext cx="10937302" cy="4974839"/>
          </a:xfrm>
        </p:spPr>
        <p:txBody>
          <a:bodyPr>
            <a:normAutofit fontScale="92500" lnSpcReduction="20000"/>
          </a:bodyPr>
          <a:lstStyle/>
          <a:p>
            <a:pPr marL="342900" indent="-342900">
              <a:buFont typeface="Arial" panose="020B0604020202020204" pitchFamily="34" charset="0"/>
              <a:buChar char="•"/>
            </a:pPr>
            <a:r>
              <a:rPr lang="en-US" dirty="0" smtClean="0"/>
              <a:t>La </a:t>
            </a:r>
            <a:r>
              <a:rPr lang="en-US" dirty="0" err="1" smtClean="0"/>
              <a:t>Guía</a:t>
            </a:r>
            <a:r>
              <a:rPr lang="en-US" dirty="0" smtClean="0"/>
              <a:t> </a:t>
            </a:r>
            <a:r>
              <a:rPr lang="en-US" dirty="0" err="1" smtClean="0"/>
              <a:t>proporciona</a:t>
            </a:r>
            <a:r>
              <a:rPr lang="en-US" dirty="0" smtClean="0"/>
              <a:t> </a:t>
            </a:r>
            <a:r>
              <a:rPr lang="en-US" dirty="0" err="1" smtClean="0"/>
              <a:t>herramientas</a:t>
            </a:r>
            <a:r>
              <a:rPr lang="en-US" dirty="0" smtClean="0"/>
              <a:t> </a:t>
            </a:r>
            <a:r>
              <a:rPr lang="en-US" dirty="0" err="1" smtClean="0"/>
              <a:t>programáticas</a:t>
            </a:r>
            <a:r>
              <a:rPr lang="en-US" dirty="0" smtClean="0"/>
              <a:t> para </a:t>
            </a:r>
            <a:r>
              <a:rPr lang="en-US" dirty="0" err="1" smtClean="0"/>
              <a:t>mejorar</a:t>
            </a:r>
            <a:r>
              <a:rPr lang="en-US" dirty="0" smtClean="0"/>
              <a:t> el </a:t>
            </a:r>
            <a:r>
              <a:rPr lang="en-US" dirty="0" err="1" smtClean="0"/>
              <a:t>monitoreo</a:t>
            </a:r>
            <a:r>
              <a:rPr lang="en-US" dirty="0" smtClean="0"/>
              <a:t> de los </a:t>
            </a:r>
            <a:r>
              <a:rPr lang="en-US" dirty="0" err="1" smtClean="0"/>
              <a:t>programas</a:t>
            </a:r>
            <a:r>
              <a:rPr lang="en-US" dirty="0" smtClean="0"/>
              <a:t> e </a:t>
            </a:r>
            <a:r>
              <a:rPr lang="en-US" dirty="0" err="1" smtClean="0"/>
              <a:t>interpretar</a:t>
            </a:r>
            <a:r>
              <a:rPr lang="en-US" dirty="0" smtClean="0"/>
              <a:t> los </a:t>
            </a:r>
            <a:r>
              <a:rPr lang="en-US" dirty="0" err="1" smtClean="0"/>
              <a:t>hallazgos</a:t>
            </a:r>
            <a:r>
              <a:rPr lang="en-US" dirty="0" smtClean="0"/>
              <a:t>. </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El día de hoy se </a:t>
            </a:r>
            <a:r>
              <a:rPr lang="en-US" dirty="0" err="1" smtClean="0"/>
              <a:t>compartieron</a:t>
            </a:r>
            <a:r>
              <a:rPr lang="en-US" dirty="0" smtClean="0"/>
              <a:t> 6 </a:t>
            </a:r>
            <a:r>
              <a:rPr lang="en-US" dirty="0" err="1" smtClean="0"/>
              <a:t>recomendaciones</a:t>
            </a:r>
            <a:r>
              <a:rPr lang="en-US" dirty="0" smtClean="0"/>
              <a:t>, </a:t>
            </a:r>
            <a:r>
              <a:rPr lang="en-US" dirty="0" err="1" smtClean="0"/>
              <a:t>pero</a:t>
            </a:r>
            <a:r>
              <a:rPr lang="en-US" dirty="0" smtClean="0"/>
              <a:t> </a:t>
            </a:r>
            <a:r>
              <a:rPr lang="en-US" dirty="0" err="1" smtClean="0"/>
              <a:t>aún</a:t>
            </a:r>
            <a:r>
              <a:rPr lang="en-US" dirty="0" smtClean="0"/>
              <a:t> hay </a:t>
            </a:r>
            <a:r>
              <a:rPr lang="en-US" dirty="0" err="1" smtClean="0"/>
              <a:t>más</a:t>
            </a:r>
            <a:r>
              <a:rPr lang="en-US" dirty="0"/>
              <a:t> </a:t>
            </a:r>
            <a:r>
              <a:rPr lang="en-US" dirty="0" smtClean="0"/>
              <a:t>en la </a:t>
            </a:r>
            <a:r>
              <a:rPr lang="en-US" dirty="0" err="1" smtClean="0"/>
              <a:t>Guía</a:t>
            </a:r>
            <a:r>
              <a:rPr lang="en-US" dirty="0" smtClean="0"/>
              <a:t>, </a:t>
            </a:r>
            <a:r>
              <a:rPr lang="en-US" dirty="0" err="1" smtClean="0"/>
              <a:t>así</a:t>
            </a:r>
            <a:r>
              <a:rPr lang="en-US" dirty="0" smtClean="0"/>
              <a:t> </a:t>
            </a:r>
            <a:r>
              <a:rPr lang="en-US" dirty="0" err="1" smtClean="0"/>
              <a:t>como</a:t>
            </a:r>
            <a:r>
              <a:rPr lang="en-US" dirty="0" smtClean="0"/>
              <a:t> </a:t>
            </a:r>
            <a:r>
              <a:rPr lang="en-US" dirty="0" err="1" smtClean="0"/>
              <a:t>herramientas</a:t>
            </a:r>
            <a:r>
              <a:rPr lang="en-US" dirty="0" smtClean="0"/>
              <a:t> </a:t>
            </a:r>
            <a:r>
              <a:rPr lang="en-US" dirty="0" err="1" smtClean="0"/>
              <a:t>prácticas</a:t>
            </a:r>
            <a:r>
              <a:rPr lang="en-US" dirty="0" smtClean="0"/>
              <a:t> </a:t>
            </a:r>
            <a:r>
              <a:rPr lang="en-US" dirty="0" smtClean="0"/>
              <a:t>para </a:t>
            </a:r>
            <a:r>
              <a:rPr lang="en-US" dirty="0" err="1" smtClean="0"/>
              <a:t>su</a:t>
            </a:r>
            <a:r>
              <a:rPr lang="en-US" dirty="0" smtClean="0"/>
              <a:t> </a:t>
            </a:r>
            <a:r>
              <a:rPr lang="en-US" dirty="0" err="1" smtClean="0"/>
              <a:t>uso</a:t>
            </a:r>
            <a:r>
              <a:rPr lang="en-US" dirty="0" smtClean="0"/>
              <a:t>.</a:t>
            </a:r>
          </a:p>
          <a:p>
            <a:pPr indent="0"/>
            <a:endParaRPr lang="en-US" dirty="0"/>
          </a:p>
          <a:p>
            <a:pPr marL="342900" indent="-342900">
              <a:buFont typeface="Arial" panose="020B0604020202020204" pitchFamily="34" charset="0"/>
              <a:buChar char="•"/>
            </a:pPr>
            <a:r>
              <a:rPr lang="en-US" dirty="0" smtClean="0"/>
              <a:t>Se les </a:t>
            </a:r>
            <a:r>
              <a:rPr lang="en-US" dirty="0" err="1" smtClean="0"/>
              <a:t>insta</a:t>
            </a:r>
            <a:r>
              <a:rPr lang="en-US" dirty="0" smtClean="0"/>
              <a:t> a </a:t>
            </a:r>
            <a:r>
              <a:rPr lang="en-US" dirty="0" err="1" smtClean="0"/>
              <a:t>utilizar</a:t>
            </a:r>
            <a:r>
              <a:rPr lang="en-US" dirty="0" smtClean="0"/>
              <a:t> </a:t>
            </a:r>
            <a:r>
              <a:rPr lang="en-US" dirty="0" smtClean="0"/>
              <a:t>la </a:t>
            </a:r>
            <a:r>
              <a:rPr lang="en-US" dirty="0" err="1" smtClean="0"/>
              <a:t>Guía</a:t>
            </a:r>
            <a:r>
              <a:rPr lang="en-US" dirty="0" smtClean="0"/>
              <a:t>, la </a:t>
            </a:r>
            <a:r>
              <a:rPr lang="en-US" dirty="0" err="1" smtClean="0"/>
              <a:t>cual</a:t>
            </a:r>
            <a:r>
              <a:rPr lang="en-US" dirty="0" smtClean="0"/>
              <a:t> </a:t>
            </a:r>
            <a:r>
              <a:rPr lang="en-US" dirty="0" err="1" smtClean="0"/>
              <a:t>está</a:t>
            </a:r>
            <a:r>
              <a:rPr lang="en-US" dirty="0" smtClean="0"/>
              <a:t> </a:t>
            </a:r>
            <a:r>
              <a:rPr lang="en-US" dirty="0" err="1" smtClean="0"/>
              <a:t>disponible</a:t>
            </a:r>
            <a:r>
              <a:rPr lang="en-US" dirty="0" smtClean="0"/>
              <a:t> </a:t>
            </a:r>
            <a:r>
              <a:rPr lang="en-US" dirty="0" err="1" smtClean="0"/>
              <a:t>en</a:t>
            </a:r>
            <a:r>
              <a:rPr lang="en-US" dirty="0" smtClean="0"/>
              <a:t> </a:t>
            </a:r>
            <a:r>
              <a:rPr lang="en-US" dirty="0" err="1" smtClean="0"/>
              <a:t>inglés</a:t>
            </a:r>
            <a:r>
              <a:rPr lang="en-US" dirty="0" smtClean="0"/>
              <a:t>, </a:t>
            </a:r>
            <a:r>
              <a:rPr lang="en-US" dirty="0" err="1" smtClean="0"/>
              <a:t>francés</a:t>
            </a:r>
            <a:r>
              <a:rPr lang="en-US" dirty="0" smtClean="0"/>
              <a:t>, </a:t>
            </a:r>
            <a:r>
              <a:rPr lang="en-US" b="1" dirty="0" err="1" smtClean="0"/>
              <a:t>español</a:t>
            </a:r>
            <a:r>
              <a:rPr lang="en-US" dirty="0" smtClean="0"/>
              <a:t> y </a:t>
            </a:r>
            <a:r>
              <a:rPr lang="en-US" dirty="0" err="1" smtClean="0"/>
              <a:t>ruso</a:t>
            </a:r>
            <a:r>
              <a:rPr lang="en-US" dirty="0" smtClean="0"/>
              <a:t>. </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err="1" smtClean="0"/>
              <a:t>Soporte</a:t>
            </a:r>
            <a:r>
              <a:rPr lang="en-US" dirty="0"/>
              <a:t> </a:t>
            </a:r>
            <a:r>
              <a:rPr lang="en-US" dirty="0" err="1" smtClean="0"/>
              <a:t>disponible</a:t>
            </a:r>
            <a:r>
              <a:rPr lang="en-US" dirty="0" smtClean="0"/>
              <a:t> para los </a:t>
            </a:r>
            <a:r>
              <a:rPr lang="en-US" dirty="0" err="1" smtClean="0"/>
              <a:t>programas</a:t>
            </a:r>
            <a:r>
              <a:rPr lang="en-US" dirty="0" smtClean="0"/>
              <a:t>:</a:t>
            </a:r>
            <a:endParaRPr lang="en-US" dirty="0"/>
          </a:p>
          <a:p>
            <a:pPr marL="790575" lvl="2" indent="-342900">
              <a:buFont typeface="Arial" panose="020B0604020202020204" pitchFamily="34" charset="0"/>
              <a:buChar char="•"/>
            </a:pPr>
            <a:r>
              <a:rPr lang="en-US" dirty="0" err="1" smtClean="0"/>
              <a:t>Por</a:t>
            </a:r>
            <a:r>
              <a:rPr lang="en-US" dirty="0" smtClean="0"/>
              <a:t> pares </a:t>
            </a:r>
            <a:r>
              <a:rPr lang="en-US" dirty="0" err="1" smtClean="0"/>
              <a:t>en</a:t>
            </a:r>
            <a:r>
              <a:rPr lang="en-US" dirty="0" smtClean="0"/>
              <a:t> </a:t>
            </a:r>
            <a:r>
              <a:rPr lang="en-US" dirty="0" err="1" smtClean="0"/>
              <a:t>otros</a:t>
            </a:r>
            <a:r>
              <a:rPr lang="en-US" dirty="0" smtClean="0"/>
              <a:t> </a:t>
            </a:r>
            <a:r>
              <a:rPr lang="en-US" dirty="0" err="1" smtClean="0"/>
              <a:t>países</a:t>
            </a:r>
            <a:r>
              <a:rPr lang="en-US" dirty="0" smtClean="0"/>
              <a:t> </a:t>
            </a:r>
            <a:endParaRPr lang="en-US" dirty="0"/>
          </a:p>
          <a:p>
            <a:pPr marL="790575" lvl="2" indent="-342900">
              <a:buFont typeface="Arial" panose="020B0604020202020204" pitchFamily="34" charset="0"/>
              <a:buChar char="•"/>
            </a:pPr>
            <a:r>
              <a:rPr lang="en-US" dirty="0" err="1" smtClean="0"/>
              <a:t>Por</a:t>
            </a:r>
            <a:r>
              <a:rPr lang="en-US" dirty="0" smtClean="0"/>
              <a:t> </a:t>
            </a:r>
            <a:r>
              <a:rPr lang="en-US" dirty="0" err="1" smtClean="0"/>
              <a:t>organizaciones</a:t>
            </a:r>
            <a:r>
              <a:rPr lang="en-US" dirty="0" smtClean="0"/>
              <a:t> </a:t>
            </a:r>
            <a:r>
              <a:rPr lang="en-US" dirty="0" err="1" smtClean="0"/>
              <a:t>internacionales</a:t>
            </a:r>
            <a:r>
              <a:rPr lang="en-US" dirty="0" smtClean="0"/>
              <a:t> y </a:t>
            </a:r>
            <a:r>
              <a:rPr lang="en-US" dirty="0" err="1" smtClean="0"/>
              <a:t>regionales</a:t>
            </a:r>
            <a:r>
              <a:rPr lang="en-US" dirty="0" smtClean="0"/>
              <a:t> </a:t>
            </a:r>
            <a:r>
              <a:rPr lang="en-US" dirty="0" smtClean="0"/>
              <a:t>(</a:t>
            </a:r>
            <a:r>
              <a:rPr lang="en-US" dirty="0"/>
              <a:t>UNICEF, IGN</a:t>
            </a:r>
            <a:r>
              <a:rPr lang="en-US" dirty="0" smtClean="0"/>
              <a:t>, USAID,</a:t>
            </a:r>
          </a:p>
          <a:p>
            <a:pPr marL="790575" lvl="2" indent="-342900">
              <a:buFont typeface="Arial" panose="020B0604020202020204" pitchFamily="34" charset="0"/>
              <a:buChar char="•"/>
            </a:pPr>
            <a:r>
              <a:rPr lang="en-US" dirty="0" smtClean="0"/>
              <a:t> INCAP, </a:t>
            </a:r>
            <a:r>
              <a:rPr lang="en-US" dirty="0" err="1" smtClean="0"/>
              <a:t>Nutrición</a:t>
            </a:r>
            <a:r>
              <a:rPr lang="en-US" dirty="0" smtClean="0"/>
              <a:t> </a:t>
            </a:r>
            <a:r>
              <a:rPr lang="en-US" dirty="0" err="1" smtClean="0"/>
              <a:t>Internacional</a:t>
            </a:r>
            <a:r>
              <a:rPr lang="en-US" dirty="0"/>
              <a:t>, GAIN, </a:t>
            </a:r>
            <a:r>
              <a:rPr lang="en-US" dirty="0" smtClean="0"/>
              <a:t>y </a:t>
            </a:r>
            <a:r>
              <a:rPr lang="en-US" dirty="0" err="1" smtClean="0"/>
              <a:t>otros</a:t>
            </a:r>
            <a:r>
              <a:rPr lang="en-US" dirty="0" smtClean="0"/>
              <a: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indent="0" algn="ctr"/>
            <a:r>
              <a:rPr lang="en-US" sz="3000" b="1" dirty="0" smtClean="0">
                <a:solidFill>
                  <a:schemeClr val="accent1">
                    <a:lumMod val="75000"/>
                  </a:schemeClr>
                </a:solidFill>
              </a:rPr>
              <a:t>PREGUNTAS</a:t>
            </a:r>
            <a:endParaRPr lang="en-US" sz="3000" b="1" dirty="0">
              <a:solidFill>
                <a:schemeClr val="accent1">
                  <a:lumMod val="75000"/>
                </a:schemeClr>
              </a:solidFill>
            </a:endParaRPr>
          </a:p>
        </p:txBody>
      </p:sp>
      <p:sp>
        <p:nvSpPr>
          <p:cNvPr id="4" name="Slide Number Placeholder 3">
            <a:extLst>
              <a:ext uri="{FF2B5EF4-FFF2-40B4-BE49-F238E27FC236}">
                <a16:creationId xmlns:a16="http://schemas.microsoft.com/office/drawing/2014/main" id="{D5FF69EA-85FA-C243-9A54-D381E5510E5B}"/>
              </a:ext>
            </a:extLst>
          </p:cNvPr>
          <p:cNvSpPr>
            <a:spLocks noGrp="1"/>
          </p:cNvSpPr>
          <p:nvPr>
            <p:ph type="sldNum" sz="quarter" idx="2"/>
          </p:nvPr>
        </p:nvSpPr>
        <p:spPr>
          <a:xfrm>
            <a:off x="11785711" y="6535350"/>
            <a:ext cx="262249" cy="276999"/>
          </a:xfrm>
        </p:spPr>
        <p:txBody>
          <a:bodyPr/>
          <a:lstStyle/>
          <a:p>
            <a:fld id="{86CB4B4D-7CA3-9044-876B-883B54F8677D}" type="slidenum">
              <a:rPr lang="de-CH" smtClean="0">
                <a:solidFill>
                  <a:schemeClr val="tx2"/>
                </a:solidFill>
              </a:rPr>
              <a:t>30</a:t>
            </a:fld>
            <a:endParaRPr lang="de-CH" dirty="0">
              <a:solidFill>
                <a:schemeClr val="tx2"/>
              </a:solidFill>
            </a:endParaRPr>
          </a:p>
        </p:txBody>
      </p:sp>
    </p:spTree>
    <p:extLst>
      <p:ext uri="{BB962C8B-B14F-4D97-AF65-F5344CB8AC3E}">
        <p14:creationId xmlns:p14="http://schemas.microsoft.com/office/powerpoint/2010/main" val="1218683745"/>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290441" y="945931"/>
            <a:ext cx="4335518" cy="193899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s-GT" sz="4000" b="1" i="0" u="none" strike="noStrike" cap="none" spc="0" normalizeH="0" baseline="0" dirty="0" smtClean="0">
                <a:ln>
                  <a:noFill/>
                </a:ln>
                <a:solidFill>
                  <a:schemeClr val="bg1"/>
                </a:solidFill>
                <a:effectLst/>
                <a:uFillTx/>
                <a:latin typeface="+mj-lt"/>
                <a:ea typeface="+mj-ea"/>
                <a:cs typeface="+mj-cs"/>
                <a:sym typeface="Arial"/>
              </a:rPr>
              <a:t>¡MUCHAS GRACIAS POR SU ATENCIÓN!</a:t>
            </a:r>
            <a:endParaRPr kumimoji="0" lang="es-GT" sz="4000" b="1" i="0" u="none" strike="noStrike" cap="none" spc="0" normalizeH="0" baseline="0" dirty="0">
              <a:ln>
                <a:noFill/>
              </a:ln>
              <a:solidFill>
                <a:schemeClr val="bg1"/>
              </a:solidFill>
              <a:effectLst/>
              <a:uFillTx/>
              <a:latin typeface="+mj-lt"/>
              <a:ea typeface="+mj-ea"/>
              <a:cs typeface="+mj-cs"/>
              <a:sym typeface="Aria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878646" y="1302707"/>
            <a:ext cx="10699795" cy="4992932"/>
          </a:xfrm>
        </p:spPr>
        <p:style>
          <a:lnRef idx="2">
            <a:schemeClr val="accent2"/>
          </a:lnRef>
          <a:fillRef idx="1">
            <a:schemeClr val="lt1"/>
          </a:fillRef>
          <a:effectRef idx="0">
            <a:schemeClr val="accent2"/>
          </a:effectRef>
          <a:fontRef idx="minor">
            <a:schemeClr val="dk1"/>
          </a:fontRef>
        </p:style>
        <p:txBody>
          <a:bodyPr>
            <a:noAutofit/>
          </a:bodyPr>
          <a:lstStyle/>
          <a:p>
            <a:pPr marL="514350" indent="-447675">
              <a:buFont typeface="Wingdings" panose="05000000000000000000" pitchFamily="2" charset="2"/>
              <a:buChar char="q"/>
            </a:pPr>
            <a:r>
              <a:rPr lang="en-US" sz="2000" dirty="0" err="1" smtClean="0"/>
              <a:t>Enfoque</a:t>
            </a:r>
            <a:r>
              <a:rPr lang="en-US" sz="2000" dirty="0" smtClean="0"/>
              <a:t> </a:t>
            </a:r>
            <a:r>
              <a:rPr lang="en-US" sz="2000" dirty="0" err="1" smtClean="0"/>
              <a:t>inicial</a:t>
            </a:r>
            <a:r>
              <a:rPr lang="en-US" sz="2000" dirty="0" smtClean="0"/>
              <a:t> de los </a:t>
            </a:r>
            <a:r>
              <a:rPr lang="en-US" sz="2000" dirty="0" err="1" smtClean="0"/>
              <a:t>programas</a:t>
            </a:r>
            <a:r>
              <a:rPr lang="en-US" sz="2000" dirty="0" smtClean="0"/>
              <a:t> de </a:t>
            </a:r>
            <a:r>
              <a:rPr lang="en-US" sz="2000" dirty="0" err="1" smtClean="0"/>
              <a:t>yodación</a:t>
            </a:r>
            <a:r>
              <a:rPr lang="en-US" sz="2000" dirty="0" smtClean="0"/>
              <a:t> de sal: </a:t>
            </a:r>
            <a:r>
              <a:rPr lang="en-US" sz="2000" dirty="0" err="1" smtClean="0"/>
              <a:t>Prevenir</a:t>
            </a:r>
            <a:r>
              <a:rPr lang="en-US" sz="2000" dirty="0" smtClean="0"/>
              <a:t> los DDY (</a:t>
            </a:r>
            <a:r>
              <a:rPr lang="en-US" sz="2000" dirty="0" err="1" smtClean="0"/>
              <a:t>signos</a:t>
            </a:r>
            <a:r>
              <a:rPr lang="en-US" sz="2000" dirty="0" smtClean="0"/>
              <a:t> </a:t>
            </a:r>
            <a:r>
              <a:rPr lang="en-US" sz="2000" dirty="0" err="1" smtClean="0"/>
              <a:t>clínicos</a:t>
            </a:r>
            <a:r>
              <a:rPr lang="en-US" sz="2000" dirty="0" smtClean="0"/>
              <a:t> </a:t>
            </a:r>
            <a:r>
              <a:rPr lang="en-US" sz="2000" dirty="0" err="1" smtClean="0"/>
              <a:t>como</a:t>
            </a:r>
            <a:r>
              <a:rPr lang="en-US" sz="2000" dirty="0" smtClean="0"/>
              <a:t> </a:t>
            </a:r>
            <a:r>
              <a:rPr lang="en-US" sz="2000" dirty="0" err="1" smtClean="0"/>
              <a:t>bocio</a:t>
            </a:r>
            <a:r>
              <a:rPr lang="en-US" sz="2000" dirty="0" smtClean="0"/>
              <a:t>)</a:t>
            </a:r>
          </a:p>
          <a:p>
            <a:pPr marL="514350" indent="-447675">
              <a:buFont typeface="Wingdings" panose="05000000000000000000" pitchFamily="2" charset="2"/>
              <a:buChar char="§"/>
            </a:pPr>
            <a:endParaRPr lang="en-US" sz="2000" dirty="0"/>
          </a:p>
          <a:p>
            <a:pPr marL="514350" indent="-447675">
              <a:buFont typeface="Wingdings" panose="05000000000000000000" pitchFamily="2" charset="2"/>
              <a:buChar char="q"/>
            </a:pPr>
            <a:r>
              <a:rPr lang="en-US" sz="2000" dirty="0" err="1" smtClean="0"/>
              <a:t>Estudios</a:t>
            </a:r>
            <a:r>
              <a:rPr lang="en-US" sz="2000" dirty="0" smtClean="0"/>
              <a:t> </a:t>
            </a:r>
            <a:r>
              <a:rPr lang="en-US" sz="2000" dirty="0" err="1" smtClean="0"/>
              <a:t>en</a:t>
            </a:r>
            <a:r>
              <a:rPr lang="en-US" sz="2000" dirty="0" smtClean="0"/>
              <a:t> los </a:t>
            </a:r>
            <a:r>
              <a:rPr lang="en-US" sz="2000" dirty="0" err="1" smtClean="0"/>
              <a:t>años</a:t>
            </a:r>
            <a:r>
              <a:rPr lang="en-US" sz="2000" dirty="0" smtClean="0"/>
              <a:t> 80 </a:t>
            </a:r>
            <a:r>
              <a:rPr lang="en-US" sz="2000" dirty="0" err="1" smtClean="0"/>
              <a:t>demostraron</a:t>
            </a:r>
            <a:r>
              <a:rPr lang="en-US" sz="2000" dirty="0" smtClean="0"/>
              <a:t> que la </a:t>
            </a:r>
            <a:r>
              <a:rPr lang="en-US" sz="2000" dirty="0" err="1" smtClean="0"/>
              <a:t>deficiencia</a:t>
            </a:r>
            <a:r>
              <a:rPr lang="en-US" sz="2000" dirty="0" smtClean="0"/>
              <a:t> de </a:t>
            </a:r>
            <a:r>
              <a:rPr lang="en-US" sz="2000" dirty="0" err="1" smtClean="0"/>
              <a:t>yodo</a:t>
            </a:r>
            <a:r>
              <a:rPr lang="en-US" sz="2000" dirty="0" smtClean="0"/>
              <a:t> </a:t>
            </a:r>
            <a:r>
              <a:rPr lang="en-US" sz="2000" dirty="0" err="1" smtClean="0"/>
              <a:t>afecta</a:t>
            </a:r>
            <a:r>
              <a:rPr lang="en-US" sz="2000" dirty="0" smtClean="0"/>
              <a:t> </a:t>
            </a:r>
            <a:r>
              <a:rPr lang="en-US" sz="2000" dirty="0" err="1" smtClean="0"/>
              <a:t>irreversiblemente</a:t>
            </a:r>
            <a:r>
              <a:rPr lang="en-US" sz="2000" dirty="0" smtClean="0"/>
              <a:t> el </a:t>
            </a:r>
            <a:r>
              <a:rPr lang="en-US" sz="2000" dirty="0" err="1" smtClean="0"/>
              <a:t>desarrollo</a:t>
            </a:r>
            <a:r>
              <a:rPr lang="en-US" sz="2000" dirty="0" smtClean="0"/>
              <a:t> del </a:t>
            </a:r>
            <a:r>
              <a:rPr lang="en-US" sz="2000" dirty="0" err="1" smtClean="0"/>
              <a:t>cerebro</a:t>
            </a:r>
            <a:r>
              <a:rPr lang="en-US" sz="2000" dirty="0" smtClean="0"/>
              <a:t> </a:t>
            </a:r>
            <a:r>
              <a:rPr lang="en-US" sz="2000" dirty="0" err="1" smtClean="0"/>
              <a:t>durante</a:t>
            </a:r>
            <a:r>
              <a:rPr lang="en-US" sz="2000" dirty="0" smtClean="0"/>
              <a:t> el </a:t>
            </a:r>
            <a:r>
              <a:rPr lang="en-US" sz="2000" dirty="0" err="1" smtClean="0"/>
              <a:t>embarazo</a:t>
            </a:r>
            <a:r>
              <a:rPr lang="en-US" sz="2000" dirty="0" smtClean="0"/>
              <a:t>. </a:t>
            </a:r>
            <a:endParaRPr lang="en-US" sz="2000" dirty="0"/>
          </a:p>
          <a:p>
            <a:pPr marL="66675" indent="0"/>
            <a:r>
              <a:rPr lang="en-US" sz="2000" dirty="0">
                <a:sym typeface="Wingdings" panose="05000000000000000000" pitchFamily="2" charset="2"/>
              </a:rPr>
              <a:t>	 </a:t>
            </a:r>
            <a:r>
              <a:rPr lang="en-US" sz="2000" dirty="0" err="1" smtClean="0">
                <a:sym typeface="Wingdings" panose="05000000000000000000" pitchFamily="2" charset="2"/>
              </a:rPr>
              <a:t>Enfoque</a:t>
            </a:r>
            <a:r>
              <a:rPr lang="en-US" sz="2000" dirty="0" smtClean="0">
                <a:sym typeface="Wingdings" panose="05000000000000000000" pitchFamily="2" charset="2"/>
              </a:rPr>
              <a:t> </a:t>
            </a:r>
            <a:r>
              <a:rPr lang="en-US" sz="2000" dirty="0" err="1" smtClean="0">
                <a:sym typeface="Wingdings" panose="05000000000000000000" pitchFamily="2" charset="2"/>
              </a:rPr>
              <a:t>cambió</a:t>
            </a:r>
            <a:r>
              <a:rPr lang="en-US" sz="2000" dirty="0" smtClean="0">
                <a:sym typeface="Wingdings" panose="05000000000000000000" pitchFamily="2" charset="2"/>
              </a:rPr>
              <a:t> a </a:t>
            </a:r>
            <a:r>
              <a:rPr lang="en-US" sz="2000" dirty="0" err="1" smtClean="0">
                <a:sym typeface="Wingdings" panose="05000000000000000000" pitchFamily="2" charset="2"/>
              </a:rPr>
              <a:t>incluir</a:t>
            </a:r>
            <a:r>
              <a:rPr lang="en-US" sz="2000" dirty="0" smtClean="0">
                <a:sym typeface="Wingdings" panose="05000000000000000000" pitchFamily="2" charset="2"/>
              </a:rPr>
              <a:t> </a:t>
            </a:r>
            <a:r>
              <a:rPr lang="en-US" sz="2000" u="sng" dirty="0" err="1" smtClean="0">
                <a:sym typeface="Wingdings" panose="05000000000000000000" pitchFamily="2" charset="2"/>
              </a:rPr>
              <a:t>signos</a:t>
            </a:r>
            <a:r>
              <a:rPr lang="en-US" sz="2000" u="sng" dirty="0" smtClean="0">
                <a:sym typeface="Wingdings" panose="05000000000000000000" pitchFamily="2" charset="2"/>
              </a:rPr>
              <a:t> </a:t>
            </a:r>
            <a:r>
              <a:rPr lang="en-US" sz="2000" u="sng" dirty="0" err="1" smtClean="0">
                <a:sym typeface="Wingdings" panose="05000000000000000000" pitchFamily="2" charset="2"/>
              </a:rPr>
              <a:t>visibles</a:t>
            </a:r>
            <a:r>
              <a:rPr lang="en-US" sz="2000" u="sng" dirty="0" smtClean="0">
                <a:sym typeface="Wingdings" panose="05000000000000000000" pitchFamily="2" charset="2"/>
              </a:rPr>
              <a:t> y no </a:t>
            </a:r>
            <a:r>
              <a:rPr lang="en-US" sz="2000" u="sng" dirty="0" err="1" smtClean="0"/>
              <a:t>visibles</a:t>
            </a:r>
            <a:endParaRPr lang="en-US" sz="2000" u="sng" dirty="0"/>
          </a:p>
          <a:p>
            <a:pPr marL="66675" indent="0"/>
            <a:r>
              <a:rPr lang="en-US" sz="2000" dirty="0">
                <a:sym typeface="Wingdings" panose="05000000000000000000" pitchFamily="2" charset="2"/>
              </a:rPr>
              <a:t>	 </a:t>
            </a:r>
            <a:r>
              <a:rPr lang="en-US" sz="2000" dirty="0" err="1" smtClean="0">
                <a:sym typeface="Wingdings" panose="05000000000000000000" pitchFamily="2" charset="2"/>
              </a:rPr>
              <a:t>Enfoque</a:t>
            </a:r>
            <a:r>
              <a:rPr lang="en-US" sz="2000" dirty="0" smtClean="0">
                <a:sym typeface="Wingdings" panose="05000000000000000000" pitchFamily="2" charset="2"/>
              </a:rPr>
              <a:t> </a:t>
            </a:r>
            <a:r>
              <a:rPr lang="en-US" sz="2000" dirty="0" err="1" smtClean="0">
                <a:sym typeface="Wingdings" panose="05000000000000000000" pitchFamily="2" charset="2"/>
              </a:rPr>
              <a:t>cambió</a:t>
            </a:r>
            <a:r>
              <a:rPr lang="en-US" sz="2000" dirty="0" smtClean="0">
                <a:sym typeface="Wingdings" panose="05000000000000000000" pitchFamily="2" charset="2"/>
              </a:rPr>
              <a:t> a un </a:t>
            </a:r>
            <a:r>
              <a:rPr lang="en-US" sz="2000" dirty="0" err="1" smtClean="0">
                <a:sym typeface="Wingdings" panose="05000000000000000000" pitchFamily="2" charset="2"/>
              </a:rPr>
              <a:t>estado</a:t>
            </a:r>
            <a:r>
              <a:rPr lang="en-US" sz="2000" dirty="0" smtClean="0">
                <a:sym typeface="Wingdings" panose="05000000000000000000" pitchFamily="2" charset="2"/>
              </a:rPr>
              <a:t> </a:t>
            </a:r>
            <a:r>
              <a:rPr lang="en-US" sz="2000" b="1" dirty="0" err="1" smtClean="0">
                <a:solidFill>
                  <a:srgbClr val="0070C0"/>
                </a:solidFill>
                <a:sym typeface="Wingdings" panose="05000000000000000000" pitchFamily="2" charset="2"/>
              </a:rPr>
              <a:t>óptimo</a:t>
            </a:r>
            <a:r>
              <a:rPr lang="en-US" sz="2000" dirty="0" smtClean="0">
                <a:sym typeface="Wingdings" panose="05000000000000000000" pitchFamily="2" charset="2"/>
              </a:rPr>
              <a:t> de </a:t>
            </a:r>
            <a:r>
              <a:rPr lang="en-US" sz="2000" dirty="0" err="1" smtClean="0">
                <a:sym typeface="Wingdings" panose="05000000000000000000" pitchFamily="2" charset="2"/>
              </a:rPr>
              <a:t>yodo</a:t>
            </a:r>
            <a:r>
              <a:rPr lang="en-US" sz="2000" dirty="0" smtClean="0">
                <a:sym typeface="Wingdings" panose="05000000000000000000" pitchFamily="2" charset="2"/>
              </a:rPr>
              <a:t> para </a:t>
            </a:r>
            <a:r>
              <a:rPr lang="en-US" sz="2000" dirty="0" err="1" smtClean="0">
                <a:sym typeface="Wingdings" panose="05000000000000000000" pitchFamily="2" charset="2"/>
              </a:rPr>
              <a:t>todos</a:t>
            </a:r>
            <a:endParaRPr lang="en-US" sz="2000" u="sng" dirty="0"/>
          </a:p>
          <a:p>
            <a:pPr marL="514350" indent="-447675">
              <a:buFont typeface="Wingdings" panose="05000000000000000000" pitchFamily="2" charset="2"/>
              <a:buChar char="§"/>
            </a:pPr>
            <a:endParaRPr lang="en-US" sz="2000" dirty="0"/>
          </a:p>
          <a:p>
            <a:pPr marL="514350" indent="-447675">
              <a:buFont typeface="Wingdings" panose="05000000000000000000" pitchFamily="2" charset="2"/>
              <a:buChar char="q"/>
            </a:pPr>
            <a:r>
              <a:rPr lang="en-US" sz="2000" dirty="0" smtClean="0">
                <a:solidFill>
                  <a:schemeClr val="tx1"/>
                </a:solidFill>
              </a:rPr>
              <a:t>El </a:t>
            </a:r>
            <a:r>
              <a:rPr lang="en-US" sz="2000" dirty="0" err="1" smtClean="0">
                <a:solidFill>
                  <a:schemeClr val="tx1"/>
                </a:solidFill>
              </a:rPr>
              <a:t>aumento</a:t>
            </a:r>
            <a:r>
              <a:rPr lang="en-US" sz="2000" b="1" dirty="0" smtClean="0">
                <a:solidFill>
                  <a:srgbClr val="0070C0"/>
                </a:solidFill>
              </a:rPr>
              <a:t> </a:t>
            </a:r>
            <a:r>
              <a:rPr lang="en-US" sz="2000" dirty="0" err="1" smtClean="0">
                <a:solidFill>
                  <a:schemeClr val="tx1"/>
                </a:solidFill>
              </a:rPr>
              <a:t>en</a:t>
            </a:r>
            <a:r>
              <a:rPr lang="en-US" sz="2000" dirty="0" smtClean="0">
                <a:solidFill>
                  <a:schemeClr val="tx1"/>
                </a:solidFill>
              </a:rPr>
              <a:t> la </a:t>
            </a:r>
            <a:r>
              <a:rPr lang="en-US" sz="2000" dirty="0" err="1" smtClean="0">
                <a:solidFill>
                  <a:schemeClr val="tx1"/>
                </a:solidFill>
              </a:rPr>
              <a:t>generación</a:t>
            </a:r>
            <a:r>
              <a:rPr lang="en-US" sz="2000" dirty="0" smtClean="0">
                <a:solidFill>
                  <a:schemeClr val="tx1"/>
                </a:solidFill>
              </a:rPr>
              <a:t> de </a:t>
            </a:r>
            <a:r>
              <a:rPr lang="en-US" sz="2000" dirty="0" err="1" smtClean="0">
                <a:solidFill>
                  <a:schemeClr val="tx1"/>
                </a:solidFill>
              </a:rPr>
              <a:t>información</a:t>
            </a:r>
            <a:r>
              <a:rPr lang="en-US" sz="2000" dirty="0" smtClean="0"/>
              <a:t> de los </a:t>
            </a:r>
            <a:r>
              <a:rPr lang="en-US" sz="2000" dirty="0" err="1" smtClean="0"/>
              <a:t>programas</a:t>
            </a:r>
            <a:r>
              <a:rPr lang="en-US" sz="2000" dirty="0" smtClean="0"/>
              <a:t> </a:t>
            </a:r>
            <a:r>
              <a:rPr lang="en-US" sz="2000" dirty="0" err="1" smtClean="0"/>
              <a:t>han</a:t>
            </a:r>
            <a:r>
              <a:rPr lang="en-US" sz="2000" dirty="0" smtClean="0"/>
              <a:t> </a:t>
            </a:r>
            <a:r>
              <a:rPr lang="en-US" sz="2000" dirty="0" err="1" smtClean="0"/>
              <a:t>demostrado</a:t>
            </a:r>
            <a:r>
              <a:rPr lang="en-US" sz="2000" dirty="0" smtClean="0"/>
              <a:t> que la </a:t>
            </a:r>
            <a:r>
              <a:rPr lang="en-US" sz="2000" dirty="0" err="1" smtClean="0"/>
              <a:t>deficiencia</a:t>
            </a:r>
            <a:r>
              <a:rPr lang="en-US" sz="2000" dirty="0" smtClean="0"/>
              <a:t> de </a:t>
            </a:r>
            <a:r>
              <a:rPr lang="en-US" sz="2000" dirty="0" err="1" smtClean="0"/>
              <a:t>yodo</a:t>
            </a:r>
            <a:r>
              <a:rPr lang="en-US" sz="2000" dirty="0" smtClean="0"/>
              <a:t> ha </a:t>
            </a:r>
            <a:r>
              <a:rPr lang="en-US" sz="2000" dirty="0" err="1" smtClean="0"/>
              <a:t>disminuido</a:t>
            </a:r>
            <a:r>
              <a:rPr lang="en-US" sz="2000" dirty="0" smtClean="0"/>
              <a:t> </a:t>
            </a:r>
            <a:r>
              <a:rPr lang="en-US" sz="2000" dirty="0" err="1" smtClean="0"/>
              <a:t>pero</a:t>
            </a:r>
            <a:r>
              <a:rPr lang="en-US" sz="2000" dirty="0" smtClean="0"/>
              <a:t> hay un </a:t>
            </a:r>
            <a:r>
              <a:rPr lang="en-US" sz="2000" dirty="0" err="1" smtClean="0"/>
              <a:t>aumento</a:t>
            </a:r>
            <a:r>
              <a:rPr lang="en-US" sz="2000" dirty="0" smtClean="0"/>
              <a:t> de la </a:t>
            </a:r>
            <a:r>
              <a:rPr lang="en-US" sz="2000" dirty="0" err="1" smtClean="0"/>
              <a:t>ingesta</a:t>
            </a:r>
            <a:r>
              <a:rPr lang="en-US" sz="2000" dirty="0" smtClean="0"/>
              <a:t> de </a:t>
            </a:r>
            <a:r>
              <a:rPr lang="en-US" sz="2000" dirty="0" err="1" smtClean="0"/>
              <a:t>yodo</a:t>
            </a:r>
            <a:r>
              <a:rPr lang="en-US" sz="2000" dirty="0" smtClean="0"/>
              <a:t> </a:t>
            </a:r>
            <a:r>
              <a:rPr lang="en-US" sz="2000" dirty="0" err="1" smtClean="0"/>
              <a:t>más</a:t>
            </a:r>
            <a:r>
              <a:rPr lang="en-US" sz="2000" dirty="0" smtClean="0"/>
              <a:t> de lo </a:t>
            </a:r>
            <a:r>
              <a:rPr lang="en-US" sz="2000" dirty="0" err="1" smtClean="0"/>
              <a:t>adecuado</a:t>
            </a:r>
            <a:r>
              <a:rPr lang="en-US" sz="2000" dirty="0" smtClean="0"/>
              <a:t>.</a:t>
            </a:r>
          </a:p>
          <a:p>
            <a:pPr marL="514350" indent="-447675">
              <a:buFont typeface="Wingdings" panose="05000000000000000000" pitchFamily="2" charset="2"/>
              <a:buChar char="§"/>
            </a:pPr>
            <a:endParaRPr lang="en-US" sz="2000" dirty="0" smtClean="0"/>
          </a:p>
          <a:p>
            <a:pPr marL="514350" indent="-447675">
              <a:buFont typeface="Wingdings" panose="05000000000000000000" pitchFamily="2" charset="2"/>
              <a:buChar char="q"/>
            </a:pPr>
            <a:r>
              <a:rPr lang="en-US" sz="2000" dirty="0" smtClean="0">
                <a:sym typeface="Wingdings" panose="05000000000000000000" pitchFamily="2" charset="2"/>
              </a:rPr>
              <a:t> </a:t>
            </a:r>
            <a:r>
              <a:rPr lang="en-US" sz="2000" dirty="0" err="1" smtClean="0">
                <a:sym typeface="Wingdings" panose="05000000000000000000" pitchFamily="2" charset="2"/>
              </a:rPr>
              <a:t>Enfoque</a:t>
            </a:r>
            <a:r>
              <a:rPr lang="en-US" sz="2000" dirty="0" smtClean="0">
                <a:sym typeface="Wingdings" panose="05000000000000000000" pitchFamily="2" charset="2"/>
              </a:rPr>
              <a:t> actual: </a:t>
            </a:r>
            <a:r>
              <a:rPr lang="en-US" sz="2000" dirty="0" err="1" smtClean="0">
                <a:sym typeface="Wingdings" panose="05000000000000000000" pitchFamily="2" charset="2"/>
              </a:rPr>
              <a:t>Nutrición</a:t>
            </a:r>
            <a:r>
              <a:rPr lang="en-US" sz="2000" dirty="0" smtClean="0">
                <a:sym typeface="Wingdings" panose="05000000000000000000" pitchFamily="2" charset="2"/>
              </a:rPr>
              <a:t> </a:t>
            </a:r>
            <a:r>
              <a:rPr lang="en-US" sz="2000" dirty="0" err="1" smtClean="0">
                <a:sym typeface="Wingdings" panose="05000000000000000000" pitchFamily="2" charset="2"/>
              </a:rPr>
              <a:t>óptima</a:t>
            </a:r>
            <a:r>
              <a:rPr lang="en-US" sz="2000" dirty="0" smtClean="0">
                <a:sym typeface="Wingdings" panose="05000000000000000000" pitchFamily="2" charset="2"/>
              </a:rPr>
              <a:t> de </a:t>
            </a:r>
            <a:r>
              <a:rPr lang="en-US" sz="2000" dirty="0" err="1" smtClean="0">
                <a:sym typeface="Wingdings" panose="05000000000000000000" pitchFamily="2" charset="2"/>
              </a:rPr>
              <a:t>yodo</a:t>
            </a:r>
            <a:r>
              <a:rPr lang="en-US" sz="2000" dirty="0" smtClean="0">
                <a:sym typeface="Wingdings" panose="05000000000000000000" pitchFamily="2" charset="2"/>
              </a:rPr>
              <a:t> para </a:t>
            </a:r>
            <a:r>
              <a:rPr lang="en-US" sz="2000" dirty="0" err="1" smtClean="0">
                <a:sym typeface="Wingdings" panose="05000000000000000000" pitchFamily="2" charset="2"/>
              </a:rPr>
              <a:t>todos</a:t>
            </a:r>
            <a:r>
              <a:rPr lang="en-US" sz="2000" dirty="0" smtClean="0">
                <a:sym typeface="Wingdings" panose="05000000000000000000" pitchFamily="2" charset="2"/>
              </a:rPr>
              <a:t>. </a:t>
            </a:r>
            <a:r>
              <a:rPr lang="en-US" sz="2000" u="sng" dirty="0" smtClean="0">
                <a:sym typeface="Wingdings" panose="05000000000000000000" pitchFamily="2" charset="2"/>
              </a:rPr>
              <a:t>Ni tan </a:t>
            </a:r>
            <a:r>
              <a:rPr lang="en-US" sz="2000" u="sng" dirty="0" err="1" smtClean="0">
                <a:sym typeface="Wingdings" panose="05000000000000000000" pitchFamily="2" charset="2"/>
              </a:rPr>
              <a:t>poco</a:t>
            </a:r>
            <a:r>
              <a:rPr lang="en-US" sz="2000" u="sng" dirty="0" smtClean="0">
                <a:sym typeface="Wingdings" panose="05000000000000000000" pitchFamily="2" charset="2"/>
              </a:rPr>
              <a:t>, </a:t>
            </a:r>
            <a:r>
              <a:rPr lang="en-US" sz="2000" u="sng" dirty="0" err="1" smtClean="0">
                <a:sym typeface="Wingdings" panose="05000000000000000000" pitchFamily="2" charset="2"/>
              </a:rPr>
              <a:t>ni</a:t>
            </a:r>
            <a:r>
              <a:rPr lang="en-US" sz="2000" u="sng" dirty="0" smtClean="0">
                <a:sym typeface="Wingdings" panose="05000000000000000000" pitchFamily="2" charset="2"/>
              </a:rPr>
              <a:t> mucho. </a:t>
            </a:r>
            <a:endParaRPr lang="en-US" sz="2000" b="1" u="sng" dirty="0">
              <a:solidFill>
                <a:srgbClr val="FA5DFF"/>
              </a:solidFill>
            </a:endParaRPr>
          </a:p>
          <a:p>
            <a:pPr marL="66675" indent="0" algn="ctr"/>
            <a:r>
              <a:rPr lang="en-US" sz="2000" b="1" dirty="0" smtClean="0">
                <a:solidFill>
                  <a:srgbClr val="FF6600"/>
                </a:solidFill>
              </a:rPr>
              <a:t>Se </a:t>
            </a:r>
            <a:r>
              <a:rPr lang="en-US" sz="2000" b="1" dirty="0" err="1" smtClean="0">
                <a:solidFill>
                  <a:srgbClr val="FF6600"/>
                </a:solidFill>
              </a:rPr>
              <a:t>necesitan</a:t>
            </a:r>
            <a:r>
              <a:rPr lang="en-US" sz="2000" b="1" dirty="0" smtClean="0">
                <a:solidFill>
                  <a:srgbClr val="FF6600"/>
                </a:solidFill>
              </a:rPr>
              <a:t> </a:t>
            </a:r>
            <a:r>
              <a:rPr lang="en-US" sz="2000" b="1" dirty="0" err="1" smtClean="0">
                <a:solidFill>
                  <a:srgbClr val="FF6600"/>
                </a:solidFill>
              </a:rPr>
              <a:t>herramientas</a:t>
            </a:r>
            <a:r>
              <a:rPr lang="en-US" sz="2000" b="1" dirty="0" smtClean="0">
                <a:solidFill>
                  <a:srgbClr val="FF6600"/>
                </a:solidFill>
              </a:rPr>
              <a:t> y </a:t>
            </a:r>
            <a:r>
              <a:rPr lang="en-US" sz="2000" b="1" dirty="0" err="1" smtClean="0">
                <a:solidFill>
                  <a:srgbClr val="FF6600"/>
                </a:solidFill>
              </a:rPr>
              <a:t>guías</a:t>
            </a:r>
            <a:r>
              <a:rPr lang="en-US" sz="2000" b="1" dirty="0" smtClean="0">
                <a:solidFill>
                  <a:srgbClr val="FF6600"/>
                </a:solidFill>
              </a:rPr>
              <a:t> para </a:t>
            </a:r>
            <a:r>
              <a:rPr lang="en-US" sz="2000" b="1" dirty="0" err="1" smtClean="0">
                <a:solidFill>
                  <a:srgbClr val="FF6600"/>
                </a:solidFill>
              </a:rPr>
              <a:t>dar</a:t>
            </a:r>
            <a:r>
              <a:rPr lang="en-US" sz="2000" b="1" dirty="0" smtClean="0">
                <a:solidFill>
                  <a:srgbClr val="FF6600"/>
                </a:solidFill>
              </a:rPr>
              <a:t> un </a:t>
            </a:r>
            <a:r>
              <a:rPr lang="en-US" sz="2000" b="1" dirty="0" err="1" smtClean="0">
                <a:solidFill>
                  <a:srgbClr val="FF6600"/>
                </a:solidFill>
              </a:rPr>
              <a:t>mejor</a:t>
            </a:r>
            <a:r>
              <a:rPr lang="en-US" sz="2000" b="1" dirty="0" smtClean="0">
                <a:solidFill>
                  <a:srgbClr val="FF6600"/>
                </a:solidFill>
              </a:rPr>
              <a:t> </a:t>
            </a:r>
            <a:r>
              <a:rPr lang="en-US" sz="2000" b="1" dirty="0" err="1" smtClean="0">
                <a:solidFill>
                  <a:srgbClr val="FF6600"/>
                </a:solidFill>
              </a:rPr>
              <a:t>seguimiento</a:t>
            </a:r>
            <a:r>
              <a:rPr lang="en-US" sz="2000" b="1" dirty="0" smtClean="0">
                <a:solidFill>
                  <a:srgbClr val="FF6600"/>
                </a:solidFill>
              </a:rPr>
              <a:t> a los </a:t>
            </a:r>
            <a:r>
              <a:rPr lang="en-US" sz="2000" b="1" dirty="0" err="1" smtClean="0">
                <a:solidFill>
                  <a:srgbClr val="FF6600"/>
                </a:solidFill>
              </a:rPr>
              <a:t>programas</a:t>
            </a:r>
            <a:r>
              <a:rPr lang="en-US" sz="2000" b="1" dirty="0" smtClean="0">
                <a:solidFill>
                  <a:srgbClr val="FF6600"/>
                </a:solidFill>
              </a:rPr>
              <a:t> de </a:t>
            </a:r>
            <a:r>
              <a:rPr lang="en-US" sz="2000" b="1" dirty="0" err="1" smtClean="0">
                <a:solidFill>
                  <a:srgbClr val="FF6600"/>
                </a:solidFill>
              </a:rPr>
              <a:t>yodación</a:t>
            </a:r>
            <a:r>
              <a:rPr lang="en-US" sz="2000" b="1" dirty="0" smtClean="0">
                <a:solidFill>
                  <a:srgbClr val="FF6600"/>
                </a:solidFill>
              </a:rPr>
              <a:t> de la sal y </a:t>
            </a:r>
            <a:r>
              <a:rPr lang="en-US" sz="2000" b="1" dirty="0" err="1" smtClean="0">
                <a:solidFill>
                  <a:srgbClr val="FF6600"/>
                </a:solidFill>
              </a:rPr>
              <a:t>asegurar</a:t>
            </a:r>
            <a:r>
              <a:rPr lang="en-US" sz="2000" b="1" dirty="0" smtClean="0">
                <a:solidFill>
                  <a:srgbClr val="FF6600"/>
                </a:solidFill>
              </a:rPr>
              <a:t> la </a:t>
            </a:r>
            <a:r>
              <a:rPr lang="en-US" sz="2000" b="1" dirty="0" err="1" smtClean="0">
                <a:solidFill>
                  <a:srgbClr val="FF6600"/>
                </a:solidFill>
              </a:rPr>
              <a:t>nutrición</a:t>
            </a:r>
            <a:r>
              <a:rPr lang="en-US" sz="2000" b="1" dirty="0" smtClean="0">
                <a:solidFill>
                  <a:srgbClr val="FF6600"/>
                </a:solidFill>
              </a:rPr>
              <a:t> </a:t>
            </a:r>
            <a:r>
              <a:rPr lang="en-US" sz="2000" b="1" dirty="0" err="1" smtClean="0">
                <a:solidFill>
                  <a:srgbClr val="FF6600"/>
                </a:solidFill>
              </a:rPr>
              <a:t>óptima</a:t>
            </a:r>
            <a:r>
              <a:rPr lang="en-US" sz="2000" b="1" dirty="0" smtClean="0">
                <a:solidFill>
                  <a:srgbClr val="FF6600"/>
                </a:solidFill>
              </a:rPr>
              <a:t> de </a:t>
            </a:r>
            <a:r>
              <a:rPr lang="en-US" sz="2000" b="1" dirty="0" err="1" smtClean="0">
                <a:solidFill>
                  <a:srgbClr val="FF6600"/>
                </a:solidFill>
              </a:rPr>
              <a:t>yodo</a:t>
            </a:r>
            <a:r>
              <a:rPr lang="en-US" sz="2000" b="1" dirty="0">
                <a:solidFill>
                  <a:srgbClr val="FF6600"/>
                </a:solidFill>
              </a:rPr>
              <a:t> </a:t>
            </a:r>
            <a:r>
              <a:rPr lang="en-US" sz="2000" b="1" dirty="0" smtClean="0">
                <a:solidFill>
                  <a:srgbClr val="FF6600"/>
                </a:solidFill>
              </a:rPr>
              <a:t>para </a:t>
            </a:r>
            <a:r>
              <a:rPr lang="en-US" sz="2000" b="1" dirty="0" err="1" smtClean="0">
                <a:solidFill>
                  <a:srgbClr val="FF6600"/>
                </a:solidFill>
              </a:rPr>
              <a:t>todos</a:t>
            </a:r>
            <a:r>
              <a:rPr lang="en-US" sz="2000" b="1" dirty="0" smtClean="0">
                <a:solidFill>
                  <a:srgbClr val="FF6600"/>
                </a:solidFill>
              </a:rPr>
              <a:t>.</a:t>
            </a:r>
            <a:endParaRPr lang="en-US" sz="2000" b="1" u="sng" dirty="0">
              <a:solidFill>
                <a:srgbClr val="FF6600"/>
              </a:solidFill>
            </a:endParaRPr>
          </a:p>
        </p:txBody>
      </p:sp>
      <p:sp>
        <p:nvSpPr>
          <p:cNvPr id="2" name="Title 1"/>
          <p:cNvSpPr>
            <a:spLocks noGrp="1"/>
          </p:cNvSpPr>
          <p:nvPr>
            <p:ph type="title"/>
          </p:nvPr>
        </p:nvSpPr>
        <p:spPr>
          <a:xfrm>
            <a:off x="878645" y="215999"/>
            <a:ext cx="10355412" cy="762608"/>
          </a:xfrm>
          <a:ln w="12700">
            <a:miter lim="400000"/>
          </a:ln>
        </p:spPr>
        <p:txBody>
          <a:bodyPr lIns="0" tIns="0" rIns="0" bIns="0" anchor="b">
            <a:noAutofit/>
          </a:bodyPr>
          <a:lstStyle/>
          <a:p>
            <a:pPr hangingPunct="0">
              <a:lnSpc>
                <a:spcPct val="100000"/>
              </a:lnSpc>
            </a:pPr>
            <a:r>
              <a:rPr lang="en-US" sz="2800" b="1" spc="-100" dirty="0" smtClean="0">
                <a:solidFill>
                  <a:schemeClr val="bg1"/>
                </a:solidFill>
                <a:latin typeface="+mj-lt"/>
                <a:ea typeface="+mj-ea"/>
                <a:cs typeface="Calibri" panose="020F0502020204030204" pitchFamily="34" charset="0"/>
                <a:sym typeface="Arial"/>
              </a:rPr>
              <a:t>Nutrición </a:t>
            </a:r>
            <a:r>
              <a:rPr lang="en-US" sz="2800" b="1" spc="-100" dirty="0" err="1" smtClean="0">
                <a:solidFill>
                  <a:schemeClr val="bg1"/>
                </a:solidFill>
                <a:latin typeface="+mj-lt"/>
                <a:ea typeface="+mj-ea"/>
                <a:cs typeface="Calibri" panose="020F0502020204030204" pitchFamily="34" charset="0"/>
                <a:sym typeface="Arial"/>
              </a:rPr>
              <a:t>óptima</a:t>
            </a:r>
            <a:r>
              <a:rPr lang="en-US" sz="2800" b="1" spc="-100" dirty="0" smtClean="0">
                <a:solidFill>
                  <a:schemeClr val="bg1"/>
                </a:solidFill>
                <a:latin typeface="+mj-lt"/>
                <a:ea typeface="+mj-ea"/>
                <a:cs typeface="Calibri" panose="020F0502020204030204" pitchFamily="34" charset="0"/>
                <a:sym typeface="Arial"/>
              </a:rPr>
              <a:t> de </a:t>
            </a:r>
            <a:r>
              <a:rPr lang="en-US" sz="2800" b="1" spc="-100" dirty="0" err="1" smtClean="0">
                <a:solidFill>
                  <a:schemeClr val="bg1"/>
                </a:solidFill>
                <a:latin typeface="+mj-lt"/>
                <a:ea typeface="+mj-ea"/>
                <a:cs typeface="Calibri" panose="020F0502020204030204" pitchFamily="34" charset="0"/>
                <a:sym typeface="Arial"/>
              </a:rPr>
              <a:t>yodo</a:t>
            </a:r>
            <a:r>
              <a:rPr lang="en-US" sz="2800" b="1" spc="-100" dirty="0" smtClean="0">
                <a:solidFill>
                  <a:schemeClr val="bg1"/>
                </a:solidFill>
                <a:latin typeface="+mj-lt"/>
                <a:ea typeface="+mj-ea"/>
                <a:cs typeface="Calibri" panose="020F0502020204030204" pitchFamily="34" charset="0"/>
                <a:sym typeface="Arial"/>
              </a:rPr>
              <a:t> para </a:t>
            </a:r>
            <a:r>
              <a:rPr lang="en-US" sz="2800" b="1" spc="-100" dirty="0" err="1" smtClean="0">
                <a:solidFill>
                  <a:schemeClr val="bg1"/>
                </a:solidFill>
                <a:latin typeface="+mj-lt"/>
                <a:ea typeface="+mj-ea"/>
                <a:cs typeface="Calibri" panose="020F0502020204030204" pitchFamily="34" charset="0"/>
                <a:sym typeface="Arial"/>
              </a:rPr>
              <a:t>todos</a:t>
            </a:r>
            <a:r>
              <a:rPr lang="en-US" sz="2800" b="1" spc="-100" dirty="0" smtClean="0">
                <a:solidFill>
                  <a:schemeClr val="bg1"/>
                </a:solidFill>
                <a:latin typeface="+mj-lt"/>
                <a:ea typeface="+mj-ea"/>
                <a:cs typeface="Calibri" panose="020F0502020204030204" pitchFamily="34" charset="0"/>
                <a:sym typeface="Arial"/>
              </a:rPr>
              <a:t>, </a:t>
            </a:r>
            <a:br>
              <a:rPr lang="en-US" sz="2800" b="1" spc="-100" dirty="0" smtClean="0">
                <a:solidFill>
                  <a:schemeClr val="bg1"/>
                </a:solidFill>
                <a:latin typeface="+mj-lt"/>
                <a:ea typeface="+mj-ea"/>
                <a:cs typeface="Calibri" panose="020F0502020204030204" pitchFamily="34" charset="0"/>
                <a:sym typeface="Arial"/>
              </a:rPr>
            </a:br>
            <a:r>
              <a:rPr lang="en-US" sz="2800" b="1" spc="-100" dirty="0" smtClean="0">
                <a:solidFill>
                  <a:schemeClr val="bg1"/>
                </a:solidFill>
                <a:latin typeface="+mj-lt"/>
                <a:ea typeface="+mj-ea"/>
                <a:cs typeface="Calibri" panose="020F0502020204030204" pitchFamily="34" charset="0"/>
                <a:sym typeface="Arial"/>
              </a:rPr>
              <a:t>no solamente </a:t>
            </a:r>
            <a:r>
              <a:rPr lang="en-US" sz="2800" b="1" spc="-100" dirty="0" err="1" smtClean="0">
                <a:solidFill>
                  <a:schemeClr val="bg1"/>
                </a:solidFill>
                <a:latin typeface="+mj-lt"/>
                <a:ea typeface="+mj-ea"/>
                <a:cs typeface="Calibri" panose="020F0502020204030204" pitchFamily="34" charset="0"/>
                <a:sym typeface="Arial"/>
              </a:rPr>
              <a:t>prevención</a:t>
            </a:r>
            <a:r>
              <a:rPr lang="en-US" sz="2800" b="1" spc="-100" dirty="0" smtClean="0">
                <a:solidFill>
                  <a:schemeClr val="bg1"/>
                </a:solidFill>
                <a:latin typeface="+mj-lt"/>
                <a:ea typeface="+mj-ea"/>
                <a:cs typeface="Calibri" panose="020F0502020204030204" pitchFamily="34" charset="0"/>
                <a:sym typeface="Arial"/>
              </a:rPr>
              <a:t> de los </a:t>
            </a:r>
            <a:r>
              <a:rPr lang="en-US" sz="2800" b="1" spc="-100" dirty="0" err="1" smtClean="0">
                <a:solidFill>
                  <a:schemeClr val="bg1"/>
                </a:solidFill>
                <a:latin typeface="+mj-lt"/>
                <a:ea typeface="+mj-ea"/>
                <a:cs typeface="Calibri" panose="020F0502020204030204" pitchFamily="34" charset="0"/>
                <a:sym typeface="Arial"/>
              </a:rPr>
              <a:t>ddy</a:t>
            </a:r>
            <a:endParaRPr lang="en-US" sz="2800" b="1" spc="-100" dirty="0">
              <a:solidFill>
                <a:schemeClr val="bg1"/>
              </a:solidFill>
              <a:latin typeface="+mj-lt"/>
              <a:ea typeface="+mj-ea"/>
              <a:cs typeface="Calibri" panose="020F0502020204030204" pitchFamily="34" charset="0"/>
              <a:sym typeface="Arial"/>
            </a:endParaRPr>
          </a:p>
        </p:txBody>
      </p:sp>
      <p:sp>
        <p:nvSpPr>
          <p:cNvPr id="4" name="Slide Number Placeholder 3">
            <a:extLst>
              <a:ext uri="{FF2B5EF4-FFF2-40B4-BE49-F238E27FC236}">
                <a16:creationId xmlns:a16="http://schemas.microsoft.com/office/drawing/2014/main" id="{6C9369AF-91C9-0F42-99F8-67BBF960AAE8}"/>
              </a:ext>
            </a:extLst>
          </p:cNvPr>
          <p:cNvSpPr>
            <a:spLocks noGrp="1"/>
          </p:cNvSpPr>
          <p:nvPr>
            <p:ph type="sldNum" sz="quarter" idx="2"/>
          </p:nvPr>
        </p:nvSpPr>
        <p:spPr>
          <a:xfrm>
            <a:off x="11824370" y="6341290"/>
            <a:ext cx="177290" cy="276999"/>
          </a:xfrm>
        </p:spPr>
        <p:txBody>
          <a:bodyPr/>
          <a:lstStyle/>
          <a:p>
            <a:fld id="{86CB4B4D-7CA3-9044-876B-883B54F8677D}" type="slidenum">
              <a:rPr lang="de-CH" smtClean="0">
                <a:solidFill>
                  <a:schemeClr val="tx2"/>
                </a:solidFill>
              </a:rPr>
              <a:t>4</a:t>
            </a:fld>
            <a:endParaRPr lang="de-CH" dirty="0">
              <a:solidFill>
                <a:schemeClr val="tx2"/>
              </a:solidFill>
            </a:endParaRPr>
          </a:p>
        </p:txBody>
      </p:sp>
    </p:spTree>
    <p:extLst>
      <p:ext uri="{BB962C8B-B14F-4D97-AF65-F5344CB8AC3E}">
        <p14:creationId xmlns:p14="http://schemas.microsoft.com/office/powerpoint/2010/main" val="154984603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86901E-5467-4044-93FB-41F577644D3F}"/>
              </a:ext>
            </a:extLst>
          </p:cNvPr>
          <p:cNvSpPr txBox="1">
            <a:spLocks/>
          </p:cNvSpPr>
          <p:nvPr/>
        </p:nvSpPr>
        <p:spPr>
          <a:xfrm>
            <a:off x="609600" y="1542974"/>
            <a:ext cx="10972800" cy="4521924"/>
          </a:xfrm>
          <a:prstGeom prst="rect">
            <a:avLst/>
          </a:prstGeom>
          <a:ln/>
          <a:extLst>
            <a:ext uri="{C572A759-6A51-4108-AA02-DFA0A04FC94B}">
              <ma14:wrappingTextBoxFlag xmlns="" xmlns:ma14="http://schemas.microsoft.com/office/mac/drawingml/2011/main" val="1"/>
            </a:ext>
          </a:extLst>
        </p:spPr>
        <p:style>
          <a:lnRef idx="2">
            <a:schemeClr val="accent2"/>
          </a:lnRef>
          <a:fillRef idx="1">
            <a:schemeClr val="lt1"/>
          </a:fillRef>
          <a:effectRef idx="0">
            <a:schemeClr val="accent2"/>
          </a:effectRef>
          <a:fontRef idx="minor">
            <a:schemeClr val="dk1"/>
          </a:fontRef>
        </p:style>
        <p:txBody>
          <a:bodyPr lIns="0" tIns="0" rIns="0" bIns="0">
            <a:normAutofit fontScale="62500" lnSpcReduction="20000"/>
          </a:bodyPr>
          <a:lstStyle>
            <a:lvl1pPr marL="0" marR="0" indent="1587" algn="l" defTabSz="914400" rtl="0" latinLnBrk="0">
              <a:lnSpc>
                <a:spcPct val="100000"/>
              </a:lnSpc>
              <a:spcBef>
                <a:spcPts val="300"/>
              </a:spcBef>
              <a:spcAft>
                <a:spcPts val="0"/>
              </a:spcAft>
              <a:buClrTx/>
              <a:buSzTx/>
              <a:buFontTx/>
              <a:buNone/>
              <a:tabLst/>
              <a:defRPr sz="2400" b="0" i="0" u="none" strike="noStrike" cap="none" spc="0" baseline="0">
                <a:ln>
                  <a:noFill/>
                </a:ln>
                <a:solidFill>
                  <a:srgbClr val="000000"/>
                </a:solidFill>
                <a:uFillTx/>
                <a:latin typeface="+mj-lt"/>
                <a:ea typeface="+mj-ea"/>
                <a:cs typeface="+mj-cs"/>
                <a:sym typeface="Arial"/>
              </a:defRPr>
            </a:lvl1pPr>
            <a:lvl2pPr marL="227013" marR="0" indent="-227013"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2pPr>
            <a:lvl3pPr marL="447675" marR="0" indent="-173037"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3pPr>
            <a:lvl4pPr marL="630237"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4pPr>
            <a:lvl5pPr marL="800100" marR="0" indent="-17145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5pPr>
            <a:lvl6pPr marL="25603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6pPr>
            <a:lvl7pPr marL="30175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7pPr>
            <a:lvl8pPr marL="34747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8pPr>
            <a:lvl9pPr marL="3931920" marR="0" indent="-274320" algn="l" defTabSz="914400" rtl="0" latinLnBrk="0">
              <a:lnSpc>
                <a:spcPct val="100000"/>
              </a:lnSpc>
              <a:spcBef>
                <a:spcPts val="300"/>
              </a:spcBef>
              <a:spcAft>
                <a:spcPts val="0"/>
              </a:spcAft>
              <a:buClrTx/>
              <a:buSzPct val="100000"/>
              <a:buFontTx/>
              <a:buChar char="•"/>
              <a:tabLst/>
              <a:defRPr sz="2400" b="0" i="0" u="none" strike="noStrike" cap="none" spc="0" baseline="0">
                <a:ln>
                  <a:noFill/>
                </a:ln>
                <a:solidFill>
                  <a:srgbClr val="000000"/>
                </a:solidFill>
                <a:uFillTx/>
                <a:latin typeface="+mj-lt"/>
                <a:ea typeface="+mj-ea"/>
                <a:cs typeface="+mj-cs"/>
                <a:sym typeface="Arial"/>
              </a:defRPr>
            </a:lvl9pPr>
          </a:lstStyle>
          <a:p>
            <a:pPr hangingPunct="1"/>
            <a:endParaRPr lang="en-US" dirty="0" smtClean="0"/>
          </a:p>
          <a:p>
            <a:pPr hangingPunct="1">
              <a:lnSpc>
                <a:spcPct val="120000"/>
              </a:lnSpc>
            </a:pPr>
            <a:r>
              <a:rPr lang="en-US" sz="2900" dirty="0" smtClean="0"/>
              <a:t>El </a:t>
            </a:r>
            <a:r>
              <a:rPr lang="en-US" sz="2900" dirty="0" err="1" smtClean="0"/>
              <a:t>programa</a:t>
            </a:r>
            <a:r>
              <a:rPr lang="en-US" sz="2900" dirty="0" smtClean="0"/>
              <a:t> de </a:t>
            </a:r>
            <a:r>
              <a:rPr lang="en-US" sz="2900" dirty="0" err="1" smtClean="0"/>
              <a:t>yodación</a:t>
            </a:r>
            <a:r>
              <a:rPr lang="en-US" sz="2900" dirty="0" smtClean="0"/>
              <a:t> de la sal es </a:t>
            </a:r>
            <a:r>
              <a:rPr lang="en-US" sz="2900" dirty="0" err="1" smtClean="0"/>
              <a:t>exitoso</a:t>
            </a:r>
            <a:r>
              <a:rPr lang="en-US" sz="2900" dirty="0" smtClean="0"/>
              <a:t> </a:t>
            </a:r>
            <a:r>
              <a:rPr lang="en-US" sz="2900" dirty="0" err="1" smtClean="0">
                <a:solidFill>
                  <a:schemeClr val="tx1"/>
                </a:solidFill>
              </a:rPr>
              <a:t>si</a:t>
            </a:r>
            <a:r>
              <a:rPr lang="en-US" sz="2900" dirty="0" smtClean="0">
                <a:solidFill>
                  <a:schemeClr val="tx1"/>
                </a:solidFill>
              </a:rPr>
              <a:t> </a:t>
            </a:r>
            <a:r>
              <a:rPr lang="en-US" sz="2900" dirty="0" err="1" smtClean="0">
                <a:solidFill>
                  <a:schemeClr val="tx1"/>
                </a:solidFill>
              </a:rPr>
              <a:t>llega</a:t>
            </a:r>
            <a:r>
              <a:rPr lang="en-US" sz="2900" dirty="0" smtClean="0">
                <a:solidFill>
                  <a:schemeClr val="tx1"/>
                </a:solidFill>
              </a:rPr>
              <a:t> sal </a:t>
            </a:r>
            <a:r>
              <a:rPr lang="en-US" sz="2900" dirty="0" err="1" smtClean="0">
                <a:solidFill>
                  <a:schemeClr val="tx1"/>
                </a:solidFill>
              </a:rPr>
              <a:t>yodada</a:t>
            </a:r>
            <a:r>
              <a:rPr lang="en-US" sz="2900" dirty="0" smtClean="0">
                <a:solidFill>
                  <a:schemeClr val="tx1"/>
                </a:solidFill>
              </a:rPr>
              <a:t> </a:t>
            </a:r>
            <a:r>
              <a:rPr lang="en-US" sz="2900" dirty="0" smtClean="0"/>
              <a:t>con la calidad </a:t>
            </a:r>
            <a:r>
              <a:rPr lang="en-US" sz="2900" dirty="0" err="1" smtClean="0"/>
              <a:t>correcta</a:t>
            </a:r>
            <a:r>
              <a:rPr lang="en-US" sz="2900" dirty="0" smtClean="0"/>
              <a:t> (</a:t>
            </a:r>
            <a:r>
              <a:rPr lang="en-US" sz="2900" dirty="0" err="1" smtClean="0"/>
              <a:t>nivel</a:t>
            </a:r>
            <a:r>
              <a:rPr lang="en-US" sz="2900" dirty="0" smtClean="0"/>
              <a:t> de </a:t>
            </a:r>
            <a:r>
              <a:rPr lang="en-US" sz="2900" dirty="0" err="1" smtClean="0"/>
              <a:t>yodación</a:t>
            </a:r>
            <a:r>
              <a:rPr lang="en-US" sz="2900" dirty="0" smtClean="0"/>
              <a:t>) a </a:t>
            </a:r>
            <a:r>
              <a:rPr lang="en-US" sz="2900" dirty="0" err="1" smtClean="0"/>
              <a:t>todas</a:t>
            </a:r>
            <a:r>
              <a:rPr lang="en-US" sz="2900" dirty="0" smtClean="0"/>
              <a:t> las personas para </a:t>
            </a:r>
            <a:r>
              <a:rPr lang="en-US" sz="2900" dirty="0" err="1" smtClean="0"/>
              <a:t>satisfacer</a:t>
            </a:r>
            <a:r>
              <a:rPr lang="en-US" sz="2900" dirty="0" smtClean="0"/>
              <a:t> </a:t>
            </a:r>
            <a:r>
              <a:rPr lang="en-US" sz="2900" dirty="0" err="1" smtClean="0"/>
              <a:t>sus</a:t>
            </a:r>
            <a:r>
              <a:rPr lang="en-US" sz="2900" dirty="0" smtClean="0"/>
              <a:t> </a:t>
            </a:r>
            <a:r>
              <a:rPr lang="en-US" sz="2900" dirty="0" err="1" smtClean="0"/>
              <a:t>necesidades</a:t>
            </a:r>
            <a:r>
              <a:rPr lang="en-US" sz="2900" dirty="0" smtClean="0"/>
              <a:t> y </a:t>
            </a:r>
            <a:r>
              <a:rPr lang="en-US" sz="2900" dirty="0" err="1" smtClean="0"/>
              <a:t>lograr</a:t>
            </a:r>
            <a:r>
              <a:rPr lang="en-US" sz="2900" dirty="0" smtClean="0"/>
              <a:t> un </a:t>
            </a:r>
            <a:r>
              <a:rPr lang="en-US" sz="2900" dirty="0" err="1" smtClean="0"/>
              <a:t>impacto</a:t>
            </a:r>
            <a:r>
              <a:rPr lang="en-US" sz="2900" dirty="0"/>
              <a:t> </a:t>
            </a:r>
            <a:r>
              <a:rPr lang="en-US" sz="2900" dirty="0" smtClean="0"/>
              <a:t>(</a:t>
            </a:r>
            <a:r>
              <a:rPr lang="en-US" sz="2900" dirty="0" err="1" smtClean="0"/>
              <a:t>alcanzar</a:t>
            </a:r>
            <a:r>
              <a:rPr lang="en-US" sz="2900" dirty="0" smtClean="0"/>
              <a:t> </a:t>
            </a:r>
            <a:r>
              <a:rPr lang="en-US" sz="2900" dirty="0" err="1" smtClean="0"/>
              <a:t>una</a:t>
            </a:r>
            <a:r>
              <a:rPr lang="en-US" sz="2900" dirty="0" smtClean="0"/>
              <a:t> </a:t>
            </a:r>
            <a:r>
              <a:rPr lang="en-US" sz="2900" dirty="0" err="1" smtClean="0"/>
              <a:t>nutrición</a:t>
            </a:r>
            <a:r>
              <a:rPr lang="en-US" sz="2900" dirty="0" smtClean="0"/>
              <a:t> </a:t>
            </a:r>
            <a:r>
              <a:rPr lang="en-US" sz="2900" dirty="0" err="1" smtClean="0"/>
              <a:t>óptima</a:t>
            </a:r>
            <a:r>
              <a:rPr lang="en-US" sz="2900" dirty="0" smtClean="0"/>
              <a:t> de </a:t>
            </a:r>
            <a:r>
              <a:rPr lang="en-US" sz="2900" dirty="0" err="1" smtClean="0"/>
              <a:t>yodo</a:t>
            </a:r>
            <a:r>
              <a:rPr lang="en-US" sz="2900" dirty="0" smtClean="0"/>
              <a:t>). </a:t>
            </a:r>
            <a:endParaRPr lang="en-US" sz="2900" dirty="0"/>
          </a:p>
          <a:p>
            <a:pPr hangingPunct="1">
              <a:lnSpc>
                <a:spcPct val="120000"/>
              </a:lnSpc>
            </a:pPr>
            <a:endParaRPr lang="en-US" sz="2900" dirty="0" smtClean="0"/>
          </a:p>
          <a:p>
            <a:pPr marL="973137" lvl="3" indent="-342900" hangingPunct="1">
              <a:lnSpc>
                <a:spcPct val="120000"/>
              </a:lnSpc>
              <a:buFont typeface="Wingdings" pitchFamily="2" charset="2"/>
              <a:buChar char="à"/>
            </a:pPr>
            <a:r>
              <a:rPr lang="en-US" sz="2900" dirty="0" smtClean="0"/>
              <a:t>Se </a:t>
            </a:r>
            <a:r>
              <a:rPr lang="en-US" sz="2900" dirty="0" err="1" smtClean="0"/>
              <a:t>disminuye</a:t>
            </a:r>
            <a:r>
              <a:rPr lang="en-US" sz="2900" dirty="0" smtClean="0"/>
              <a:t> el </a:t>
            </a:r>
            <a:r>
              <a:rPr lang="en-US" sz="2900" dirty="0" err="1" smtClean="0"/>
              <a:t>porcentaje</a:t>
            </a:r>
            <a:r>
              <a:rPr lang="en-US" sz="2900" dirty="0" smtClean="0"/>
              <a:t> de </a:t>
            </a:r>
            <a:r>
              <a:rPr lang="en-US" sz="2900" dirty="0" err="1" smtClean="0"/>
              <a:t>población</a:t>
            </a:r>
            <a:r>
              <a:rPr lang="en-US" sz="2900" dirty="0" smtClean="0"/>
              <a:t> </a:t>
            </a:r>
            <a:r>
              <a:rPr lang="en-US" sz="2900" dirty="0" err="1" smtClean="0"/>
              <a:t>deficiente</a:t>
            </a:r>
            <a:endParaRPr lang="en-US" sz="2900" dirty="0" smtClean="0"/>
          </a:p>
          <a:p>
            <a:pPr marL="973137" lvl="3" indent="-342900" hangingPunct="1">
              <a:lnSpc>
                <a:spcPct val="120000"/>
              </a:lnSpc>
              <a:buFont typeface="Wingdings" pitchFamily="2" charset="2"/>
              <a:buChar char="à"/>
            </a:pPr>
            <a:r>
              <a:rPr lang="en-US" sz="2900" dirty="0" smtClean="0"/>
              <a:t>Se </a:t>
            </a:r>
            <a:r>
              <a:rPr lang="en-US" sz="2900" dirty="0" err="1" smtClean="0"/>
              <a:t>disminuye</a:t>
            </a:r>
            <a:r>
              <a:rPr lang="en-US" sz="2900" dirty="0" smtClean="0"/>
              <a:t> el </a:t>
            </a:r>
            <a:r>
              <a:rPr lang="en-US" sz="2900" dirty="0" err="1" smtClean="0"/>
              <a:t>porcentaje</a:t>
            </a:r>
            <a:r>
              <a:rPr lang="en-US" sz="2900" dirty="0" smtClean="0"/>
              <a:t> de </a:t>
            </a:r>
            <a:r>
              <a:rPr lang="en-US" sz="2900" dirty="0" err="1" smtClean="0"/>
              <a:t>población</a:t>
            </a:r>
            <a:r>
              <a:rPr lang="en-US" sz="2900" dirty="0" smtClean="0"/>
              <a:t> que </a:t>
            </a:r>
            <a:r>
              <a:rPr lang="en-US" sz="2900" dirty="0" err="1" smtClean="0"/>
              <a:t>tiene</a:t>
            </a:r>
            <a:r>
              <a:rPr lang="en-US" sz="2900" dirty="0" smtClean="0"/>
              <a:t> </a:t>
            </a:r>
            <a:r>
              <a:rPr lang="en-US" sz="2900" dirty="0" err="1" smtClean="0"/>
              <a:t>una</a:t>
            </a:r>
            <a:r>
              <a:rPr lang="en-US" sz="2900" dirty="0" smtClean="0"/>
              <a:t> </a:t>
            </a:r>
            <a:r>
              <a:rPr lang="en-US" sz="2900" dirty="0" err="1" smtClean="0"/>
              <a:t>ingesta</a:t>
            </a:r>
            <a:r>
              <a:rPr lang="en-US" sz="2900" dirty="0" smtClean="0"/>
              <a:t> de </a:t>
            </a:r>
            <a:r>
              <a:rPr lang="en-US" sz="2900" dirty="0" err="1" smtClean="0"/>
              <a:t>yodo</a:t>
            </a:r>
            <a:r>
              <a:rPr lang="en-US" sz="2900" dirty="0" smtClean="0"/>
              <a:t> </a:t>
            </a:r>
            <a:r>
              <a:rPr lang="en-US" sz="2900" dirty="0" err="1" smtClean="0"/>
              <a:t>más</a:t>
            </a:r>
            <a:r>
              <a:rPr lang="en-US" sz="2900" dirty="0" smtClean="0"/>
              <a:t> que </a:t>
            </a:r>
            <a:r>
              <a:rPr lang="en-US" sz="2900" dirty="0" err="1" smtClean="0"/>
              <a:t>adecuada</a:t>
            </a:r>
            <a:r>
              <a:rPr lang="en-US" sz="2900" dirty="0" smtClean="0"/>
              <a:t>. </a:t>
            </a:r>
            <a:endParaRPr lang="en-US" sz="2900" dirty="0"/>
          </a:p>
          <a:p>
            <a:pPr algn="ctr" hangingPunct="1">
              <a:lnSpc>
                <a:spcPct val="120000"/>
              </a:lnSpc>
            </a:pPr>
            <a:endParaRPr lang="en-US" sz="2900" dirty="0" smtClean="0"/>
          </a:p>
          <a:p>
            <a:pPr algn="ctr" hangingPunct="1">
              <a:lnSpc>
                <a:spcPct val="120000"/>
              </a:lnSpc>
            </a:pPr>
            <a:r>
              <a:rPr lang="en-US" sz="2900" dirty="0" smtClean="0"/>
              <a:t>Se </a:t>
            </a:r>
            <a:r>
              <a:rPr lang="en-US" sz="2900" dirty="0" err="1" smtClean="0"/>
              <a:t>necesita</a:t>
            </a:r>
            <a:r>
              <a:rPr lang="en-US" sz="2900" dirty="0" smtClean="0"/>
              <a:t> </a:t>
            </a:r>
            <a:r>
              <a:rPr lang="en-US" sz="2900" dirty="0" err="1" smtClean="0"/>
              <a:t>tener</a:t>
            </a:r>
            <a:r>
              <a:rPr lang="en-US" sz="2900" dirty="0" smtClean="0"/>
              <a:t> un </a:t>
            </a:r>
            <a:r>
              <a:rPr lang="en-US" sz="2900" b="1" dirty="0" err="1" smtClean="0">
                <a:solidFill>
                  <a:srgbClr val="FF6600"/>
                </a:solidFill>
              </a:rPr>
              <a:t>programa</a:t>
            </a:r>
            <a:r>
              <a:rPr lang="en-US" sz="2900" dirty="0" smtClean="0"/>
              <a:t> que </a:t>
            </a:r>
            <a:r>
              <a:rPr lang="en-US" sz="2900" dirty="0" err="1" smtClean="0"/>
              <a:t>esté</a:t>
            </a:r>
            <a:r>
              <a:rPr lang="en-US" sz="2900" dirty="0" smtClean="0"/>
              <a:t> </a:t>
            </a:r>
            <a:r>
              <a:rPr lang="en-US" sz="2900" b="1" dirty="0" err="1" smtClean="0">
                <a:solidFill>
                  <a:srgbClr val="FF6600"/>
                </a:solidFill>
              </a:rPr>
              <a:t>diseñado</a:t>
            </a:r>
            <a:r>
              <a:rPr lang="en-US" sz="2900" b="1" dirty="0" smtClean="0">
                <a:solidFill>
                  <a:srgbClr val="FF6600"/>
                </a:solidFill>
              </a:rPr>
              <a:t> e </a:t>
            </a:r>
            <a:r>
              <a:rPr lang="en-US" sz="2900" b="1" dirty="0" err="1" smtClean="0">
                <a:solidFill>
                  <a:srgbClr val="FF6600"/>
                </a:solidFill>
              </a:rPr>
              <a:t>implementado</a:t>
            </a:r>
            <a:r>
              <a:rPr lang="en-US" sz="2900" b="1" dirty="0" smtClean="0">
                <a:solidFill>
                  <a:srgbClr val="FF6600"/>
                </a:solidFill>
              </a:rPr>
              <a:t> </a:t>
            </a:r>
            <a:r>
              <a:rPr lang="en-US" sz="2900" b="1" dirty="0" err="1" smtClean="0">
                <a:solidFill>
                  <a:srgbClr val="FF6600"/>
                </a:solidFill>
              </a:rPr>
              <a:t>correctamente</a:t>
            </a:r>
            <a:r>
              <a:rPr lang="en-US" sz="2900" dirty="0" smtClean="0"/>
              <a:t> de forma que se </a:t>
            </a:r>
            <a:r>
              <a:rPr lang="en-US" sz="2900" dirty="0" err="1" smtClean="0"/>
              <a:t>tenga</a:t>
            </a:r>
            <a:r>
              <a:rPr lang="en-US" sz="2900" dirty="0" smtClean="0"/>
              <a:t> el </a:t>
            </a:r>
            <a:r>
              <a:rPr lang="en-US" sz="2900" b="1" dirty="0" err="1" smtClean="0">
                <a:solidFill>
                  <a:srgbClr val="FF6600"/>
                </a:solidFill>
              </a:rPr>
              <a:t>impacto</a:t>
            </a:r>
            <a:r>
              <a:rPr lang="en-US" sz="2900" dirty="0" smtClean="0"/>
              <a:t> </a:t>
            </a:r>
            <a:r>
              <a:rPr lang="en-US" sz="2900" dirty="0" err="1" smtClean="0"/>
              <a:t>correcto</a:t>
            </a:r>
            <a:r>
              <a:rPr lang="en-US" sz="2900" dirty="0" smtClean="0"/>
              <a:t>. </a:t>
            </a:r>
          </a:p>
          <a:p>
            <a:pPr algn="ctr" hangingPunct="1">
              <a:lnSpc>
                <a:spcPct val="120000"/>
              </a:lnSpc>
            </a:pPr>
            <a:endParaRPr lang="en-US" sz="2900" dirty="0"/>
          </a:p>
          <a:p>
            <a:pPr algn="ctr" hangingPunct="1">
              <a:lnSpc>
                <a:spcPct val="120000"/>
              </a:lnSpc>
            </a:pPr>
            <a:r>
              <a:rPr lang="en-US" sz="2900" dirty="0" err="1" smtClean="0"/>
              <a:t>Dependemos</a:t>
            </a:r>
            <a:r>
              <a:rPr lang="en-US" sz="2900" dirty="0" smtClean="0"/>
              <a:t> de los </a:t>
            </a:r>
            <a:r>
              <a:rPr lang="en-US" sz="2900" b="1" dirty="0" err="1" smtClean="0">
                <a:solidFill>
                  <a:srgbClr val="FF6600"/>
                </a:solidFill>
              </a:rPr>
              <a:t>datos</a:t>
            </a:r>
            <a:r>
              <a:rPr lang="en-US" sz="2900" b="1" dirty="0" smtClean="0">
                <a:solidFill>
                  <a:srgbClr val="FF6600"/>
                </a:solidFill>
              </a:rPr>
              <a:t> </a:t>
            </a:r>
            <a:r>
              <a:rPr lang="en-US" sz="2900" b="1" dirty="0" err="1" smtClean="0">
                <a:solidFill>
                  <a:srgbClr val="FF6600"/>
                </a:solidFill>
              </a:rPr>
              <a:t>correctos</a:t>
            </a:r>
            <a:r>
              <a:rPr lang="en-US" sz="2900" dirty="0" smtClean="0">
                <a:solidFill>
                  <a:srgbClr val="FF6600"/>
                </a:solidFill>
              </a:rPr>
              <a:t> </a:t>
            </a:r>
            <a:r>
              <a:rPr lang="en-US" sz="2900" dirty="0" smtClean="0"/>
              <a:t>para </a:t>
            </a:r>
            <a:r>
              <a:rPr lang="en-US" sz="2900" dirty="0" err="1" smtClean="0"/>
              <a:t>informarnos</a:t>
            </a:r>
            <a:endParaRPr lang="en-US" sz="2900" dirty="0"/>
          </a:p>
          <a:p>
            <a:pPr hangingPunct="1"/>
            <a:endParaRPr lang="en-US" dirty="0" smtClean="0"/>
          </a:p>
          <a:p>
            <a:pPr hangingPunct="1"/>
            <a:endParaRPr lang="en-US" dirty="0"/>
          </a:p>
          <a:p>
            <a:pPr hangingPunct="1"/>
            <a:endParaRPr lang="en-US" dirty="0"/>
          </a:p>
          <a:p>
            <a:pPr hangingPunct="1"/>
            <a:r>
              <a:rPr lang="en-US" dirty="0"/>
              <a:t>						</a:t>
            </a:r>
          </a:p>
          <a:p>
            <a:pPr hangingPunct="1"/>
            <a:endParaRPr lang="en-US" dirty="0"/>
          </a:p>
        </p:txBody>
      </p:sp>
      <p:sp>
        <p:nvSpPr>
          <p:cNvPr id="8" name="Title 1">
            <a:extLst>
              <a:ext uri="{FF2B5EF4-FFF2-40B4-BE49-F238E27FC236}">
                <a16:creationId xmlns:a16="http://schemas.microsoft.com/office/drawing/2014/main" id="{4D77CD21-75C7-8645-AC5B-09E94D0E1CC0}"/>
              </a:ext>
            </a:extLst>
          </p:cNvPr>
          <p:cNvSpPr txBox="1">
            <a:spLocks/>
          </p:cNvSpPr>
          <p:nvPr/>
        </p:nvSpPr>
        <p:spPr>
          <a:xfrm>
            <a:off x="609600" y="0"/>
            <a:ext cx="10972800" cy="94401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1pPr>
            <a:lvl2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2pPr>
            <a:lvl3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3pPr>
            <a:lvl4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4pPr>
            <a:lvl5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5pPr>
            <a:lvl6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6pPr>
            <a:lvl7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7pPr>
            <a:lvl8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8pPr>
            <a:lvl9pPr marL="0" marR="0" indent="0" algn="l" defTabSz="914400" rtl="0" latinLnBrk="0">
              <a:lnSpc>
                <a:spcPts val="2500"/>
              </a:lnSpc>
              <a:spcBef>
                <a:spcPts val="0"/>
              </a:spcBef>
              <a:spcAft>
                <a:spcPts val="0"/>
              </a:spcAft>
              <a:buClrTx/>
              <a:buSzTx/>
              <a:buFontTx/>
              <a:buNone/>
              <a:tabLst/>
              <a:defRPr sz="2300" b="0" i="0" u="none" strike="noStrike" cap="all" spc="-50" baseline="0">
                <a:ln>
                  <a:noFill/>
                </a:ln>
                <a:solidFill>
                  <a:srgbClr val="FFFFFF"/>
                </a:solidFill>
                <a:uFillTx/>
                <a:latin typeface="Arial Black"/>
                <a:ea typeface="Arial Black"/>
                <a:cs typeface="Arial Black"/>
                <a:sym typeface="Arial Black"/>
              </a:defRPr>
            </a:lvl9pPr>
          </a:lstStyle>
          <a:p>
            <a:pPr hangingPunct="1">
              <a:lnSpc>
                <a:spcPct val="100000"/>
              </a:lnSpc>
            </a:pPr>
            <a:r>
              <a:rPr lang="en-US" sz="2800" dirty="0" smtClean="0">
                <a:latin typeface="+mj-lt"/>
              </a:rPr>
              <a:t>¿</a:t>
            </a:r>
            <a:r>
              <a:rPr lang="en-US" sz="2800" b="1" dirty="0" smtClean="0">
                <a:latin typeface="+mj-lt"/>
              </a:rPr>
              <a:t>QUÉ ES UN PROGRAMA EXITOSO? CALIDAD, </a:t>
            </a:r>
            <a:r>
              <a:rPr lang="en-US" sz="2800" b="1" dirty="0" err="1" smtClean="0">
                <a:latin typeface="+mj-lt"/>
              </a:rPr>
              <a:t>cobertura</a:t>
            </a:r>
            <a:r>
              <a:rPr lang="en-US" sz="2800" b="1" dirty="0" smtClean="0">
                <a:latin typeface="+mj-lt"/>
              </a:rPr>
              <a:t> e </a:t>
            </a:r>
            <a:r>
              <a:rPr lang="en-US" sz="2800" b="1" dirty="0" err="1" smtClean="0">
                <a:latin typeface="+mj-lt"/>
              </a:rPr>
              <a:t>impacto</a:t>
            </a:r>
            <a:endParaRPr lang="en-US" sz="2800" b="1" dirty="0">
              <a:latin typeface="+mj-lt"/>
            </a:endParaRPr>
          </a:p>
        </p:txBody>
      </p:sp>
      <p:sp>
        <p:nvSpPr>
          <p:cNvPr id="2" name="Slide Number Placeholder 1">
            <a:extLst>
              <a:ext uri="{FF2B5EF4-FFF2-40B4-BE49-F238E27FC236}">
                <a16:creationId xmlns:a16="http://schemas.microsoft.com/office/drawing/2014/main" id="{A307635A-0E6B-3A44-92ED-5E280B7D53EB}"/>
              </a:ext>
            </a:extLst>
          </p:cNvPr>
          <p:cNvSpPr>
            <a:spLocks noGrp="1"/>
          </p:cNvSpPr>
          <p:nvPr>
            <p:ph type="sldNum" sz="quarter" idx="2"/>
          </p:nvPr>
        </p:nvSpPr>
        <p:spPr>
          <a:xfrm>
            <a:off x="11882244" y="6523775"/>
            <a:ext cx="177290" cy="276999"/>
          </a:xfrm>
        </p:spPr>
        <p:txBody>
          <a:bodyPr/>
          <a:lstStyle/>
          <a:p>
            <a:fld id="{86CB4B4D-7CA3-9044-876B-883B54F8677D}" type="slidenum">
              <a:rPr lang="de-CH" smtClean="0">
                <a:solidFill>
                  <a:schemeClr val="tx2"/>
                </a:solidFill>
              </a:rPr>
              <a:t>5</a:t>
            </a:fld>
            <a:endParaRPr lang="de-CH" dirty="0">
              <a:solidFill>
                <a:schemeClr val="tx2"/>
              </a:solidFill>
            </a:endParaRPr>
          </a:p>
        </p:txBody>
      </p:sp>
    </p:spTree>
    <p:extLst>
      <p:ext uri="{BB962C8B-B14F-4D97-AF65-F5344CB8AC3E}">
        <p14:creationId xmlns:p14="http://schemas.microsoft.com/office/powerpoint/2010/main" val="186682565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EA37-1F22-2041-9AF5-A290D0DC71E7}"/>
              </a:ext>
            </a:extLst>
          </p:cNvPr>
          <p:cNvSpPr>
            <a:spLocks noGrp="1"/>
          </p:cNvSpPr>
          <p:nvPr>
            <p:ph type="title"/>
          </p:nvPr>
        </p:nvSpPr>
        <p:spPr>
          <a:xfrm>
            <a:off x="1102580" y="166898"/>
            <a:ext cx="10262106" cy="762608"/>
          </a:xfrm>
        </p:spPr>
        <p:txBody>
          <a:bodyPr>
            <a:normAutofit fontScale="90000"/>
          </a:bodyPr>
          <a:lstStyle/>
          <a:p>
            <a:pPr>
              <a:lnSpc>
                <a:spcPct val="100000"/>
              </a:lnSpc>
            </a:pPr>
            <a:r>
              <a:rPr lang="en-GB" sz="2800" b="1" dirty="0" smtClean="0">
                <a:solidFill>
                  <a:schemeClr val="bg1"/>
                </a:solidFill>
                <a:latin typeface="+mj-lt"/>
              </a:rPr>
              <a:t>La </a:t>
            </a:r>
            <a:r>
              <a:rPr lang="en-GB" sz="2800" b="1" dirty="0" err="1" smtClean="0">
                <a:solidFill>
                  <a:schemeClr val="bg1"/>
                </a:solidFill>
                <a:latin typeface="+mj-lt"/>
              </a:rPr>
              <a:t>yodación</a:t>
            </a:r>
            <a:r>
              <a:rPr lang="en-GB" sz="2800" b="1" dirty="0" smtClean="0">
                <a:solidFill>
                  <a:schemeClr val="bg1"/>
                </a:solidFill>
                <a:latin typeface="+mj-lt"/>
              </a:rPr>
              <a:t> de la Sal ha </a:t>
            </a:r>
            <a:r>
              <a:rPr lang="en-GB" sz="2800" b="1" dirty="0" err="1" smtClean="0">
                <a:solidFill>
                  <a:schemeClr val="bg1"/>
                </a:solidFill>
                <a:latin typeface="+mj-lt"/>
              </a:rPr>
              <a:t>sido</a:t>
            </a:r>
            <a:r>
              <a:rPr lang="en-GB" sz="2800" b="1" dirty="0" smtClean="0">
                <a:solidFill>
                  <a:schemeClr val="bg1"/>
                </a:solidFill>
                <a:latin typeface="+mj-lt"/>
              </a:rPr>
              <a:t> la principal </a:t>
            </a:r>
            <a:r>
              <a:rPr lang="en-GB" sz="2800" b="1" dirty="0" err="1" smtClean="0">
                <a:solidFill>
                  <a:schemeClr val="bg1"/>
                </a:solidFill>
                <a:latin typeface="+mj-lt"/>
              </a:rPr>
              <a:t>estrategia</a:t>
            </a:r>
            <a:r>
              <a:rPr lang="en-GB" sz="2800" b="1" dirty="0" smtClean="0">
                <a:solidFill>
                  <a:schemeClr val="bg1"/>
                </a:solidFill>
                <a:latin typeface="+mj-lt"/>
              </a:rPr>
              <a:t> para </a:t>
            </a:r>
            <a:r>
              <a:rPr lang="en-GB" sz="2800" b="1" dirty="0" err="1" smtClean="0">
                <a:solidFill>
                  <a:schemeClr val="bg1"/>
                </a:solidFill>
                <a:latin typeface="+mj-lt"/>
              </a:rPr>
              <a:t>alcanzar</a:t>
            </a:r>
            <a:r>
              <a:rPr lang="en-GB" sz="2800" b="1" dirty="0" smtClean="0">
                <a:solidFill>
                  <a:schemeClr val="bg1"/>
                </a:solidFill>
                <a:latin typeface="+mj-lt"/>
              </a:rPr>
              <a:t> un </a:t>
            </a:r>
            <a:r>
              <a:rPr lang="en-GB" sz="2800" b="1" dirty="0" err="1" smtClean="0">
                <a:solidFill>
                  <a:schemeClr val="bg1"/>
                </a:solidFill>
                <a:latin typeface="+mj-lt"/>
              </a:rPr>
              <a:t>estado</a:t>
            </a:r>
            <a:r>
              <a:rPr lang="en-GB" sz="2800" b="1" dirty="0" smtClean="0">
                <a:solidFill>
                  <a:schemeClr val="bg1"/>
                </a:solidFill>
                <a:latin typeface="+mj-lt"/>
              </a:rPr>
              <a:t> </a:t>
            </a:r>
            <a:r>
              <a:rPr lang="en-GB" sz="2800" b="1" dirty="0" err="1" smtClean="0">
                <a:solidFill>
                  <a:schemeClr val="bg1"/>
                </a:solidFill>
                <a:latin typeface="+mj-lt"/>
              </a:rPr>
              <a:t>nutricional</a:t>
            </a:r>
            <a:r>
              <a:rPr lang="en-GB" sz="2800" b="1" dirty="0" smtClean="0">
                <a:solidFill>
                  <a:schemeClr val="bg1"/>
                </a:solidFill>
                <a:latin typeface="+mj-lt"/>
              </a:rPr>
              <a:t> </a:t>
            </a:r>
            <a:r>
              <a:rPr lang="en-GB" sz="2800" b="1" dirty="0" err="1" smtClean="0">
                <a:solidFill>
                  <a:schemeClr val="bg1"/>
                </a:solidFill>
                <a:latin typeface="+mj-lt"/>
              </a:rPr>
              <a:t>óptimo</a:t>
            </a:r>
            <a:r>
              <a:rPr lang="en-GB" sz="2800" b="1" dirty="0" smtClean="0">
                <a:solidFill>
                  <a:schemeClr val="bg1"/>
                </a:solidFill>
                <a:latin typeface="+mj-lt"/>
              </a:rPr>
              <a:t> de </a:t>
            </a:r>
            <a:r>
              <a:rPr lang="en-GB" sz="2800" b="1" dirty="0" err="1" smtClean="0">
                <a:solidFill>
                  <a:schemeClr val="bg1"/>
                </a:solidFill>
                <a:latin typeface="+mj-lt"/>
              </a:rPr>
              <a:t>yodo</a:t>
            </a:r>
            <a:endParaRPr lang="en-US" sz="2800" b="1" dirty="0">
              <a:latin typeface="+mj-lt"/>
            </a:endParaRPr>
          </a:p>
        </p:txBody>
      </p:sp>
      <p:graphicFrame>
        <p:nvGraphicFramePr>
          <p:cNvPr id="5" name="Chart 4">
            <a:extLst>
              <a:ext uri="{FF2B5EF4-FFF2-40B4-BE49-F238E27FC236}">
                <a16:creationId xmlns:a16="http://schemas.microsoft.com/office/drawing/2014/main" id="{4E3C376D-2820-8A41-A6BF-562DC4117B19}"/>
              </a:ext>
            </a:extLst>
          </p:cNvPr>
          <p:cNvGraphicFramePr/>
          <p:nvPr>
            <p:extLst>
              <p:ext uri="{D42A27DB-BD31-4B8C-83A1-F6EECF244321}">
                <p14:modId xmlns:p14="http://schemas.microsoft.com/office/powerpoint/2010/main" val="478824261"/>
              </p:ext>
            </p:extLst>
          </p:nvPr>
        </p:nvGraphicFramePr>
        <p:xfrm>
          <a:off x="878645" y="116327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2005296-0688-1143-9867-20CBE3C17E46}"/>
              </a:ext>
            </a:extLst>
          </p:cNvPr>
          <p:cNvSpPr txBox="1"/>
          <p:nvPr/>
        </p:nvSpPr>
        <p:spPr>
          <a:xfrm rot="16200000">
            <a:off x="-461424" y="3503275"/>
            <a:ext cx="231080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err="1" smtClean="0">
                <a:ln>
                  <a:noFill/>
                </a:ln>
                <a:solidFill>
                  <a:srgbClr val="000000"/>
                </a:solidFill>
                <a:effectLst/>
                <a:uFillTx/>
                <a:latin typeface="+mj-lt"/>
                <a:ea typeface="+mj-ea"/>
                <a:cs typeface="+mj-cs"/>
                <a:sym typeface="Arial"/>
              </a:rPr>
              <a:t>Número</a:t>
            </a:r>
            <a:r>
              <a:rPr kumimoji="0" lang="en-US" sz="1800" b="0" i="0" u="none" strike="noStrike" cap="none" spc="0" normalizeH="0" dirty="0" smtClean="0">
                <a:ln>
                  <a:noFill/>
                </a:ln>
                <a:solidFill>
                  <a:srgbClr val="000000"/>
                </a:solidFill>
                <a:effectLst/>
                <a:uFillTx/>
                <a:latin typeface="+mj-lt"/>
                <a:ea typeface="+mj-ea"/>
                <a:cs typeface="+mj-cs"/>
                <a:sym typeface="Arial"/>
              </a:rPr>
              <a:t> de </a:t>
            </a:r>
            <a:r>
              <a:rPr kumimoji="0" lang="en-US" sz="1800" b="0" i="0" u="none" strike="noStrike" cap="none" spc="0" normalizeH="0" dirty="0" err="1" smtClean="0">
                <a:ln>
                  <a:noFill/>
                </a:ln>
                <a:solidFill>
                  <a:srgbClr val="000000"/>
                </a:solidFill>
                <a:effectLst/>
                <a:uFillTx/>
                <a:latin typeface="+mj-lt"/>
                <a:ea typeface="+mj-ea"/>
                <a:cs typeface="+mj-cs"/>
                <a:sym typeface="Arial"/>
              </a:rPr>
              <a:t>países</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7" name="TextBox 6">
            <a:extLst>
              <a:ext uri="{FF2B5EF4-FFF2-40B4-BE49-F238E27FC236}">
                <a16:creationId xmlns:a16="http://schemas.microsoft.com/office/drawing/2014/main" id="{21AE46EE-CC13-BA4E-8F68-3711272EDFFA}"/>
              </a:ext>
            </a:extLst>
          </p:cNvPr>
          <p:cNvSpPr txBox="1"/>
          <p:nvPr/>
        </p:nvSpPr>
        <p:spPr>
          <a:xfrm>
            <a:off x="4626155" y="6461069"/>
            <a:ext cx="12030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err="1" smtClean="0"/>
              <a:t>Año</a:t>
            </a:r>
            <a:endParaRPr kumimoji="0" lang="en-US" sz="1800" b="0" i="0" u="none" strike="noStrike" cap="none" spc="0" normalizeH="0" baseline="0" dirty="0">
              <a:ln>
                <a:noFill/>
              </a:ln>
              <a:solidFill>
                <a:srgbClr val="000000"/>
              </a:solidFill>
              <a:effectLst/>
              <a:uFillTx/>
              <a:latin typeface="+mj-lt"/>
              <a:ea typeface="+mj-ea"/>
              <a:cs typeface="+mj-cs"/>
              <a:sym typeface="Arial"/>
            </a:endParaRPr>
          </a:p>
        </p:txBody>
      </p:sp>
      <p:sp>
        <p:nvSpPr>
          <p:cNvPr id="8" name="Rounded Rectangle 7">
            <a:extLst>
              <a:ext uri="{FF2B5EF4-FFF2-40B4-BE49-F238E27FC236}">
                <a16:creationId xmlns:a16="http://schemas.microsoft.com/office/drawing/2014/main" id="{94DEA261-9946-AA4C-A234-466CC298F1D6}"/>
              </a:ext>
            </a:extLst>
          </p:cNvPr>
          <p:cNvSpPr/>
          <p:nvPr/>
        </p:nvSpPr>
        <p:spPr>
          <a:xfrm>
            <a:off x="9487501" y="3061188"/>
            <a:ext cx="2359438" cy="272379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bg1"/>
                </a:solidFill>
                <a:latin typeface="+mj-lt"/>
              </a:rPr>
              <a:t>Países</a:t>
            </a:r>
            <a:r>
              <a:rPr lang="en-US" sz="2400" dirty="0" smtClean="0">
                <a:solidFill>
                  <a:schemeClr val="bg1"/>
                </a:solidFill>
                <a:latin typeface="+mj-lt"/>
              </a:rPr>
              <a:t> con </a:t>
            </a:r>
            <a:r>
              <a:rPr lang="en-US" sz="2400" dirty="0" err="1" smtClean="0">
                <a:solidFill>
                  <a:schemeClr val="bg1"/>
                </a:solidFill>
                <a:latin typeface="+mj-lt"/>
              </a:rPr>
              <a:t>estado</a:t>
            </a:r>
            <a:r>
              <a:rPr lang="en-US" sz="2400" dirty="0" smtClean="0">
                <a:solidFill>
                  <a:schemeClr val="bg1"/>
                </a:solidFill>
                <a:latin typeface="+mj-lt"/>
              </a:rPr>
              <a:t> </a:t>
            </a:r>
            <a:r>
              <a:rPr lang="en-US" sz="2400" dirty="0" err="1" smtClean="0">
                <a:solidFill>
                  <a:schemeClr val="bg1"/>
                </a:solidFill>
                <a:latin typeface="+mj-lt"/>
              </a:rPr>
              <a:t>nutricional</a:t>
            </a:r>
            <a:r>
              <a:rPr lang="en-US" sz="2400" dirty="0" smtClean="0">
                <a:solidFill>
                  <a:schemeClr val="bg1"/>
                </a:solidFill>
                <a:latin typeface="+mj-lt"/>
              </a:rPr>
              <a:t> </a:t>
            </a:r>
            <a:r>
              <a:rPr lang="en-US" sz="2400" dirty="0" err="1" smtClean="0">
                <a:solidFill>
                  <a:schemeClr val="bg1"/>
                </a:solidFill>
                <a:latin typeface="+mj-lt"/>
              </a:rPr>
              <a:t>óptimo</a:t>
            </a:r>
            <a:r>
              <a:rPr lang="en-US" sz="2400" dirty="0" smtClean="0">
                <a:solidFill>
                  <a:schemeClr val="bg1"/>
                </a:solidFill>
                <a:latin typeface="+mj-lt"/>
              </a:rPr>
              <a:t> de </a:t>
            </a:r>
            <a:r>
              <a:rPr lang="en-US" sz="2400" dirty="0" err="1" smtClean="0">
                <a:solidFill>
                  <a:schemeClr val="bg1"/>
                </a:solidFill>
                <a:latin typeface="+mj-lt"/>
              </a:rPr>
              <a:t>yodo</a:t>
            </a:r>
            <a:r>
              <a:rPr lang="en-US" sz="2400" dirty="0" smtClean="0">
                <a:solidFill>
                  <a:schemeClr val="bg1"/>
                </a:solidFill>
                <a:latin typeface="+mj-lt"/>
              </a:rPr>
              <a:t> </a:t>
            </a:r>
            <a:r>
              <a:rPr lang="en-US" sz="2400" dirty="0" err="1" smtClean="0">
                <a:solidFill>
                  <a:schemeClr val="bg1"/>
                </a:solidFill>
                <a:latin typeface="+mj-lt"/>
              </a:rPr>
              <a:t>desde</a:t>
            </a:r>
            <a:r>
              <a:rPr lang="en-US" sz="2400" dirty="0" smtClean="0">
                <a:solidFill>
                  <a:schemeClr val="bg1"/>
                </a:solidFill>
                <a:latin typeface="+mj-lt"/>
              </a:rPr>
              <a:t> 8 a 121 </a:t>
            </a:r>
            <a:r>
              <a:rPr lang="en-US" sz="2400" dirty="0" err="1" smtClean="0">
                <a:solidFill>
                  <a:schemeClr val="bg1"/>
                </a:solidFill>
                <a:latin typeface="+mj-lt"/>
              </a:rPr>
              <a:t>países</a:t>
            </a:r>
            <a:endParaRPr lang="en-US" sz="2400" dirty="0">
              <a:solidFill>
                <a:schemeClr val="bg1"/>
              </a:solidFill>
              <a:latin typeface="+mj-lt"/>
            </a:endParaRPr>
          </a:p>
        </p:txBody>
      </p:sp>
      <p:sp>
        <p:nvSpPr>
          <p:cNvPr id="3" name="Slide Number Placeholder 2">
            <a:extLst>
              <a:ext uri="{FF2B5EF4-FFF2-40B4-BE49-F238E27FC236}">
                <a16:creationId xmlns:a16="http://schemas.microsoft.com/office/drawing/2014/main" id="{1ADCE774-F624-C844-B233-F86949F0F380}"/>
              </a:ext>
            </a:extLst>
          </p:cNvPr>
          <p:cNvSpPr>
            <a:spLocks noGrp="1"/>
          </p:cNvSpPr>
          <p:nvPr>
            <p:ph type="sldNum" sz="quarter" idx="2"/>
          </p:nvPr>
        </p:nvSpPr>
        <p:spPr>
          <a:xfrm>
            <a:off x="11831124" y="6400050"/>
            <a:ext cx="177290" cy="276999"/>
          </a:xfrm>
        </p:spPr>
        <p:txBody>
          <a:bodyPr/>
          <a:lstStyle/>
          <a:p>
            <a:fld id="{86CB4B4D-7CA3-9044-876B-883B54F8677D}" type="slidenum">
              <a:rPr lang="de-CH" smtClean="0">
                <a:solidFill>
                  <a:schemeClr val="tx2"/>
                </a:solidFill>
              </a:rPr>
              <a:t>6</a:t>
            </a:fld>
            <a:endParaRPr lang="de-CH" dirty="0">
              <a:solidFill>
                <a:schemeClr val="tx2"/>
              </a:solidFill>
            </a:endParaRPr>
          </a:p>
        </p:txBody>
      </p:sp>
      <p:sp>
        <p:nvSpPr>
          <p:cNvPr id="9" name="CuadroTexto 1"/>
          <p:cNvSpPr txBox="1"/>
          <p:nvPr/>
        </p:nvSpPr>
        <p:spPr>
          <a:xfrm>
            <a:off x="5605553" y="6179680"/>
            <a:ext cx="1802953"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r>
              <a:rPr lang="es-GT" sz="1800" dirty="0" smtClean="0">
                <a:latin typeface="+mj-lt"/>
                <a:ea typeface="+mj-ea"/>
                <a:cs typeface="+mj-cs"/>
              </a:rPr>
              <a:t>Ingesta excesiva</a:t>
            </a:r>
            <a:endParaRPr kumimoji="0" lang="es-GT" sz="2000" b="0" i="0" u="none" strike="noStrike" cap="none" spc="0" normalizeH="0" baseline="0" dirty="0">
              <a:ln>
                <a:noFill/>
              </a:ln>
              <a:solidFill>
                <a:srgbClr val="000000"/>
              </a:solidFill>
              <a:effectLst/>
              <a:uFillTx/>
              <a:latin typeface="+mj-lt"/>
              <a:ea typeface="+mj-ea"/>
              <a:cs typeface="+mj-cs"/>
              <a:sym typeface="Arial"/>
            </a:endParaRPr>
          </a:p>
        </p:txBody>
      </p:sp>
      <p:sp>
        <p:nvSpPr>
          <p:cNvPr id="10" name="CuadroTexto 1"/>
          <p:cNvSpPr txBox="1"/>
          <p:nvPr/>
        </p:nvSpPr>
        <p:spPr>
          <a:xfrm>
            <a:off x="7600619" y="6179680"/>
            <a:ext cx="2143534" cy="36933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fontAlgn="auto" latinLnBrk="0" hangingPunct="0">
              <a:lnSpc>
                <a:spcPct val="100000"/>
              </a:lnSpc>
              <a:spcBef>
                <a:spcPts val="0"/>
              </a:spcBef>
              <a:spcAft>
                <a:spcPts val="0"/>
              </a:spcAft>
              <a:buClrTx/>
              <a:buSzTx/>
              <a:buFontTx/>
              <a:buNone/>
              <a:tabLst/>
            </a:pPr>
            <a:r>
              <a:rPr lang="es-GT" sz="1800" dirty="0" smtClean="0">
                <a:latin typeface="+mj-lt"/>
                <a:ea typeface="+mj-ea"/>
                <a:cs typeface="+mj-cs"/>
              </a:rPr>
              <a:t>Sin datos</a:t>
            </a:r>
            <a:endParaRPr kumimoji="0" lang="es-GT" sz="2000" b="0" i="0" u="none" strike="noStrike" cap="none" spc="0" normalizeH="0" baseline="0" dirty="0">
              <a:ln>
                <a:noFill/>
              </a:ln>
              <a:solidFill>
                <a:srgbClr val="000000"/>
              </a:solidFill>
              <a:effectLst/>
              <a:uFillTx/>
              <a:latin typeface="+mj-lt"/>
              <a:ea typeface="+mj-ea"/>
              <a:cs typeface="+mj-cs"/>
              <a:sym typeface="Arial"/>
            </a:endParaRPr>
          </a:p>
        </p:txBody>
      </p:sp>
    </p:spTree>
    <p:extLst>
      <p:ext uri="{BB962C8B-B14F-4D97-AF65-F5344CB8AC3E}">
        <p14:creationId xmlns:p14="http://schemas.microsoft.com/office/powerpoint/2010/main" val="17856919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xfrm>
            <a:off x="914400" y="226173"/>
            <a:ext cx="10073025" cy="798842"/>
          </a:xfrm>
          <a:prstGeom prst="rect">
            <a:avLst/>
          </a:prstGeom>
        </p:spPr>
        <p:txBody>
          <a:bodyPr>
            <a:noAutofit/>
          </a:bodyPr>
          <a:lstStyle>
            <a:lvl1pPr>
              <a:defRPr spc="-100">
                <a:solidFill>
                  <a:srgbClr val="FFFFFF"/>
                </a:solidFill>
              </a:defRPr>
            </a:lvl1pPr>
          </a:lstStyle>
          <a:p>
            <a:pPr>
              <a:lnSpc>
                <a:spcPct val="100000"/>
              </a:lnSpc>
            </a:pPr>
            <a:r>
              <a:rPr lang="en-US" dirty="0" smtClean="0">
                <a:solidFill>
                  <a:schemeClr val="bg1"/>
                </a:solidFill>
              </a:rPr>
              <a:t>ANTECEDENTES</a:t>
            </a:r>
            <a:r>
              <a:rPr lang="es-GT" dirty="0" smtClean="0">
                <a:solidFill>
                  <a:schemeClr val="bg1"/>
                </a:solidFill>
              </a:rPr>
              <a:t> </a:t>
            </a:r>
            <a:endParaRPr dirty="0">
              <a:solidFill>
                <a:schemeClr val="bg1"/>
              </a:solidFill>
            </a:endParaRPr>
          </a:p>
        </p:txBody>
      </p:sp>
      <p:sp>
        <p:nvSpPr>
          <p:cNvPr id="106" name="Shape 106"/>
          <p:cNvSpPr>
            <a:spLocks noGrp="1"/>
          </p:cNvSpPr>
          <p:nvPr>
            <p:ph type="sldNum" sz="quarter" idx="2"/>
          </p:nvPr>
        </p:nvSpPr>
        <p:spPr>
          <a:xfrm>
            <a:off x="11846130" y="6502796"/>
            <a:ext cx="84959" cy="153888"/>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solidFill>
                  <a:schemeClr val="tx2"/>
                </a:solidFill>
              </a:rPr>
              <a:t>7</a:t>
            </a:fld>
            <a:endParaRPr>
              <a:solidFill>
                <a:schemeClr val="tx2"/>
              </a:solidFill>
            </a:endParaRPr>
          </a:p>
        </p:txBody>
      </p:sp>
      <p:sp>
        <p:nvSpPr>
          <p:cNvPr id="2" name="TextBox 1">
            <a:extLst>
              <a:ext uri="{FF2B5EF4-FFF2-40B4-BE49-F238E27FC236}">
                <a16:creationId xmlns:a16="http://schemas.microsoft.com/office/drawing/2014/main" id="{D02E5C93-E5FB-C149-8955-3491AA2D191A}"/>
              </a:ext>
            </a:extLst>
          </p:cNvPr>
          <p:cNvSpPr txBox="1"/>
          <p:nvPr/>
        </p:nvSpPr>
        <p:spPr>
          <a:xfrm>
            <a:off x="0" y="6518185"/>
            <a:ext cx="929838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1200" baseline="30000" dirty="0"/>
              <a:t>1 </a:t>
            </a:r>
            <a:r>
              <a:rPr lang="en-US" sz="1200" dirty="0"/>
              <a:t>Assessment of IDD and monitoring their elimination, a guide for </a:t>
            </a:r>
            <a:r>
              <a:rPr lang="en-US" sz="1200" dirty="0" err="1"/>
              <a:t>programme</a:t>
            </a:r>
            <a:r>
              <a:rPr lang="en-US" sz="1200" dirty="0"/>
              <a:t> managers, 2007 WHO/UNICEF/ICCIDD</a:t>
            </a:r>
            <a:endParaRPr kumimoji="0" lang="en-US" sz="1200" b="0" i="0" u="none" strike="noStrike" cap="none" spc="0" normalizeH="0" baseline="0" dirty="0">
              <a:ln>
                <a:noFill/>
              </a:ln>
              <a:solidFill>
                <a:srgbClr val="000000"/>
              </a:solidFill>
              <a:effectLst/>
              <a:uFillTx/>
              <a:latin typeface="+mj-lt"/>
              <a:ea typeface="+mj-ea"/>
              <a:cs typeface="+mj-cs"/>
              <a:sym typeface="Arial"/>
            </a:endParaRPr>
          </a:p>
        </p:txBody>
      </p:sp>
      <p:pic>
        <p:nvPicPr>
          <p:cNvPr id="3" name="Imagen 2"/>
          <p:cNvPicPr>
            <a:picLocks noChangeAspect="1"/>
          </p:cNvPicPr>
          <p:nvPr/>
        </p:nvPicPr>
        <p:blipFill>
          <a:blip r:embed="rId3"/>
          <a:stretch>
            <a:fillRect/>
          </a:stretch>
        </p:blipFill>
        <p:spPr>
          <a:xfrm>
            <a:off x="8910281" y="0"/>
            <a:ext cx="3437565" cy="4420470"/>
          </a:xfrm>
          <a:prstGeom prst="rect">
            <a:avLst/>
          </a:prstGeom>
        </p:spPr>
      </p:pic>
      <p:sp>
        <p:nvSpPr>
          <p:cNvPr id="105" name="Shape 105"/>
          <p:cNvSpPr>
            <a:spLocks noGrp="1"/>
          </p:cNvSpPr>
          <p:nvPr>
            <p:ph type="body" idx="1"/>
          </p:nvPr>
        </p:nvSpPr>
        <p:spPr>
          <a:xfrm>
            <a:off x="242596" y="1316376"/>
            <a:ext cx="9055783" cy="4910447"/>
          </a:xfrm>
          <a:prstGeom prst="rect">
            <a:avLst/>
          </a:prstGeom>
        </p:spPr>
        <p:txBody>
          <a:bodyPr>
            <a:normAutofit fontScale="92500" lnSpcReduction="10000"/>
          </a:bodyPr>
          <a:lstStyle/>
          <a:p>
            <a:pPr marL="342900" indent="-342900">
              <a:buFont typeface="Arial" panose="020B0604020202020204" pitchFamily="34" charset="0"/>
              <a:buChar char="•"/>
            </a:pPr>
            <a:r>
              <a:rPr lang="en-US" sz="2000" dirty="0" err="1" smtClean="0"/>
              <a:t>Guía</a:t>
            </a:r>
            <a:r>
              <a:rPr lang="en-US" sz="2000" dirty="0" smtClean="0"/>
              <a:t> de OMS/UNICEF/ICCIDD: </a:t>
            </a:r>
            <a:r>
              <a:rPr lang="en-US" sz="2000" dirty="0" err="1" smtClean="0"/>
              <a:t>Evaluación</a:t>
            </a:r>
            <a:r>
              <a:rPr lang="en-US" sz="2000" dirty="0" smtClean="0"/>
              <a:t> </a:t>
            </a:r>
            <a:r>
              <a:rPr lang="en-US" sz="2000" dirty="0" smtClean="0"/>
              <a:t>de los DDY y </a:t>
            </a:r>
            <a:r>
              <a:rPr lang="en-US" sz="2000" dirty="0" err="1" smtClean="0"/>
              <a:t>monitoreo</a:t>
            </a:r>
            <a:r>
              <a:rPr lang="en-US" sz="2000" dirty="0" smtClean="0"/>
              <a:t> para </a:t>
            </a:r>
            <a:r>
              <a:rPr lang="en-US" sz="2000" dirty="0" err="1" smtClean="0"/>
              <a:t>su</a:t>
            </a:r>
            <a:r>
              <a:rPr lang="en-US" sz="2000" dirty="0" smtClean="0"/>
              <a:t> </a:t>
            </a:r>
            <a:r>
              <a:rPr lang="en-US" sz="2000" dirty="0" err="1" smtClean="0"/>
              <a:t>eliminación</a:t>
            </a:r>
            <a:r>
              <a:rPr lang="en-US" sz="2000" dirty="0"/>
              <a:t> </a:t>
            </a:r>
            <a:r>
              <a:rPr lang="en-US" sz="2000" dirty="0" smtClean="0"/>
              <a:t>(2007).</a:t>
            </a: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Los </a:t>
            </a:r>
            <a:r>
              <a:rPr lang="en-US" sz="2000" dirty="0" err="1" smtClean="0"/>
              <a:t>programas</a:t>
            </a:r>
            <a:r>
              <a:rPr lang="en-US" sz="2000" dirty="0" smtClean="0"/>
              <a:t> </a:t>
            </a:r>
            <a:r>
              <a:rPr lang="en-US" sz="2000" dirty="0" err="1" smtClean="0"/>
              <a:t>han</a:t>
            </a:r>
            <a:r>
              <a:rPr lang="en-US" sz="2000" dirty="0" smtClean="0"/>
              <a:t> </a:t>
            </a:r>
            <a:r>
              <a:rPr lang="en-US" sz="2000" dirty="0" err="1" smtClean="0"/>
              <a:t>evolucionado</a:t>
            </a:r>
            <a:r>
              <a:rPr lang="en-US" sz="2000" dirty="0" smtClean="0"/>
              <a:t> y hay </a:t>
            </a:r>
            <a:r>
              <a:rPr lang="en-US" sz="2000" dirty="0" err="1" smtClean="0"/>
              <a:t>necesidad</a:t>
            </a:r>
            <a:r>
              <a:rPr lang="en-US" sz="2000" dirty="0" smtClean="0"/>
              <a:t> de </a:t>
            </a:r>
            <a:r>
              <a:rPr lang="en-US" sz="2000" dirty="0" err="1" smtClean="0"/>
              <a:t>actualización</a:t>
            </a:r>
            <a:r>
              <a:rPr lang="en-US" sz="2000" dirty="0" smtClean="0"/>
              <a: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UNICEF </a:t>
            </a:r>
            <a:r>
              <a:rPr lang="en-US" sz="2000" dirty="0" err="1" smtClean="0"/>
              <a:t>organizó</a:t>
            </a:r>
            <a:r>
              <a:rPr lang="en-US" sz="2000" dirty="0" smtClean="0"/>
              <a:t> un </a:t>
            </a:r>
            <a:r>
              <a:rPr lang="en-US" sz="2000" dirty="0" err="1" smtClean="0"/>
              <a:t>grupo</a:t>
            </a:r>
            <a:r>
              <a:rPr lang="en-US" sz="2000" dirty="0" smtClean="0"/>
              <a:t> </a:t>
            </a:r>
            <a:r>
              <a:rPr lang="en-US" sz="2000" dirty="0" smtClean="0"/>
              <a:t>técnico de trabajo.</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err="1" smtClean="0"/>
              <a:t>Discutir</a:t>
            </a:r>
            <a:r>
              <a:rPr lang="en-US" sz="2000" dirty="0" smtClean="0"/>
              <a:t> </a:t>
            </a:r>
            <a:r>
              <a:rPr lang="en-US" sz="2000" dirty="0" err="1" smtClean="0"/>
              <a:t>prioridades</a:t>
            </a:r>
            <a:r>
              <a:rPr lang="en-US" sz="2000" dirty="0" smtClean="0"/>
              <a:t> de </a:t>
            </a:r>
            <a:r>
              <a:rPr lang="en-US" sz="2000" dirty="0" err="1" smtClean="0"/>
              <a:t>investigación</a:t>
            </a:r>
            <a:r>
              <a:rPr lang="en-US" sz="2000" dirty="0" smtClean="0"/>
              <a:t> para los </a:t>
            </a:r>
            <a:r>
              <a:rPr lang="en-US" sz="2000" dirty="0" err="1" smtClean="0"/>
              <a:t>programas</a:t>
            </a:r>
            <a:r>
              <a:rPr lang="en-US" sz="2000" dirty="0" smtClean="0"/>
              <a:t> de </a:t>
            </a:r>
            <a:r>
              <a:rPr lang="en-US" sz="2000" dirty="0" err="1" smtClean="0"/>
              <a:t>nutrición</a:t>
            </a:r>
            <a:r>
              <a:rPr lang="en-US" sz="2000" dirty="0" smtClean="0"/>
              <a:t> de </a:t>
            </a:r>
            <a:r>
              <a:rPr lang="en-US" sz="2000" dirty="0" err="1" smtClean="0"/>
              <a:t>yodo</a:t>
            </a:r>
            <a:r>
              <a:rPr lang="en-US" sz="2000" dirty="0" smtClean="0"/>
              <a:t>:.</a:t>
            </a:r>
          </a:p>
          <a:p>
            <a:pPr marL="569913" lvl="1" indent="-342900">
              <a:buFont typeface="Arial" panose="020B0604020202020204" pitchFamily="34" charset="0"/>
              <a:buChar char="•"/>
            </a:pPr>
            <a:r>
              <a:rPr lang="en-US" sz="2000" dirty="0" err="1" smtClean="0"/>
              <a:t>Monitoreo</a:t>
            </a:r>
            <a:r>
              <a:rPr lang="en-US" sz="2000" dirty="0" smtClean="0"/>
              <a:t> de la </a:t>
            </a:r>
            <a:r>
              <a:rPr lang="en-US" sz="2000" dirty="0" err="1" smtClean="0"/>
              <a:t>yodación</a:t>
            </a:r>
            <a:r>
              <a:rPr lang="en-US" sz="2000" dirty="0" smtClean="0"/>
              <a:t> de la </a:t>
            </a:r>
            <a:r>
              <a:rPr lang="en-US" sz="2000" dirty="0" err="1" smtClean="0"/>
              <a:t>sal</a:t>
            </a:r>
            <a:endParaRPr lang="en-US" sz="2000" dirty="0" smtClean="0"/>
          </a:p>
          <a:p>
            <a:pPr marL="569913" lvl="1" indent="-342900">
              <a:buFont typeface="Arial" panose="020B0604020202020204" pitchFamily="34" charset="0"/>
              <a:buChar char="•"/>
            </a:pPr>
            <a:r>
              <a:rPr lang="en-US" sz="2000" dirty="0" err="1" smtClean="0"/>
              <a:t>Determinación</a:t>
            </a:r>
            <a:r>
              <a:rPr lang="en-US" sz="2000" dirty="0" smtClean="0"/>
              <a:t> del </a:t>
            </a:r>
            <a:r>
              <a:rPr lang="en-US" sz="2000" dirty="0" err="1" smtClean="0"/>
              <a:t>estado</a:t>
            </a:r>
            <a:r>
              <a:rPr lang="en-US" sz="2000" dirty="0" smtClean="0"/>
              <a:t> de </a:t>
            </a:r>
            <a:r>
              <a:rPr lang="en-US" sz="2000" dirty="0" err="1" smtClean="0"/>
              <a:t>yodo</a:t>
            </a:r>
            <a:r>
              <a:rPr lang="en-US" sz="2000" dirty="0" smtClean="0"/>
              <a:t> de la </a:t>
            </a:r>
            <a:r>
              <a:rPr lang="en-US" sz="2000" dirty="0" err="1" smtClean="0"/>
              <a:t>población</a:t>
            </a:r>
            <a:endParaRPr lang="en-US" sz="2000" dirty="0"/>
          </a:p>
          <a:p>
            <a:pPr indent="0"/>
            <a:endParaRPr lang="en-US" sz="2000" dirty="0"/>
          </a:p>
          <a:p>
            <a:pPr indent="0"/>
            <a:r>
              <a:rPr lang="en-US" sz="2000" dirty="0" err="1" smtClean="0"/>
              <a:t>Objetivos</a:t>
            </a:r>
            <a:r>
              <a:rPr lang="en-US" sz="2000" dirty="0" smtClean="0"/>
              <a:t> del </a:t>
            </a:r>
            <a:r>
              <a:rPr lang="en-US" sz="2000" dirty="0" err="1" smtClean="0"/>
              <a:t>grupo</a:t>
            </a:r>
            <a:r>
              <a:rPr lang="en-US" sz="2000" dirty="0" smtClean="0"/>
              <a:t> de </a:t>
            </a:r>
            <a:r>
              <a:rPr lang="en-US" sz="2000" dirty="0" err="1" smtClean="0"/>
              <a:t>trabajo</a:t>
            </a:r>
            <a:r>
              <a:rPr lang="en-US" sz="2000" dirty="0" smtClean="0"/>
              <a:t>: </a:t>
            </a:r>
            <a:endParaRPr lang="en-US" sz="2000" dirty="0"/>
          </a:p>
          <a:p>
            <a:pPr marL="514350" indent="-514350">
              <a:buAutoNum type="arabicParenR"/>
            </a:pPr>
            <a:r>
              <a:rPr lang="en-US" sz="2000" b="1" dirty="0" err="1" smtClean="0"/>
              <a:t>Identificar</a:t>
            </a:r>
            <a:r>
              <a:rPr lang="en-US" sz="2000" b="1" dirty="0" smtClean="0"/>
              <a:t> </a:t>
            </a:r>
            <a:r>
              <a:rPr lang="en-US" sz="2000" b="1" dirty="0" err="1" smtClean="0"/>
              <a:t>vacíos</a:t>
            </a:r>
            <a:r>
              <a:rPr lang="en-US" sz="2000" b="1" dirty="0" smtClean="0"/>
              <a:t> de </a:t>
            </a:r>
            <a:r>
              <a:rPr lang="en-US" sz="2000" b="1" dirty="0" err="1" smtClean="0"/>
              <a:t>conocimiento</a:t>
            </a:r>
            <a:r>
              <a:rPr lang="en-US" sz="2000" b="1" dirty="0" smtClean="0"/>
              <a:t> </a:t>
            </a:r>
            <a:endParaRPr lang="en-US" sz="2000" dirty="0"/>
          </a:p>
          <a:p>
            <a:pPr marL="514350" indent="-514350">
              <a:buAutoNum type="arabicParenR"/>
            </a:pPr>
            <a:r>
              <a:rPr lang="en-US" sz="2000" b="1" dirty="0" err="1" smtClean="0"/>
              <a:t>Alcanzar</a:t>
            </a:r>
            <a:r>
              <a:rPr lang="en-US" sz="2000" b="1" dirty="0" smtClean="0"/>
              <a:t> </a:t>
            </a:r>
            <a:r>
              <a:rPr lang="en-US" sz="2000" b="1" dirty="0" err="1" smtClean="0"/>
              <a:t>consenso</a:t>
            </a:r>
            <a:r>
              <a:rPr lang="en-US" sz="2000" dirty="0" smtClean="0"/>
              <a:t> </a:t>
            </a:r>
            <a:r>
              <a:rPr lang="en-US" sz="2000" dirty="0" err="1" smtClean="0"/>
              <a:t>en</a:t>
            </a:r>
            <a:r>
              <a:rPr lang="en-US" sz="2000" dirty="0" smtClean="0"/>
              <a:t> </a:t>
            </a:r>
            <a:r>
              <a:rPr lang="en-US" sz="2000" dirty="0" err="1" smtClean="0"/>
              <a:t>temas</a:t>
            </a:r>
            <a:r>
              <a:rPr lang="en-US" sz="2000" dirty="0" smtClean="0"/>
              <a:t> </a:t>
            </a:r>
            <a:r>
              <a:rPr lang="en-US" sz="2000" dirty="0" err="1" smtClean="0"/>
              <a:t>seleccionados</a:t>
            </a:r>
            <a:endParaRPr lang="en-US" sz="2000" dirty="0"/>
          </a:p>
          <a:p>
            <a:pPr marL="1588" indent="0" algn="ctr">
              <a:spcBef>
                <a:spcPts val="1200"/>
              </a:spcBef>
              <a:spcAft>
                <a:spcPts val="1200"/>
              </a:spcAft>
              <a:buSzPct val="100000"/>
              <a:defRPr sz="2200"/>
            </a:pPr>
            <a:r>
              <a:rPr lang="en-US" b="1" dirty="0" smtClean="0">
                <a:solidFill>
                  <a:schemeClr val="accent2">
                    <a:lumMod val="75000"/>
                  </a:schemeClr>
                </a:solidFill>
              </a:rPr>
              <a:t>¿</a:t>
            </a:r>
            <a:r>
              <a:rPr lang="en-US" b="1" dirty="0" err="1" smtClean="0">
                <a:solidFill>
                  <a:schemeClr val="accent2">
                    <a:lumMod val="75000"/>
                  </a:schemeClr>
                </a:solidFill>
              </a:rPr>
              <a:t>Por</a:t>
            </a:r>
            <a:r>
              <a:rPr lang="en-US" b="1" dirty="0" smtClean="0">
                <a:solidFill>
                  <a:schemeClr val="accent2">
                    <a:lumMod val="75000"/>
                  </a:schemeClr>
                </a:solidFill>
              </a:rPr>
              <a:t> </a:t>
            </a:r>
            <a:r>
              <a:rPr lang="en-US" b="1" dirty="0" err="1" smtClean="0">
                <a:solidFill>
                  <a:schemeClr val="accent2">
                    <a:lumMod val="75000"/>
                  </a:schemeClr>
                </a:solidFill>
              </a:rPr>
              <a:t>qué</a:t>
            </a:r>
            <a:r>
              <a:rPr lang="en-US" b="1" dirty="0" smtClean="0">
                <a:solidFill>
                  <a:schemeClr val="accent2">
                    <a:lumMod val="75000"/>
                  </a:schemeClr>
                </a:solidFill>
              </a:rPr>
              <a:t> era </a:t>
            </a:r>
            <a:r>
              <a:rPr lang="en-US" b="1" dirty="0" err="1" smtClean="0">
                <a:solidFill>
                  <a:schemeClr val="accent2">
                    <a:lumMod val="75000"/>
                  </a:schemeClr>
                </a:solidFill>
              </a:rPr>
              <a:t>necesario</a:t>
            </a:r>
            <a:r>
              <a:rPr lang="en-US" b="1" dirty="0">
                <a:solidFill>
                  <a:schemeClr val="accent2">
                    <a:lumMod val="75000"/>
                  </a:schemeClr>
                </a:solidFill>
              </a:rPr>
              <a:t> </a:t>
            </a:r>
            <a:r>
              <a:rPr lang="en-US" b="1" dirty="0" err="1" smtClean="0">
                <a:solidFill>
                  <a:schemeClr val="accent2">
                    <a:lumMod val="75000"/>
                  </a:schemeClr>
                </a:solidFill>
              </a:rPr>
              <a:t>realizar</a:t>
            </a:r>
            <a:r>
              <a:rPr lang="en-US" b="1" dirty="0" smtClean="0">
                <a:solidFill>
                  <a:schemeClr val="accent2">
                    <a:lumMod val="75000"/>
                  </a:schemeClr>
                </a:solidFill>
              </a:rPr>
              <a:t> la revision?</a:t>
            </a:r>
            <a:endParaRPr lang="en-US" dirty="0">
              <a:solidFill>
                <a:schemeClr val="accent2">
                  <a:lumMod val="75000"/>
                </a:schemeClr>
              </a:solidFill>
            </a:endParaRPr>
          </a:p>
        </p:txBody>
      </p:sp>
    </p:spTree>
    <p:extLst>
      <p:ext uri="{BB962C8B-B14F-4D97-AF65-F5344CB8AC3E}">
        <p14:creationId xmlns:p14="http://schemas.microsoft.com/office/powerpoint/2010/main" val="305855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6">
            <a:extLst>
              <a:ext uri="{FF2B5EF4-FFF2-40B4-BE49-F238E27FC236}">
                <a16:creationId xmlns:a16="http://schemas.microsoft.com/office/drawing/2014/main" id="{C3833366-03BD-4E74-B51D-572982C08220}"/>
              </a:ext>
            </a:extLst>
          </p:cNvPr>
          <p:cNvSpPr>
            <a:spLocks noGrp="1"/>
          </p:cNvSpPr>
          <p:nvPr>
            <p:ph type="title"/>
          </p:nvPr>
        </p:nvSpPr>
        <p:spPr>
          <a:ln w="12700">
            <a:miter lim="400000"/>
          </a:ln>
        </p:spPr>
        <p:txBody>
          <a:bodyPr lIns="0" tIns="0" rIns="0" bIns="0" anchor="b">
            <a:noAutofit/>
          </a:bodyPr>
          <a:lstStyle/>
          <a:p>
            <a:pPr>
              <a:lnSpc>
                <a:spcPct val="100000"/>
              </a:lnSpc>
            </a:pPr>
            <a:r>
              <a:rPr lang="en-US" altLang="en-US" sz="2800" b="1" spc="-100" dirty="0" err="1" smtClean="0">
                <a:solidFill>
                  <a:schemeClr val="bg1"/>
                </a:solidFill>
                <a:latin typeface="+mj-lt"/>
                <a:ea typeface="+mj-ea"/>
                <a:cs typeface="Calibri" panose="020F0502020204030204" pitchFamily="34" charset="0"/>
                <a:sym typeface="Arial"/>
              </a:rPr>
              <a:t>Modelo</a:t>
            </a:r>
            <a:r>
              <a:rPr lang="en-US" altLang="en-US" sz="2800" b="1" spc="-100" dirty="0" smtClean="0">
                <a:solidFill>
                  <a:schemeClr val="bg1"/>
                </a:solidFill>
                <a:latin typeface="+mj-lt"/>
                <a:ea typeface="+mj-ea"/>
                <a:cs typeface="Calibri" panose="020F0502020204030204" pitchFamily="34" charset="0"/>
                <a:sym typeface="Arial"/>
              </a:rPr>
              <a:t> original de </a:t>
            </a:r>
            <a:r>
              <a:rPr lang="en-US" altLang="en-US" sz="2800" b="1" spc="-100" dirty="0" err="1" smtClean="0">
                <a:solidFill>
                  <a:schemeClr val="bg1"/>
                </a:solidFill>
                <a:latin typeface="+mj-lt"/>
                <a:ea typeface="+mj-ea"/>
                <a:cs typeface="Calibri" panose="020F0502020204030204" pitchFamily="34" charset="0"/>
                <a:sym typeface="Arial"/>
              </a:rPr>
              <a:t>yodación</a:t>
            </a:r>
            <a:r>
              <a:rPr lang="en-US" altLang="en-US" sz="2800" b="1" spc="-100" dirty="0" smtClean="0">
                <a:solidFill>
                  <a:schemeClr val="bg1"/>
                </a:solidFill>
                <a:latin typeface="+mj-lt"/>
                <a:ea typeface="+mj-ea"/>
                <a:cs typeface="Calibri" panose="020F0502020204030204" pitchFamily="34" charset="0"/>
                <a:sym typeface="Arial"/>
              </a:rPr>
              <a:t> de la Sal</a:t>
            </a:r>
            <a:endParaRPr lang="en-GB" sz="2800" b="1" spc="-100" dirty="0">
              <a:solidFill>
                <a:schemeClr val="bg1"/>
              </a:solidFill>
              <a:latin typeface="+mj-lt"/>
              <a:ea typeface="+mj-ea"/>
              <a:cs typeface="Calibri" panose="020F0502020204030204" pitchFamily="34" charset="0"/>
              <a:sym typeface="Arial"/>
            </a:endParaRPr>
          </a:p>
        </p:txBody>
      </p:sp>
      <p:sp>
        <p:nvSpPr>
          <p:cNvPr id="2" name="Text Placeholder 1">
            <a:extLst>
              <a:ext uri="{FF2B5EF4-FFF2-40B4-BE49-F238E27FC236}">
                <a16:creationId xmlns:a16="http://schemas.microsoft.com/office/drawing/2014/main" id="{ACB86AB7-220E-4DF0-A645-22947264C3A4}"/>
              </a:ext>
            </a:extLst>
          </p:cNvPr>
          <p:cNvSpPr>
            <a:spLocks noGrp="1"/>
          </p:cNvSpPr>
          <p:nvPr>
            <p:ph type="body" sz="half" idx="1"/>
          </p:nvPr>
        </p:nvSpPr>
        <p:spPr>
          <a:xfrm>
            <a:off x="857918" y="1397130"/>
            <a:ext cx="5207102" cy="5082659"/>
          </a:xfrm>
        </p:spPr>
        <p:style>
          <a:lnRef idx="2">
            <a:schemeClr val="accent2"/>
          </a:lnRef>
          <a:fillRef idx="1">
            <a:schemeClr val="lt1"/>
          </a:fillRef>
          <a:effectRef idx="0">
            <a:schemeClr val="accent2"/>
          </a:effectRef>
          <a:fontRef idx="minor">
            <a:schemeClr val="dk1"/>
          </a:fontRef>
        </p:style>
        <p:txBody>
          <a:bodyPr anchor="ctr"/>
          <a:lstStyle/>
          <a:p>
            <a:pPr marL="342900" indent="-342900">
              <a:spcBef>
                <a:spcPts val="1200"/>
              </a:spcBef>
              <a:buFont typeface="Wingdings" panose="05000000000000000000" pitchFamily="2" charset="2"/>
              <a:buChar char="q"/>
            </a:pPr>
            <a:r>
              <a:rPr lang="en-US" dirty="0" smtClean="0">
                <a:solidFill>
                  <a:schemeClr val="tx1"/>
                </a:solidFill>
                <a:cs typeface="Calibri" panose="020F0502020204030204" pitchFamily="34" charset="0"/>
              </a:rPr>
              <a:t>Meta original de </a:t>
            </a:r>
            <a:r>
              <a:rPr lang="en-US" dirty="0" err="1" smtClean="0">
                <a:solidFill>
                  <a:schemeClr val="tx1"/>
                </a:solidFill>
                <a:cs typeface="Calibri" panose="020F0502020204030204" pitchFamily="34" charset="0"/>
              </a:rPr>
              <a:t>yodación</a:t>
            </a:r>
            <a:r>
              <a:rPr lang="en-US" dirty="0" smtClean="0">
                <a:solidFill>
                  <a:schemeClr val="tx1"/>
                </a:solidFill>
                <a:cs typeface="Calibri" panose="020F0502020204030204" pitchFamily="34" charset="0"/>
              </a:rPr>
              <a:t> universal: </a:t>
            </a:r>
            <a:r>
              <a:rPr lang="en-US" dirty="0">
                <a:solidFill>
                  <a:schemeClr val="tx1"/>
                </a:solidFill>
                <a:cs typeface="Calibri" panose="020F0502020204030204" pitchFamily="34" charset="0"/>
              </a:rPr>
              <a:t>&gt;90% </a:t>
            </a:r>
            <a:r>
              <a:rPr lang="en-US" dirty="0" smtClean="0">
                <a:solidFill>
                  <a:schemeClr val="tx1"/>
                </a:solidFill>
                <a:cs typeface="Calibri" panose="020F0502020204030204" pitchFamily="34" charset="0"/>
              </a:rPr>
              <a:t>hogares </a:t>
            </a:r>
            <a:r>
              <a:rPr lang="en-US" dirty="0" err="1" smtClean="0">
                <a:solidFill>
                  <a:schemeClr val="tx1"/>
                </a:solidFill>
                <a:cs typeface="Calibri" panose="020F0502020204030204" pitchFamily="34" charset="0"/>
              </a:rPr>
              <a:t>usando</a:t>
            </a:r>
            <a:r>
              <a:rPr lang="en-US" dirty="0" smtClean="0">
                <a:solidFill>
                  <a:schemeClr val="tx1"/>
                </a:solidFill>
                <a:cs typeface="Calibri" panose="020F0502020204030204" pitchFamily="34" charset="0"/>
              </a:rPr>
              <a:t> sal </a:t>
            </a:r>
            <a:r>
              <a:rPr lang="en-US" dirty="0" err="1" smtClean="0">
                <a:solidFill>
                  <a:schemeClr val="tx1"/>
                </a:solidFill>
                <a:cs typeface="Calibri" panose="020F0502020204030204" pitchFamily="34" charset="0"/>
              </a:rPr>
              <a:t>adecuadamente</a:t>
            </a:r>
            <a:r>
              <a:rPr lang="en-US" dirty="0" smtClean="0">
                <a:solidFill>
                  <a:schemeClr val="tx1"/>
                </a:solidFill>
                <a:cs typeface="Calibri" panose="020F0502020204030204" pitchFamily="34" charset="0"/>
              </a:rPr>
              <a:t> </a:t>
            </a:r>
            <a:r>
              <a:rPr lang="en-US" dirty="0" err="1" smtClean="0">
                <a:solidFill>
                  <a:schemeClr val="tx1"/>
                </a:solidFill>
                <a:cs typeface="Calibri" panose="020F0502020204030204" pitchFamily="34" charset="0"/>
              </a:rPr>
              <a:t>yodada</a:t>
            </a:r>
            <a:endParaRPr lang="en-US" dirty="0" smtClean="0">
              <a:solidFill>
                <a:schemeClr val="tx1"/>
              </a:solidFill>
              <a:cs typeface="Calibri" panose="020F0502020204030204" pitchFamily="34" charset="0"/>
            </a:endParaRPr>
          </a:p>
          <a:p>
            <a:pPr marL="285750" indent="-285750">
              <a:spcBef>
                <a:spcPts val="1200"/>
              </a:spcBef>
              <a:buFont typeface="Arial" panose="020B0604020202020204" pitchFamily="34" charset="0"/>
              <a:buChar char="•"/>
            </a:pPr>
            <a:endParaRPr lang="en-US" dirty="0">
              <a:solidFill>
                <a:schemeClr val="tx1"/>
              </a:solidFill>
              <a:cs typeface="Calibri" panose="020F0502020204030204" pitchFamily="34" charset="0"/>
            </a:endParaRPr>
          </a:p>
          <a:p>
            <a:pPr marL="342900" indent="-342900">
              <a:spcBef>
                <a:spcPts val="1200"/>
              </a:spcBef>
              <a:buFont typeface="Wingdings" panose="05000000000000000000" pitchFamily="2" charset="2"/>
              <a:buChar char="q"/>
            </a:pPr>
            <a:r>
              <a:rPr lang="en-US" dirty="0" err="1" smtClean="0">
                <a:solidFill>
                  <a:schemeClr val="tx1"/>
                </a:solidFill>
                <a:cs typeface="Calibri" panose="020F0502020204030204" pitchFamily="34" charset="0"/>
              </a:rPr>
              <a:t>Implicación</a:t>
            </a:r>
            <a:r>
              <a:rPr lang="en-US" dirty="0" smtClean="0">
                <a:solidFill>
                  <a:schemeClr val="tx1"/>
                </a:solidFill>
                <a:cs typeface="Calibri" panose="020F0502020204030204" pitchFamily="34" charset="0"/>
              </a:rPr>
              <a:t>: </a:t>
            </a:r>
            <a:r>
              <a:rPr lang="en-US" dirty="0" err="1" smtClean="0">
                <a:solidFill>
                  <a:schemeClr val="tx1"/>
                </a:solidFill>
                <a:cs typeface="Calibri" panose="020F0502020204030204" pitchFamily="34" charset="0"/>
              </a:rPr>
              <a:t>Eliminar</a:t>
            </a:r>
            <a:r>
              <a:rPr lang="en-US" dirty="0" smtClean="0">
                <a:solidFill>
                  <a:schemeClr val="tx1"/>
                </a:solidFill>
                <a:cs typeface="Calibri" panose="020F0502020204030204" pitchFamily="34" charset="0"/>
              </a:rPr>
              <a:t> los DDY</a:t>
            </a:r>
            <a:endParaRPr lang="en-US" dirty="0">
              <a:solidFill>
                <a:schemeClr val="tx1"/>
              </a:solidFill>
              <a:cs typeface="Calibri" panose="020F0502020204030204" pitchFamily="34" charset="0"/>
            </a:endParaRPr>
          </a:p>
          <a:p>
            <a:pPr marL="285750" indent="-285750">
              <a:spcBef>
                <a:spcPts val="1200"/>
              </a:spcBef>
              <a:buFont typeface="Arial" panose="020B0604020202020204" pitchFamily="34" charset="0"/>
              <a:buChar char="•"/>
            </a:pPr>
            <a:endParaRPr lang="en-US" dirty="0" smtClean="0">
              <a:solidFill>
                <a:schemeClr val="tx1"/>
              </a:solidFill>
              <a:cs typeface="Calibri" panose="020F0502020204030204" pitchFamily="34" charset="0"/>
            </a:endParaRPr>
          </a:p>
          <a:p>
            <a:pPr marL="342900" indent="-342900">
              <a:spcBef>
                <a:spcPts val="1200"/>
              </a:spcBef>
              <a:buFont typeface="Wingdings" panose="05000000000000000000" pitchFamily="2" charset="2"/>
              <a:buChar char="q"/>
            </a:pPr>
            <a:r>
              <a:rPr lang="en-US" dirty="0" smtClean="0">
                <a:solidFill>
                  <a:schemeClr val="tx1"/>
                </a:solidFill>
                <a:cs typeface="Calibri" panose="020F0502020204030204" pitchFamily="34" charset="0"/>
              </a:rPr>
              <a:t>Sal </a:t>
            </a:r>
            <a:r>
              <a:rPr lang="en-US" dirty="0" err="1" smtClean="0">
                <a:solidFill>
                  <a:schemeClr val="tx1"/>
                </a:solidFill>
                <a:cs typeface="Calibri" panose="020F0502020204030204" pitchFamily="34" charset="0"/>
              </a:rPr>
              <a:t>adecuadamente</a:t>
            </a:r>
            <a:r>
              <a:rPr lang="en-US" dirty="0" smtClean="0">
                <a:solidFill>
                  <a:schemeClr val="tx1"/>
                </a:solidFill>
                <a:cs typeface="Calibri" panose="020F0502020204030204" pitchFamily="34" charset="0"/>
              </a:rPr>
              <a:t> </a:t>
            </a:r>
            <a:r>
              <a:rPr lang="en-US" dirty="0" err="1" smtClean="0">
                <a:solidFill>
                  <a:schemeClr val="tx1"/>
                </a:solidFill>
                <a:cs typeface="Calibri" panose="020F0502020204030204" pitchFamily="34" charset="0"/>
              </a:rPr>
              <a:t>yodada</a:t>
            </a:r>
            <a:r>
              <a:rPr lang="en-US" dirty="0" smtClean="0">
                <a:solidFill>
                  <a:schemeClr val="tx1"/>
                </a:solidFill>
                <a:cs typeface="Calibri" panose="020F0502020204030204" pitchFamily="34" charset="0"/>
              </a:rPr>
              <a:t> en hogares: 15 ppm para </a:t>
            </a:r>
            <a:r>
              <a:rPr lang="en-US" dirty="0" err="1" smtClean="0">
                <a:solidFill>
                  <a:schemeClr val="tx1"/>
                </a:solidFill>
                <a:cs typeface="Calibri" panose="020F0502020204030204" pitchFamily="34" charset="0"/>
              </a:rPr>
              <a:t>llenar</a:t>
            </a:r>
            <a:r>
              <a:rPr lang="en-US" dirty="0" smtClean="0">
                <a:solidFill>
                  <a:schemeClr val="tx1"/>
                </a:solidFill>
                <a:cs typeface="Calibri" panose="020F0502020204030204" pitchFamily="34" charset="0"/>
              </a:rPr>
              <a:t> el </a:t>
            </a:r>
            <a:r>
              <a:rPr lang="en-US" dirty="0" err="1" smtClean="0">
                <a:solidFill>
                  <a:schemeClr val="tx1"/>
                </a:solidFill>
                <a:cs typeface="Calibri" panose="020F0502020204030204" pitchFamily="34" charset="0"/>
              </a:rPr>
              <a:t>requerimiento</a:t>
            </a:r>
            <a:r>
              <a:rPr lang="en-US" dirty="0" smtClean="0">
                <a:solidFill>
                  <a:schemeClr val="tx1"/>
                </a:solidFill>
                <a:cs typeface="Calibri" panose="020F0502020204030204" pitchFamily="34" charset="0"/>
              </a:rPr>
              <a:t> </a:t>
            </a:r>
            <a:r>
              <a:rPr lang="en-US" dirty="0" err="1" smtClean="0">
                <a:solidFill>
                  <a:schemeClr val="tx1"/>
                </a:solidFill>
                <a:cs typeface="Calibri" panose="020F0502020204030204" pitchFamily="34" charset="0"/>
              </a:rPr>
              <a:t>diario</a:t>
            </a:r>
            <a:r>
              <a:rPr lang="en-US" dirty="0" smtClean="0">
                <a:solidFill>
                  <a:schemeClr val="tx1"/>
                </a:solidFill>
                <a:cs typeface="Calibri" panose="020F0502020204030204" pitchFamily="34" charset="0"/>
              </a:rPr>
              <a:t> de 150 </a:t>
            </a:r>
            <a:r>
              <a:rPr lang="en-US" dirty="0">
                <a:solidFill>
                  <a:schemeClr val="tx1"/>
                </a:solidFill>
                <a:cs typeface="Calibri" panose="020F0502020204030204" pitchFamily="34" charset="0"/>
              </a:rPr>
              <a:t>µg</a:t>
            </a:r>
          </a:p>
          <a:p>
            <a:endParaRPr lang="en-GB" dirty="0"/>
          </a:p>
        </p:txBody>
      </p:sp>
      <p:sp>
        <p:nvSpPr>
          <p:cNvPr id="16" name="Oval 15">
            <a:extLst>
              <a:ext uri="{FF2B5EF4-FFF2-40B4-BE49-F238E27FC236}">
                <a16:creationId xmlns:a16="http://schemas.microsoft.com/office/drawing/2014/main" id="{5465E6FD-0C91-4DEC-8726-5208EEED4262}"/>
              </a:ext>
            </a:extLst>
          </p:cNvPr>
          <p:cNvSpPr/>
          <p:nvPr/>
        </p:nvSpPr>
        <p:spPr>
          <a:xfrm>
            <a:off x="9227567" y="3218527"/>
            <a:ext cx="2374900" cy="14398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bg1"/>
                </a:solidFill>
                <a:cs typeface="Calibri" pitchFamily="34" charset="0"/>
              </a:rPr>
              <a:t>Estado </a:t>
            </a:r>
            <a:r>
              <a:rPr lang="en-GB" dirty="0" err="1" smtClean="0">
                <a:solidFill>
                  <a:schemeClr val="bg1"/>
                </a:solidFill>
                <a:cs typeface="Calibri" pitchFamily="34" charset="0"/>
              </a:rPr>
              <a:t>nacional</a:t>
            </a:r>
            <a:r>
              <a:rPr lang="en-GB" dirty="0" smtClean="0">
                <a:solidFill>
                  <a:schemeClr val="bg1"/>
                </a:solidFill>
                <a:cs typeface="Calibri" pitchFamily="34" charset="0"/>
              </a:rPr>
              <a:t> de </a:t>
            </a:r>
            <a:r>
              <a:rPr lang="en-GB" dirty="0" err="1" smtClean="0">
                <a:solidFill>
                  <a:schemeClr val="bg1"/>
                </a:solidFill>
                <a:cs typeface="Calibri" pitchFamily="34" charset="0"/>
              </a:rPr>
              <a:t>yodo</a:t>
            </a:r>
            <a:r>
              <a:rPr lang="en-GB" dirty="0" smtClean="0">
                <a:solidFill>
                  <a:schemeClr val="bg1"/>
                </a:solidFill>
                <a:cs typeface="Calibri" pitchFamily="34" charset="0"/>
              </a:rPr>
              <a:t> (</a:t>
            </a:r>
            <a:r>
              <a:rPr lang="en-GB" dirty="0" err="1" smtClean="0">
                <a:solidFill>
                  <a:schemeClr val="bg1"/>
                </a:solidFill>
                <a:cs typeface="Calibri" pitchFamily="34" charset="0"/>
              </a:rPr>
              <a:t>yodo</a:t>
            </a:r>
            <a:r>
              <a:rPr lang="en-GB" dirty="0" smtClean="0">
                <a:solidFill>
                  <a:schemeClr val="bg1"/>
                </a:solidFill>
                <a:cs typeface="Calibri" pitchFamily="34" charset="0"/>
              </a:rPr>
              <a:t> </a:t>
            </a:r>
            <a:r>
              <a:rPr lang="en-GB" dirty="0" err="1" smtClean="0">
                <a:solidFill>
                  <a:schemeClr val="bg1"/>
                </a:solidFill>
                <a:cs typeface="Calibri" pitchFamily="34" charset="0"/>
              </a:rPr>
              <a:t>urinario</a:t>
            </a:r>
            <a:r>
              <a:rPr lang="en-GB" dirty="0" smtClean="0">
                <a:solidFill>
                  <a:schemeClr val="bg1"/>
                </a:solidFill>
                <a:cs typeface="Calibri" pitchFamily="34" charset="0"/>
              </a:rPr>
              <a:t>) </a:t>
            </a:r>
            <a:endParaRPr lang="en-GB" dirty="0">
              <a:solidFill>
                <a:schemeClr val="bg1"/>
              </a:solidFill>
              <a:cs typeface="Calibri" pitchFamily="34" charset="0"/>
            </a:endParaRPr>
          </a:p>
        </p:txBody>
      </p:sp>
      <p:sp>
        <p:nvSpPr>
          <p:cNvPr id="17" name="Bent Arrow 25">
            <a:extLst>
              <a:ext uri="{FF2B5EF4-FFF2-40B4-BE49-F238E27FC236}">
                <a16:creationId xmlns:a16="http://schemas.microsoft.com/office/drawing/2014/main" id="{3C0CCD5A-F16F-4FE4-BB35-FA49912D1A22}"/>
              </a:ext>
            </a:extLst>
          </p:cNvPr>
          <p:cNvSpPr/>
          <p:nvPr/>
        </p:nvSpPr>
        <p:spPr>
          <a:xfrm flipV="1">
            <a:off x="7407860" y="3432841"/>
            <a:ext cx="1584325" cy="827087"/>
          </a:xfrm>
          <a:prstGeom prst="bentArrow">
            <a:avLst>
              <a:gd name="adj1" fmla="val 23651"/>
              <a:gd name="adj2" fmla="val 25000"/>
              <a:gd name="adj3" fmla="val 22644"/>
              <a:gd name="adj4" fmla="val 4375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18" name="Rounded Rectangle 6">
            <a:extLst>
              <a:ext uri="{FF2B5EF4-FFF2-40B4-BE49-F238E27FC236}">
                <a16:creationId xmlns:a16="http://schemas.microsoft.com/office/drawing/2014/main" id="{E79C288F-DA04-47BA-A4DC-E315286930B3}"/>
              </a:ext>
            </a:extLst>
          </p:cNvPr>
          <p:cNvSpPr/>
          <p:nvPr/>
        </p:nvSpPr>
        <p:spPr>
          <a:xfrm>
            <a:off x="6399798" y="2712115"/>
            <a:ext cx="2257609"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cs typeface="Calibri" pitchFamily="34" charset="0"/>
              </a:rPr>
              <a:t>Sal </a:t>
            </a:r>
            <a:r>
              <a:rPr lang="en-GB" dirty="0" err="1" smtClean="0">
                <a:cs typeface="Calibri" pitchFamily="34" charset="0"/>
              </a:rPr>
              <a:t>adecuadamente</a:t>
            </a:r>
            <a:r>
              <a:rPr lang="en-GB" dirty="0" smtClean="0">
                <a:cs typeface="Calibri" pitchFamily="34" charset="0"/>
              </a:rPr>
              <a:t> </a:t>
            </a:r>
            <a:r>
              <a:rPr lang="en-GB" dirty="0" err="1" smtClean="0">
                <a:cs typeface="Calibri" pitchFamily="34" charset="0"/>
              </a:rPr>
              <a:t>yodada</a:t>
            </a:r>
            <a:r>
              <a:rPr lang="en-GB" dirty="0" smtClean="0">
                <a:cs typeface="Calibri" pitchFamily="34" charset="0"/>
              </a:rPr>
              <a:t> </a:t>
            </a:r>
            <a:r>
              <a:rPr lang="en-GB" dirty="0" err="1" smtClean="0">
                <a:cs typeface="Calibri" pitchFamily="34" charset="0"/>
              </a:rPr>
              <a:t>en</a:t>
            </a:r>
            <a:r>
              <a:rPr lang="en-GB" dirty="0" smtClean="0">
                <a:cs typeface="Calibri" pitchFamily="34" charset="0"/>
              </a:rPr>
              <a:t> </a:t>
            </a:r>
            <a:r>
              <a:rPr lang="en-GB" dirty="0" err="1" smtClean="0">
                <a:cs typeface="Calibri" pitchFamily="34" charset="0"/>
              </a:rPr>
              <a:t>hogares</a:t>
            </a:r>
            <a:endParaRPr lang="en-GB" dirty="0">
              <a:cs typeface="Calibri" pitchFamily="34" charset="0"/>
            </a:endParaRPr>
          </a:p>
        </p:txBody>
      </p:sp>
      <p:sp>
        <p:nvSpPr>
          <p:cNvPr id="3" name="Slide Number Placeholder 2">
            <a:extLst>
              <a:ext uri="{FF2B5EF4-FFF2-40B4-BE49-F238E27FC236}">
                <a16:creationId xmlns:a16="http://schemas.microsoft.com/office/drawing/2014/main" id="{831A6DB8-83C8-C44B-81EC-A9A17CC21908}"/>
              </a:ext>
            </a:extLst>
          </p:cNvPr>
          <p:cNvSpPr>
            <a:spLocks noGrp="1"/>
          </p:cNvSpPr>
          <p:nvPr>
            <p:ph type="sldNum" sz="quarter" idx="2"/>
          </p:nvPr>
        </p:nvSpPr>
        <p:spPr>
          <a:xfrm>
            <a:off x="11838401" y="6341290"/>
            <a:ext cx="177290" cy="276999"/>
          </a:xfrm>
        </p:spPr>
        <p:txBody>
          <a:bodyPr/>
          <a:lstStyle/>
          <a:p>
            <a:fld id="{86CB4B4D-7CA3-9044-876B-883B54F8677D}" type="slidenum">
              <a:rPr lang="de-CH" smtClean="0">
                <a:solidFill>
                  <a:schemeClr val="tx2"/>
                </a:solidFill>
              </a:rPr>
              <a:t>8</a:t>
            </a:fld>
            <a:endParaRPr lang="de-CH" dirty="0">
              <a:solidFill>
                <a:schemeClr val="tx2"/>
              </a:solidFill>
            </a:endParaRPr>
          </a:p>
        </p:txBody>
      </p:sp>
    </p:spTree>
    <p:extLst>
      <p:ext uri="{BB962C8B-B14F-4D97-AF65-F5344CB8AC3E}">
        <p14:creationId xmlns:p14="http://schemas.microsoft.com/office/powerpoint/2010/main" val="28510313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type="body" idx="1"/>
          </p:nvPr>
        </p:nvSpPr>
        <p:spPr bwMode="auto">
          <a:xfrm>
            <a:off x="970087" y="933051"/>
            <a:ext cx="10174163" cy="42675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GB" altLang="en-US" sz="1600" dirty="0"/>
          </a:p>
          <a:p>
            <a:pPr eaLnBrk="1" hangingPunct="1">
              <a:buFont typeface="Arial" panose="020B0604020202020204" pitchFamily="34" charset="0"/>
              <a:buNone/>
            </a:pPr>
            <a:endParaRPr lang="en-GB" altLang="en-US" dirty="0"/>
          </a:p>
        </p:txBody>
      </p:sp>
      <p:sp>
        <p:nvSpPr>
          <p:cNvPr id="4" name="Oval 3"/>
          <p:cNvSpPr/>
          <p:nvPr/>
        </p:nvSpPr>
        <p:spPr>
          <a:xfrm>
            <a:off x="6057168" y="2972563"/>
            <a:ext cx="2374900" cy="1439863"/>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solidFill>
                  <a:schemeClr val="bg1"/>
                </a:solidFill>
                <a:cs typeface="Calibri" pitchFamily="34" charset="0"/>
              </a:rPr>
              <a:t>Estado </a:t>
            </a:r>
            <a:r>
              <a:rPr lang="en-GB" dirty="0" err="1" smtClean="0">
                <a:solidFill>
                  <a:schemeClr val="bg1"/>
                </a:solidFill>
                <a:cs typeface="Calibri" pitchFamily="34" charset="0"/>
              </a:rPr>
              <a:t>nacional</a:t>
            </a:r>
            <a:r>
              <a:rPr lang="en-GB" dirty="0" smtClean="0">
                <a:solidFill>
                  <a:schemeClr val="bg1"/>
                </a:solidFill>
                <a:cs typeface="Calibri" pitchFamily="34" charset="0"/>
              </a:rPr>
              <a:t> de </a:t>
            </a:r>
            <a:r>
              <a:rPr lang="en-GB" dirty="0" err="1" smtClean="0">
                <a:solidFill>
                  <a:schemeClr val="bg1"/>
                </a:solidFill>
                <a:cs typeface="Calibri" pitchFamily="34" charset="0"/>
              </a:rPr>
              <a:t>yodo</a:t>
            </a:r>
            <a:r>
              <a:rPr lang="en-GB" dirty="0" smtClean="0">
                <a:solidFill>
                  <a:schemeClr val="bg1"/>
                </a:solidFill>
                <a:cs typeface="Calibri" pitchFamily="34" charset="0"/>
              </a:rPr>
              <a:t> (</a:t>
            </a:r>
            <a:r>
              <a:rPr lang="en-GB" dirty="0" err="1" smtClean="0">
                <a:solidFill>
                  <a:schemeClr val="bg1"/>
                </a:solidFill>
                <a:cs typeface="Calibri" pitchFamily="34" charset="0"/>
              </a:rPr>
              <a:t>yodo</a:t>
            </a:r>
            <a:r>
              <a:rPr lang="en-GB" dirty="0" smtClean="0">
                <a:solidFill>
                  <a:schemeClr val="bg1"/>
                </a:solidFill>
                <a:cs typeface="Calibri" pitchFamily="34" charset="0"/>
              </a:rPr>
              <a:t> </a:t>
            </a:r>
            <a:r>
              <a:rPr lang="en-GB" dirty="0" err="1" smtClean="0">
                <a:solidFill>
                  <a:schemeClr val="bg1"/>
                </a:solidFill>
                <a:cs typeface="Calibri" pitchFamily="34" charset="0"/>
              </a:rPr>
              <a:t>urinario</a:t>
            </a:r>
            <a:r>
              <a:rPr lang="en-GB" dirty="0" smtClean="0">
                <a:solidFill>
                  <a:schemeClr val="bg1"/>
                </a:solidFill>
                <a:cs typeface="Calibri" pitchFamily="34" charset="0"/>
              </a:rPr>
              <a:t>)</a:t>
            </a:r>
            <a:endParaRPr lang="en-GB" dirty="0">
              <a:solidFill>
                <a:schemeClr val="bg1"/>
              </a:solidFill>
              <a:cs typeface="Calibri" pitchFamily="34" charset="0"/>
            </a:endParaRPr>
          </a:p>
        </p:txBody>
      </p:sp>
      <p:sp>
        <p:nvSpPr>
          <p:cNvPr id="26" name="Bent Arrow 25"/>
          <p:cNvSpPr/>
          <p:nvPr/>
        </p:nvSpPr>
        <p:spPr>
          <a:xfrm flipV="1">
            <a:off x="3924809" y="2781241"/>
            <a:ext cx="2132359" cy="1189644"/>
          </a:xfrm>
          <a:prstGeom prst="bentArrow">
            <a:avLst>
              <a:gd name="adj1" fmla="val 23651"/>
              <a:gd name="adj2" fmla="val 25000"/>
              <a:gd name="adj3" fmla="val 22644"/>
              <a:gd name="adj4" fmla="val 4375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7" name="Rounded Rectangle 6"/>
          <p:cNvSpPr/>
          <p:nvPr/>
        </p:nvSpPr>
        <p:spPr>
          <a:xfrm>
            <a:off x="1707988" y="2328227"/>
            <a:ext cx="3611279" cy="1008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cs typeface="Calibri" pitchFamily="34" charset="0"/>
              </a:rPr>
              <a:t>Sal </a:t>
            </a:r>
            <a:r>
              <a:rPr lang="en-GB" dirty="0" err="1" smtClean="0">
                <a:cs typeface="Calibri" pitchFamily="34" charset="0"/>
              </a:rPr>
              <a:t>adecuadamente</a:t>
            </a:r>
            <a:r>
              <a:rPr lang="en-GB" dirty="0" smtClean="0">
                <a:cs typeface="Calibri" pitchFamily="34" charset="0"/>
              </a:rPr>
              <a:t> </a:t>
            </a:r>
            <a:r>
              <a:rPr lang="en-GB" dirty="0" err="1" smtClean="0">
                <a:cs typeface="Calibri" pitchFamily="34" charset="0"/>
              </a:rPr>
              <a:t>yodada</a:t>
            </a:r>
            <a:r>
              <a:rPr lang="en-GB" dirty="0" smtClean="0">
                <a:cs typeface="Calibri" pitchFamily="34" charset="0"/>
              </a:rPr>
              <a:t> </a:t>
            </a:r>
            <a:r>
              <a:rPr lang="en-GB" dirty="0" err="1" smtClean="0">
                <a:cs typeface="Calibri" pitchFamily="34" charset="0"/>
              </a:rPr>
              <a:t>en</a:t>
            </a:r>
            <a:r>
              <a:rPr lang="en-GB" dirty="0" smtClean="0">
                <a:cs typeface="Calibri" pitchFamily="34" charset="0"/>
              </a:rPr>
              <a:t> </a:t>
            </a:r>
            <a:r>
              <a:rPr lang="en-GB" dirty="0" err="1" smtClean="0">
                <a:cs typeface="Calibri" pitchFamily="34" charset="0"/>
              </a:rPr>
              <a:t>hogares</a:t>
            </a:r>
            <a:endParaRPr lang="en-GB" dirty="0">
              <a:cs typeface="Calibri" pitchFamily="34" charset="0"/>
            </a:endParaRPr>
          </a:p>
        </p:txBody>
      </p:sp>
      <p:grpSp>
        <p:nvGrpSpPr>
          <p:cNvPr id="14" name="Group 38"/>
          <p:cNvGrpSpPr>
            <a:grpSpLocks/>
          </p:cNvGrpSpPr>
          <p:nvPr/>
        </p:nvGrpSpPr>
        <p:grpSpPr bwMode="auto">
          <a:xfrm>
            <a:off x="8430358" y="2305887"/>
            <a:ext cx="3172584" cy="1664997"/>
            <a:chOff x="5504965" y="3473624"/>
            <a:chExt cx="3171491" cy="1665252"/>
          </a:xfrm>
        </p:grpSpPr>
        <p:sp>
          <p:nvSpPr>
            <p:cNvPr id="24" name="Bent Arrow 23"/>
            <p:cNvSpPr/>
            <p:nvPr/>
          </p:nvSpPr>
          <p:spPr>
            <a:xfrm rot="10800000">
              <a:off x="5504965" y="4364348"/>
              <a:ext cx="2019363" cy="774528"/>
            </a:xfrm>
            <a:prstGeom prst="bentArrow">
              <a:avLst>
                <a:gd name="adj1" fmla="val 25000"/>
                <a:gd name="adj2" fmla="val 25000"/>
                <a:gd name="adj3" fmla="val 22644"/>
                <a:gd name="adj4" fmla="val 43750"/>
              </a:avLst>
            </a:prstGeom>
            <a:pattFill prst="wdDnDiag">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cs typeface="Calibri" pitchFamily="34" charset="0"/>
              </a:endParaRPr>
            </a:p>
          </p:txBody>
        </p:sp>
        <p:sp>
          <p:nvSpPr>
            <p:cNvPr id="9" name="Rounded Rectangle 8"/>
            <p:cNvSpPr/>
            <p:nvPr/>
          </p:nvSpPr>
          <p:spPr>
            <a:xfrm>
              <a:off x="6011962" y="3473624"/>
              <a:ext cx="2664494" cy="117969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smtClean="0">
                  <a:solidFill>
                    <a:schemeClr val="accent1">
                      <a:lumMod val="75000"/>
                    </a:schemeClr>
                  </a:solidFill>
                  <a:cs typeface="Calibri" pitchFamily="34" charset="0"/>
                </a:rPr>
                <a:t>Yodo</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en</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suelo</a:t>
              </a:r>
              <a:r>
                <a:rPr lang="en-GB" dirty="0" smtClean="0">
                  <a:solidFill>
                    <a:schemeClr val="accent1">
                      <a:lumMod val="75000"/>
                    </a:schemeClr>
                  </a:solidFill>
                  <a:cs typeface="Calibri" pitchFamily="34" charset="0"/>
                </a:rPr>
                <a:t> y </a:t>
              </a:r>
              <a:r>
                <a:rPr lang="en-GB" dirty="0" err="1" smtClean="0">
                  <a:solidFill>
                    <a:schemeClr val="accent1">
                      <a:lumMod val="75000"/>
                    </a:schemeClr>
                  </a:solidFill>
                  <a:cs typeface="Calibri" pitchFamily="34" charset="0"/>
                </a:rPr>
                <a:t>agua</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afecta</a:t>
              </a:r>
              <a:r>
                <a:rPr lang="en-GB" dirty="0" smtClean="0">
                  <a:solidFill>
                    <a:schemeClr val="accent1">
                      <a:lumMod val="75000"/>
                    </a:schemeClr>
                  </a:solidFill>
                  <a:cs typeface="Calibri" pitchFamily="34" charset="0"/>
                </a:rPr>
                <a:t> el </a:t>
              </a:r>
              <a:r>
                <a:rPr lang="en-GB" dirty="0" err="1" smtClean="0">
                  <a:solidFill>
                    <a:schemeClr val="accent1">
                      <a:lumMod val="75000"/>
                    </a:schemeClr>
                  </a:solidFill>
                  <a:cs typeface="Calibri" pitchFamily="34" charset="0"/>
                </a:rPr>
                <a:t>yodo</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en</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agua</a:t>
              </a:r>
              <a:r>
                <a:rPr lang="en-GB" dirty="0" smtClean="0">
                  <a:solidFill>
                    <a:schemeClr val="accent1">
                      <a:lumMod val="75000"/>
                    </a:schemeClr>
                  </a:solidFill>
                  <a:cs typeface="Calibri" pitchFamily="34" charset="0"/>
                </a:rPr>
                <a:t> potable y </a:t>
              </a:r>
              <a:r>
                <a:rPr lang="en-GB" dirty="0" err="1" smtClean="0">
                  <a:solidFill>
                    <a:schemeClr val="accent1">
                      <a:lumMod val="75000"/>
                    </a:schemeClr>
                  </a:solidFill>
                  <a:cs typeface="Calibri" pitchFamily="34" charset="0"/>
                </a:rPr>
                <a:t>vegetales</a:t>
              </a:r>
              <a:r>
                <a:rPr lang="en-GB" dirty="0" smtClean="0">
                  <a:solidFill>
                    <a:schemeClr val="accent1">
                      <a:lumMod val="75000"/>
                    </a:schemeClr>
                  </a:solidFill>
                  <a:cs typeface="Calibri" pitchFamily="34" charset="0"/>
                </a:rPr>
                <a:t>)</a:t>
              </a:r>
              <a:endParaRPr lang="en-GB" dirty="0">
                <a:solidFill>
                  <a:schemeClr val="accent1">
                    <a:lumMod val="75000"/>
                  </a:schemeClr>
                </a:solidFill>
                <a:cs typeface="Calibri" pitchFamily="34" charset="0"/>
              </a:endParaRPr>
            </a:p>
          </p:txBody>
        </p:sp>
      </p:grpSp>
      <p:grpSp>
        <p:nvGrpSpPr>
          <p:cNvPr id="10" name="Group 9"/>
          <p:cNvGrpSpPr>
            <a:grpSpLocks/>
          </p:cNvGrpSpPr>
          <p:nvPr/>
        </p:nvGrpSpPr>
        <p:grpSpPr bwMode="auto">
          <a:xfrm>
            <a:off x="981323" y="4125415"/>
            <a:ext cx="6565836" cy="1119185"/>
            <a:chOff x="489377" y="5390726"/>
            <a:chExt cx="4445587" cy="1195251"/>
          </a:xfrm>
          <a:solidFill>
            <a:schemeClr val="accent1">
              <a:lumMod val="40000"/>
              <a:lumOff val="60000"/>
            </a:schemeClr>
          </a:solidFill>
        </p:grpSpPr>
        <p:sp>
          <p:nvSpPr>
            <p:cNvPr id="31" name="Rounded Rectangle 30"/>
            <p:cNvSpPr/>
            <p:nvPr/>
          </p:nvSpPr>
          <p:spPr>
            <a:xfrm>
              <a:off x="489377" y="5390726"/>
              <a:ext cx="2861808" cy="1195251"/>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err="1" smtClean="0">
                  <a:solidFill>
                    <a:schemeClr val="accent1">
                      <a:lumMod val="75000"/>
                    </a:schemeClr>
                  </a:solidFill>
                  <a:cs typeface="Calibri" pitchFamily="34" charset="0"/>
                </a:rPr>
                <a:t>Otras</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intervenciones</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en</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micronutrientes</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suplementos</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maternos</a:t>
              </a:r>
              <a:r>
                <a:rPr lang="en-GB" dirty="0" smtClean="0">
                  <a:solidFill>
                    <a:schemeClr val="accent1">
                      <a:lumMod val="75000"/>
                    </a:schemeClr>
                  </a:solidFill>
                  <a:cs typeface="Calibri" pitchFamily="34" charset="0"/>
                </a:rPr>
                <a:t> y </a:t>
              </a:r>
              <a:r>
                <a:rPr lang="en-GB" dirty="0" err="1" smtClean="0">
                  <a:solidFill>
                    <a:schemeClr val="accent1">
                      <a:lumMod val="75000"/>
                    </a:schemeClr>
                  </a:solidFill>
                  <a:cs typeface="Calibri" pitchFamily="34" charset="0"/>
                </a:rPr>
                <a:t>micronutrientes</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en</a:t>
              </a:r>
              <a:r>
                <a:rPr lang="en-GB" dirty="0" smtClean="0">
                  <a:solidFill>
                    <a:schemeClr val="accent1">
                      <a:lumMod val="75000"/>
                    </a:schemeClr>
                  </a:solidFill>
                  <a:cs typeface="Calibri" pitchFamily="34" charset="0"/>
                </a:rPr>
                <a:t> </a:t>
              </a:r>
              <a:r>
                <a:rPr lang="en-GB" dirty="0" err="1" smtClean="0">
                  <a:solidFill>
                    <a:schemeClr val="accent1">
                      <a:lumMod val="75000"/>
                    </a:schemeClr>
                  </a:solidFill>
                  <a:cs typeface="Calibri" pitchFamily="34" charset="0"/>
                </a:rPr>
                <a:t>polvo</a:t>
              </a:r>
              <a:r>
                <a:rPr lang="en-GB" dirty="0" smtClean="0">
                  <a:solidFill>
                    <a:schemeClr val="accent1">
                      <a:lumMod val="75000"/>
                    </a:schemeClr>
                  </a:solidFill>
                  <a:cs typeface="Calibri" pitchFamily="34" charset="0"/>
                </a:rPr>
                <a:t>)</a:t>
              </a:r>
              <a:endParaRPr lang="en-GB" dirty="0">
                <a:solidFill>
                  <a:schemeClr val="accent1">
                    <a:lumMod val="75000"/>
                  </a:schemeClr>
                </a:solidFill>
                <a:cs typeface="Calibri" pitchFamily="34" charset="0"/>
              </a:endParaRPr>
            </a:p>
          </p:txBody>
        </p:sp>
        <p:sp>
          <p:nvSpPr>
            <p:cNvPr id="35" name="Bent Arrow 34"/>
            <p:cNvSpPr/>
            <p:nvPr/>
          </p:nvSpPr>
          <p:spPr>
            <a:xfrm rot="16200000" flipV="1">
              <a:off x="3871217" y="5239829"/>
              <a:ext cx="576554" cy="1550940"/>
            </a:xfrm>
            <a:prstGeom prst="bentArrow">
              <a:avLst>
                <a:gd name="adj1" fmla="val 23651"/>
                <a:gd name="adj2" fmla="val 25000"/>
                <a:gd name="adj3" fmla="val 22644"/>
                <a:gd name="adj4" fmla="val 43750"/>
              </a:avLst>
            </a:prstGeom>
            <a:pattFill prst="wdDnDiag">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cs typeface="Calibri" pitchFamily="34" charset="0"/>
              </a:endParaRPr>
            </a:p>
          </p:txBody>
        </p:sp>
      </p:grpSp>
      <p:sp>
        <p:nvSpPr>
          <p:cNvPr id="23" name="Down Arrow 21">
            <a:extLst>
              <a:ext uri="{FF2B5EF4-FFF2-40B4-BE49-F238E27FC236}">
                <a16:creationId xmlns:a16="http://schemas.microsoft.com/office/drawing/2014/main" id="{2F53DD05-4DB7-4F72-B9E6-4C6C403895C7}"/>
              </a:ext>
            </a:extLst>
          </p:cNvPr>
          <p:cNvSpPr/>
          <p:nvPr/>
        </p:nvSpPr>
        <p:spPr bwMode="auto">
          <a:xfrm>
            <a:off x="7057293" y="2096146"/>
            <a:ext cx="489867" cy="863600"/>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ounded Rectangle 7">
            <a:extLst>
              <a:ext uri="{FF2B5EF4-FFF2-40B4-BE49-F238E27FC236}">
                <a16:creationId xmlns:a16="http://schemas.microsoft.com/office/drawing/2014/main" id="{3C107980-3A04-4AE2-9273-6B49A95BFF98}"/>
              </a:ext>
            </a:extLst>
          </p:cNvPr>
          <p:cNvSpPr/>
          <p:nvPr/>
        </p:nvSpPr>
        <p:spPr bwMode="auto">
          <a:xfrm>
            <a:off x="5837450" y="1123906"/>
            <a:ext cx="3692930" cy="8754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cs typeface="Calibri" pitchFamily="34" charset="0"/>
              </a:rPr>
              <a:t>Sal </a:t>
            </a:r>
            <a:r>
              <a:rPr lang="en-GB" dirty="0" err="1" smtClean="0">
                <a:cs typeface="Calibri" pitchFamily="34" charset="0"/>
              </a:rPr>
              <a:t>yodada</a:t>
            </a:r>
            <a:r>
              <a:rPr lang="en-GB" dirty="0" smtClean="0">
                <a:cs typeface="Calibri" pitchFamily="34" charset="0"/>
              </a:rPr>
              <a:t> </a:t>
            </a:r>
            <a:r>
              <a:rPr lang="en-GB" dirty="0" err="1" smtClean="0">
                <a:cs typeface="Calibri" pitchFamily="34" charset="0"/>
              </a:rPr>
              <a:t>en</a:t>
            </a:r>
            <a:r>
              <a:rPr lang="en-GB" dirty="0" smtClean="0">
                <a:cs typeface="Calibri" pitchFamily="34" charset="0"/>
              </a:rPr>
              <a:t> </a:t>
            </a:r>
            <a:r>
              <a:rPr lang="en-GB" dirty="0" err="1" smtClean="0">
                <a:cs typeface="Calibri" pitchFamily="34" charset="0"/>
              </a:rPr>
              <a:t>alimentos</a:t>
            </a:r>
            <a:r>
              <a:rPr lang="en-GB" dirty="0" smtClean="0">
                <a:cs typeface="Calibri" pitchFamily="34" charset="0"/>
              </a:rPr>
              <a:t> </a:t>
            </a:r>
            <a:r>
              <a:rPr lang="en-GB" dirty="0" err="1" smtClean="0">
                <a:cs typeface="Calibri" pitchFamily="34" charset="0"/>
              </a:rPr>
              <a:t>procesados</a:t>
            </a:r>
            <a:r>
              <a:rPr lang="en-GB" dirty="0" smtClean="0">
                <a:cs typeface="Calibri" pitchFamily="34" charset="0"/>
              </a:rPr>
              <a:t> y </a:t>
            </a:r>
            <a:r>
              <a:rPr lang="en-GB" dirty="0" err="1" smtClean="0">
                <a:cs typeface="Calibri" pitchFamily="34" charset="0"/>
              </a:rPr>
              <a:t>condimentos</a:t>
            </a:r>
            <a:endParaRPr lang="en-GB" dirty="0">
              <a:cs typeface="Calibri" pitchFamily="34" charset="0"/>
            </a:endParaRPr>
          </a:p>
        </p:txBody>
      </p:sp>
      <p:sp>
        <p:nvSpPr>
          <p:cNvPr id="27" name="Rectangle 26">
            <a:extLst>
              <a:ext uri="{FF2B5EF4-FFF2-40B4-BE49-F238E27FC236}">
                <a16:creationId xmlns:a16="http://schemas.microsoft.com/office/drawing/2014/main" id="{6F66CB91-A73B-4017-B7C2-166A4E5D30AC}"/>
              </a:ext>
            </a:extLst>
          </p:cNvPr>
          <p:cNvSpPr/>
          <p:nvPr/>
        </p:nvSpPr>
        <p:spPr>
          <a:xfrm>
            <a:off x="1379218" y="115254"/>
            <a:ext cx="9334326" cy="882761"/>
          </a:xfrm>
          <a:prstGeom prst="rect">
            <a:avLst/>
          </a:prstGeom>
          <a:ln w="12700">
            <a:miter lim="400000"/>
          </a:ln>
        </p:spPr>
        <p:txBody>
          <a:bodyPr lIns="0" tIns="0" rIns="0" bIns="0" anchor="b">
            <a:noAutofit/>
          </a:bodyPr>
          <a:lstStyle/>
          <a:p>
            <a:r>
              <a:rPr lang="en-GB" altLang="en-US" sz="2800" b="1" cap="all" spc="-100" dirty="0" smtClean="0">
                <a:solidFill>
                  <a:schemeClr val="bg1"/>
                </a:solidFill>
                <a:cs typeface="Calibri" panose="020F0502020204030204" pitchFamily="34" charset="0"/>
              </a:rPr>
              <a:t>NUEVO MODELO: </a:t>
            </a:r>
            <a:r>
              <a:rPr lang="en-GB" altLang="en-US" sz="2800" b="1" cap="all" spc="-100" dirty="0" err="1" smtClean="0">
                <a:solidFill>
                  <a:schemeClr val="bg1"/>
                </a:solidFill>
                <a:cs typeface="Calibri" panose="020F0502020204030204" pitchFamily="34" charset="0"/>
              </a:rPr>
              <a:t>OptimizAcIÓN</a:t>
            </a:r>
            <a:r>
              <a:rPr lang="en-GB" altLang="en-US" sz="2800" b="1" cap="all" spc="-100" dirty="0" smtClean="0">
                <a:solidFill>
                  <a:schemeClr val="bg1"/>
                </a:solidFill>
                <a:cs typeface="Calibri" panose="020F0502020204030204" pitchFamily="34" charset="0"/>
              </a:rPr>
              <a:t> DE LA NUTRICIÓN DEL YODO A TRAVÉS DE DIFERENTES FUENTES DIETÉTICAS</a:t>
            </a:r>
            <a:endParaRPr lang="en-US" sz="2800" b="1" cap="all" spc="-100" dirty="0">
              <a:solidFill>
                <a:schemeClr val="bg1"/>
              </a:solidFill>
              <a:cs typeface="Calibri" panose="020F0502020204030204" pitchFamily="34" charset="0"/>
            </a:endParaRPr>
          </a:p>
        </p:txBody>
      </p:sp>
      <p:grpSp>
        <p:nvGrpSpPr>
          <p:cNvPr id="19" name="Group 18">
            <a:extLst>
              <a:ext uri="{FF2B5EF4-FFF2-40B4-BE49-F238E27FC236}">
                <a16:creationId xmlns:a16="http://schemas.microsoft.com/office/drawing/2014/main" id="{B798C5EB-2288-B242-8837-81C549E3B22E}"/>
              </a:ext>
            </a:extLst>
          </p:cNvPr>
          <p:cNvGrpSpPr/>
          <p:nvPr/>
        </p:nvGrpSpPr>
        <p:grpSpPr>
          <a:xfrm>
            <a:off x="341242" y="1216354"/>
            <a:ext cx="5433882" cy="1025858"/>
            <a:chOff x="-1057641" y="2121441"/>
            <a:chExt cx="4672713" cy="1363369"/>
          </a:xfrm>
        </p:grpSpPr>
        <p:sp>
          <p:nvSpPr>
            <p:cNvPr id="20" name="TextBox 19">
              <a:extLst>
                <a:ext uri="{FF2B5EF4-FFF2-40B4-BE49-F238E27FC236}">
                  <a16:creationId xmlns:a16="http://schemas.microsoft.com/office/drawing/2014/main" id="{2E8AAA9F-1F48-4346-AE5D-300BCC26B39E}"/>
                </a:ext>
              </a:extLst>
            </p:cNvPr>
            <p:cNvSpPr txBox="1"/>
            <p:nvPr/>
          </p:nvSpPr>
          <p:spPr>
            <a:xfrm>
              <a:off x="-1057641" y="2121441"/>
              <a:ext cx="4304795" cy="777168"/>
            </a:xfrm>
            <a:prstGeom prst="rect">
              <a:avLst/>
            </a:prstGeom>
            <a:noFill/>
          </p:spPr>
          <p:txBody>
            <a:bodyPr wrap="square" rtlCol="0">
              <a:spAutoFit/>
            </a:bodyPr>
            <a:lstStyle/>
            <a:p>
              <a:pPr algn="ctr"/>
              <a:r>
                <a:rPr lang="en-US" sz="1600" b="1" dirty="0" err="1">
                  <a:solidFill>
                    <a:srgbClr val="FF6600"/>
                  </a:solidFill>
                </a:rPr>
                <a:t>Yodación</a:t>
              </a:r>
              <a:r>
                <a:rPr lang="en-US" sz="1600" b="1" dirty="0">
                  <a:solidFill>
                    <a:srgbClr val="FF6600"/>
                  </a:solidFill>
                </a:rPr>
                <a:t> de la </a:t>
              </a:r>
              <a:r>
                <a:rPr lang="en-US" sz="1600" b="1" dirty="0" err="1">
                  <a:solidFill>
                    <a:srgbClr val="FF6600"/>
                  </a:solidFill>
                </a:rPr>
                <a:t>sal</a:t>
              </a:r>
              <a:r>
                <a:rPr lang="en-US" sz="1600" b="1" dirty="0">
                  <a:solidFill>
                    <a:srgbClr val="FF6600"/>
                  </a:solidFill>
                </a:rPr>
                <a:t> </a:t>
              </a:r>
              <a:r>
                <a:rPr lang="en-US" sz="1600" b="1" dirty="0" err="1">
                  <a:solidFill>
                    <a:srgbClr val="FF6600"/>
                  </a:solidFill>
                </a:rPr>
                <a:t>sigue</a:t>
              </a:r>
              <a:r>
                <a:rPr lang="en-US" sz="1600" b="1" dirty="0">
                  <a:solidFill>
                    <a:srgbClr val="FF6600"/>
                  </a:solidFill>
                </a:rPr>
                <a:t> </a:t>
              </a:r>
              <a:r>
                <a:rPr lang="en-US" sz="1600" b="1" dirty="0" err="1">
                  <a:solidFill>
                    <a:srgbClr val="FF6600"/>
                  </a:solidFill>
                </a:rPr>
                <a:t>siendo</a:t>
              </a:r>
              <a:r>
                <a:rPr lang="en-US" sz="1600" b="1" dirty="0">
                  <a:solidFill>
                    <a:srgbClr val="FF6600"/>
                  </a:solidFill>
                </a:rPr>
                <a:t> la </a:t>
              </a:r>
              <a:r>
                <a:rPr lang="en-US" sz="1600" b="1" dirty="0" err="1">
                  <a:solidFill>
                    <a:srgbClr val="FF6600"/>
                  </a:solidFill>
                </a:rPr>
                <a:t>fuente</a:t>
              </a:r>
              <a:r>
                <a:rPr lang="en-US" sz="1600" b="1" dirty="0">
                  <a:solidFill>
                    <a:srgbClr val="FF6600"/>
                  </a:solidFill>
                </a:rPr>
                <a:t> principal de </a:t>
              </a:r>
              <a:r>
                <a:rPr lang="en-US" sz="1600" b="1" dirty="0" err="1">
                  <a:solidFill>
                    <a:srgbClr val="FF6600"/>
                  </a:solidFill>
                </a:rPr>
                <a:t>yodo</a:t>
              </a:r>
              <a:r>
                <a:rPr lang="en-US" sz="1600" b="1" dirty="0">
                  <a:solidFill>
                    <a:srgbClr val="FF6600"/>
                  </a:solidFill>
                </a:rPr>
                <a:t> para un </a:t>
              </a:r>
              <a:r>
                <a:rPr lang="en-US" sz="1600" b="1" dirty="0" err="1">
                  <a:solidFill>
                    <a:srgbClr val="FF6600"/>
                  </a:solidFill>
                </a:rPr>
                <a:t>estado</a:t>
              </a:r>
              <a:r>
                <a:rPr lang="en-US" sz="1600" b="1" dirty="0">
                  <a:solidFill>
                    <a:srgbClr val="FF6600"/>
                  </a:solidFill>
                </a:rPr>
                <a:t> </a:t>
              </a:r>
              <a:r>
                <a:rPr lang="en-US" sz="1600" b="1" dirty="0" err="1">
                  <a:solidFill>
                    <a:srgbClr val="FF6600"/>
                  </a:solidFill>
                </a:rPr>
                <a:t>óptimo</a:t>
              </a:r>
              <a:r>
                <a:rPr lang="en-US" sz="1600" b="1" dirty="0">
                  <a:solidFill>
                    <a:srgbClr val="FF6600"/>
                  </a:solidFill>
                </a:rPr>
                <a:t> de </a:t>
              </a:r>
              <a:r>
                <a:rPr lang="en-US" sz="1600" b="1" dirty="0" err="1">
                  <a:solidFill>
                    <a:srgbClr val="FF6600"/>
                  </a:solidFill>
                </a:rPr>
                <a:t>yodo</a:t>
              </a:r>
              <a:endParaRPr lang="en-US" sz="1600" b="1" dirty="0">
                <a:solidFill>
                  <a:srgbClr val="FF6600"/>
                </a:solidFill>
              </a:endParaRPr>
            </a:p>
          </p:txBody>
        </p:sp>
        <p:sp>
          <p:nvSpPr>
            <p:cNvPr id="21" name="Down Arrow 20">
              <a:extLst>
                <a:ext uri="{FF2B5EF4-FFF2-40B4-BE49-F238E27FC236}">
                  <a16:creationId xmlns:a16="http://schemas.microsoft.com/office/drawing/2014/main" id="{FC1530F9-43BF-5541-8550-E59BBB7F8CA0}"/>
                </a:ext>
              </a:extLst>
            </p:cNvPr>
            <p:cNvSpPr/>
            <p:nvPr/>
          </p:nvSpPr>
          <p:spPr>
            <a:xfrm>
              <a:off x="1310095" y="3120141"/>
              <a:ext cx="314326" cy="364669"/>
            </a:xfrm>
            <a:prstGeom prst="down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rgbClr val="FF0000"/>
                </a:solidFill>
              </a:endParaRPr>
            </a:p>
          </p:txBody>
        </p:sp>
        <p:sp>
          <p:nvSpPr>
            <p:cNvPr id="22" name="Right Arrow 21">
              <a:extLst>
                <a:ext uri="{FF2B5EF4-FFF2-40B4-BE49-F238E27FC236}">
                  <a16:creationId xmlns:a16="http://schemas.microsoft.com/office/drawing/2014/main" id="{3CF75AE3-F322-B743-9F1E-517D9C77CFB2}"/>
                </a:ext>
              </a:extLst>
            </p:cNvPr>
            <p:cNvSpPr/>
            <p:nvPr/>
          </p:nvSpPr>
          <p:spPr>
            <a:xfrm>
              <a:off x="3300748" y="2433325"/>
              <a:ext cx="314324" cy="318292"/>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solidFill>
                  <a:srgbClr val="FF0000"/>
                </a:solidFill>
              </a:endParaRPr>
            </a:p>
          </p:txBody>
        </p:sp>
      </p:grpSp>
      <p:sp>
        <p:nvSpPr>
          <p:cNvPr id="2" name="Rectangle 1">
            <a:extLst>
              <a:ext uri="{FF2B5EF4-FFF2-40B4-BE49-F238E27FC236}">
                <a16:creationId xmlns:a16="http://schemas.microsoft.com/office/drawing/2014/main" id="{80938420-F37F-4CB6-A32D-ABC6C6E73200}"/>
              </a:ext>
            </a:extLst>
          </p:cNvPr>
          <p:cNvSpPr/>
          <p:nvPr/>
        </p:nvSpPr>
        <p:spPr>
          <a:xfrm>
            <a:off x="341242" y="5213467"/>
            <a:ext cx="11465665" cy="1569660"/>
          </a:xfrm>
          <a:prstGeom prst="rect">
            <a:avLst/>
          </a:prstGeom>
        </p:spPr>
        <p:txBody>
          <a:bodyPr wrap="square">
            <a:spAutoFit/>
          </a:bodyPr>
          <a:lstStyle/>
          <a:p>
            <a:pPr algn="ctr"/>
            <a:r>
              <a:rPr lang="en-GB" altLang="en-US" sz="1600" b="1" dirty="0" err="1" smtClean="0">
                <a:solidFill>
                  <a:srgbClr val="FF6600"/>
                </a:solidFill>
              </a:rPr>
              <a:t>Ya</a:t>
            </a:r>
            <a:r>
              <a:rPr lang="en-GB" altLang="en-US" sz="1600" b="1" dirty="0" smtClean="0">
                <a:solidFill>
                  <a:srgbClr val="FF6600"/>
                </a:solidFill>
              </a:rPr>
              <a:t> no se </a:t>
            </a:r>
            <a:r>
              <a:rPr lang="en-GB" altLang="en-US" sz="1600" b="1" dirty="0" err="1" smtClean="0">
                <a:solidFill>
                  <a:srgbClr val="FF6600"/>
                </a:solidFill>
              </a:rPr>
              <a:t>puede</a:t>
            </a:r>
            <a:r>
              <a:rPr lang="en-GB" altLang="en-US" sz="1600" b="1" dirty="0" smtClean="0">
                <a:solidFill>
                  <a:srgbClr val="FF6600"/>
                </a:solidFill>
              </a:rPr>
              <a:t> </a:t>
            </a:r>
            <a:r>
              <a:rPr lang="en-GB" altLang="en-US" sz="1600" b="1" dirty="0" err="1" smtClean="0">
                <a:solidFill>
                  <a:srgbClr val="FF6600"/>
                </a:solidFill>
              </a:rPr>
              <a:t>contar</a:t>
            </a:r>
            <a:r>
              <a:rPr lang="en-GB" altLang="en-US" sz="1600" b="1" dirty="0" smtClean="0">
                <a:solidFill>
                  <a:srgbClr val="FF6600"/>
                </a:solidFill>
              </a:rPr>
              <a:t> solamente con el </a:t>
            </a:r>
            <a:r>
              <a:rPr lang="en-GB" altLang="en-US" sz="1600" b="1" dirty="0" err="1" smtClean="0">
                <a:solidFill>
                  <a:srgbClr val="FF6600"/>
                </a:solidFill>
              </a:rPr>
              <a:t>dato</a:t>
            </a:r>
            <a:r>
              <a:rPr lang="en-GB" altLang="en-US" sz="1600" b="1" dirty="0" smtClean="0">
                <a:solidFill>
                  <a:srgbClr val="FF6600"/>
                </a:solidFill>
              </a:rPr>
              <a:t> de </a:t>
            </a:r>
            <a:r>
              <a:rPr lang="en-GB" altLang="en-US" sz="1600" b="1" dirty="0" err="1" smtClean="0">
                <a:solidFill>
                  <a:srgbClr val="FF6600"/>
                </a:solidFill>
              </a:rPr>
              <a:t>cobertura</a:t>
            </a:r>
            <a:r>
              <a:rPr lang="en-GB" altLang="en-US" sz="1600" b="1" dirty="0" smtClean="0">
                <a:solidFill>
                  <a:srgbClr val="FF6600"/>
                </a:solidFill>
              </a:rPr>
              <a:t> de hogares con sal </a:t>
            </a:r>
            <a:r>
              <a:rPr lang="en-GB" altLang="en-US" sz="1600" b="1" dirty="0" err="1" smtClean="0">
                <a:solidFill>
                  <a:srgbClr val="FF6600"/>
                </a:solidFill>
              </a:rPr>
              <a:t>adecuadamente</a:t>
            </a:r>
            <a:r>
              <a:rPr lang="en-GB" altLang="en-US" sz="1600" b="1" dirty="0" smtClean="0">
                <a:solidFill>
                  <a:srgbClr val="FF6600"/>
                </a:solidFill>
              </a:rPr>
              <a:t> </a:t>
            </a:r>
            <a:r>
              <a:rPr lang="en-GB" altLang="en-US" sz="1600" b="1" dirty="0" err="1" smtClean="0">
                <a:solidFill>
                  <a:srgbClr val="FF6600"/>
                </a:solidFill>
              </a:rPr>
              <a:t>yodada</a:t>
            </a:r>
            <a:r>
              <a:rPr lang="en-GB" altLang="en-US" sz="1600" b="1" dirty="0" smtClean="0">
                <a:solidFill>
                  <a:srgbClr val="FF6600"/>
                </a:solidFill>
              </a:rPr>
              <a:t> para </a:t>
            </a:r>
            <a:r>
              <a:rPr lang="en-GB" altLang="en-US" sz="1600" b="1" dirty="0" err="1" smtClean="0">
                <a:solidFill>
                  <a:srgbClr val="FF6600"/>
                </a:solidFill>
              </a:rPr>
              <a:t>evaluar</a:t>
            </a:r>
            <a:r>
              <a:rPr lang="en-GB" altLang="en-US" sz="1600" b="1" dirty="0" smtClean="0">
                <a:solidFill>
                  <a:srgbClr val="FF6600"/>
                </a:solidFill>
              </a:rPr>
              <a:t> y </a:t>
            </a:r>
            <a:r>
              <a:rPr lang="en-GB" altLang="en-US" sz="1600" b="1" dirty="0" err="1" smtClean="0">
                <a:solidFill>
                  <a:srgbClr val="FF6600"/>
                </a:solidFill>
              </a:rPr>
              <a:t>dar</a:t>
            </a:r>
            <a:r>
              <a:rPr lang="en-GB" altLang="en-US" sz="1600" b="1" dirty="0" smtClean="0">
                <a:solidFill>
                  <a:srgbClr val="FF6600"/>
                </a:solidFill>
              </a:rPr>
              <a:t> </a:t>
            </a:r>
            <a:r>
              <a:rPr lang="en-GB" altLang="en-US" sz="1600" b="1" dirty="0" err="1" smtClean="0">
                <a:solidFill>
                  <a:srgbClr val="FF6600"/>
                </a:solidFill>
              </a:rPr>
              <a:t>seguimiento</a:t>
            </a:r>
            <a:r>
              <a:rPr lang="en-GB" altLang="en-US" sz="1600" b="1" dirty="0" smtClean="0">
                <a:solidFill>
                  <a:srgbClr val="FF6600"/>
                </a:solidFill>
              </a:rPr>
              <a:t> al </a:t>
            </a:r>
            <a:r>
              <a:rPr lang="en-GB" altLang="en-US" sz="1600" b="1" dirty="0" err="1" smtClean="0">
                <a:solidFill>
                  <a:srgbClr val="FF6600"/>
                </a:solidFill>
              </a:rPr>
              <a:t>éxito</a:t>
            </a:r>
            <a:r>
              <a:rPr lang="en-GB" altLang="en-US" sz="1600" b="1" dirty="0" smtClean="0">
                <a:solidFill>
                  <a:srgbClr val="FF6600"/>
                </a:solidFill>
              </a:rPr>
              <a:t> del </a:t>
            </a:r>
            <a:r>
              <a:rPr lang="en-GB" altLang="en-US" sz="1600" b="1" dirty="0" err="1" smtClean="0">
                <a:solidFill>
                  <a:srgbClr val="FF6600"/>
                </a:solidFill>
              </a:rPr>
              <a:t>programa</a:t>
            </a:r>
            <a:r>
              <a:rPr lang="en-GB" altLang="en-US" sz="1600" b="1" dirty="0" smtClean="0">
                <a:solidFill>
                  <a:srgbClr val="FF6600"/>
                </a:solidFill>
              </a:rPr>
              <a:t>. </a:t>
            </a:r>
          </a:p>
          <a:p>
            <a:pPr algn="ctr"/>
            <a:endParaRPr lang="en-GB" altLang="en-US" sz="1600" b="1" dirty="0" smtClean="0">
              <a:solidFill>
                <a:srgbClr val="FF6600"/>
              </a:solidFill>
            </a:endParaRPr>
          </a:p>
          <a:p>
            <a:pPr algn="ctr"/>
            <a:r>
              <a:rPr lang="en-GB" altLang="en-US" sz="1600" b="1" dirty="0" err="1" smtClean="0">
                <a:solidFill>
                  <a:srgbClr val="FF6600"/>
                </a:solidFill>
              </a:rPr>
              <a:t>También</a:t>
            </a:r>
            <a:r>
              <a:rPr lang="en-GB" altLang="en-US" sz="1600" b="1" dirty="0" smtClean="0">
                <a:solidFill>
                  <a:srgbClr val="FF6600"/>
                </a:solidFill>
              </a:rPr>
              <a:t> se </a:t>
            </a:r>
            <a:r>
              <a:rPr lang="en-GB" altLang="en-US" sz="1600" b="1" dirty="0" err="1" smtClean="0">
                <a:solidFill>
                  <a:srgbClr val="FF6600"/>
                </a:solidFill>
              </a:rPr>
              <a:t>necesita</a:t>
            </a:r>
            <a:r>
              <a:rPr lang="en-GB" altLang="en-US" sz="1600" b="1" dirty="0" smtClean="0">
                <a:solidFill>
                  <a:srgbClr val="FF6600"/>
                </a:solidFill>
              </a:rPr>
              <a:t> </a:t>
            </a:r>
            <a:r>
              <a:rPr lang="en-GB" altLang="en-US" sz="1600" b="1" dirty="0" err="1" smtClean="0">
                <a:solidFill>
                  <a:srgbClr val="FF6600"/>
                </a:solidFill>
              </a:rPr>
              <a:t>conocer</a:t>
            </a:r>
            <a:r>
              <a:rPr lang="en-GB" altLang="en-US" sz="1600" b="1" dirty="0" smtClean="0">
                <a:solidFill>
                  <a:srgbClr val="FF6600"/>
                </a:solidFill>
              </a:rPr>
              <a:t> la </a:t>
            </a:r>
            <a:r>
              <a:rPr lang="en-GB" altLang="en-US" sz="1600" b="1" dirty="0" err="1" smtClean="0">
                <a:solidFill>
                  <a:srgbClr val="FF6600"/>
                </a:solidFill>
              </a:rPr>
              <a:t>situación</a:t>
            </a:r>
            <a:r>
              <a:rPr lang="en-GB" altLang="en-US" sz="1600" b="1" dirty="0" smtClean="0">
                <a:solidFill>
                  <a:srgbClr val="FF6600"/>
                </a:solidFill>
              </a:rPr>
              <a:t> de la sal </a:t>
            </a:r>
            <a:r>
              <a:rPr lang="en-GB" altLang="en-US" sz="1600" b="1" dirty="0" err="1" smtClean="0">
                <a:solidFill>
                  <a:srgbClr val="FF6600"/>
                </a:solidFill>
              </a:rPr>
              <a:t>yodada</a:t>
            </a:r>
            <a:r>
              <a:rPr lang="en-GB" altLang="en-US" sz="1600" b="1" dirty="0" smtClean="0">
                <a:solidFill>
                  <a:srgbClr val="FF6600"/>
                </a:solidFill>
              </a:rPr>
              <a:t> en alimentos </a:t>
            </a:r>
            <a:r>
              <a:rPr lang="en-GB" altLang="en-US" sz="1600" b="1" dirty="0" err="1" smtClean="0">
                <a:solidFill>
                  <a:srgbClr val="FF6600"/>
                </a:solidFill>
              </a:rPr>
              <a:t>procesados</a:t>
            </a:r>
            <a:r>
              <a:rPr lang="en-GB" altLang="en-US" sz="1600" b="1" dirty="0" smtClean="0">
                <a:solidFill>
                  <a:srgbClr val="FF6600"/>
                </a:solidFill>
              </a:rPr>
              <a:t> y </a:t>
            </a:r>
            <a:r>
              <a:rPr lang="en-GB" altLang="en-US" sz="1600" b="1" dirty="0" err="1" smtClean="0">
                <a:solidFill>
                  <a:srgbClr val="FF6600"/>
                </a:solidFill>
              </a:rPr>
              <a:t>condimentos</a:t>
            </a:r>
            <a:r>
              <a:rPr lang="en-GB" altLang="en-US" sz="1600" b="1" dirty="0" smtClean="0">
                <a:solidFill>
                  <a:srgbClr val="FF6600"/>
                </a:solidFill>
              </a:rPr>
              <a:t>. </a:t>
            </a:r>
          </a:p>
          <a:p>
            <a:pPr algn="ctr"/>
            <a:endParaRPr lang="en-GB" altLang="en-US" sz="1600" b="1" dirty="0" smtClean="0">
              <a:solidFill>
                <a:srgbClr val="FF6600"/>
              </a:solidFill>
            </a:endParaRPr>
          </a:p>
          <a:p>
            <a:pPr algn="ctr"/>
            <a:r>
              <a:rPr lang="en-GB" sz="1600" b="1" dirty="0" smtClean="0">
                <a:solidFill>
                  <a:srgbClr val="0070C0"/>
                </a:solidFill>
              </a:rPr>
              <a:t>Toda la </a:t>
            </a:r>
            <a:r>
              <a:rPr lang="en-GB" sz="1600" b="1" dirty="0" err="1" smtClean="0">
                <a:solidFill>
                  <a:srgbClr val="0070C0"/>
                </a:solidFill>
              </a:rPr>
              <a:t>sal</a:t>
            </a:r>
            <a:r>
              <a:rPr lang="en-GB" sz="1600" b="1" dirty="0" smtClean="0">
                <a:solidFill>
                  <a:srgbClr val="0070C0"/>
                </a:solidFill>
              </a:rPr>
              <a:t> de </a:t>
            </a:r>
            <a:r>
              <a:rPr lang="en-GB" sz="1600" b="1" dirty="0" err="1" smtClean="0">
                <a:solidFill>
                  <a:srgbClr val="0070C0"/>
                </a:solidFill>
              </a:rPr>
              <a:t>calidad</a:t>
            </a:r>
            <a:r>
              <a:rPr lang="en-GB" sz="1600" b="1" dirty="0" smtClean="0">
                <a:solidFill>
                  <a:srgbClr val="0070C0"/>
                </a:solidFill>
              </a:rPr>
              <a:t> </a:t>
            </a:r>
            <a:r>
              <a:rPr lang="en-GB" sz="1600" b="1" dirty="0" err="1" smtClean="0">
                <a:solidFill>
                  <a:srgbClr val="0070C0"/>
                </a:solidFill>
              </a:rPr>
              <a:t>alimentaria</a:t>
            </a:r>
            <a:r>
              <a:rPr lang="en-GB" sz="1600" b="1" dirty="0" smtClean="0">
                <a:solidFill>
                  <a:srgbClr val="0070C0"/>
                </a:solidFill>
              </a:rPr>
              <a:t> </a:t>
            </a:r>
            <a:r>
              <a:rPr lang="en-GB" sz="1600" b="1" dirty="0" err="1" smtClean="0">
                <a:solidFill>
                  <a:srgbClr val="0070C0"/>
                </a:solidFill>
              </a:rPr>
              <a:t>debe</a:t>
            </a:r>
            <a:r>
              <a:rPr lang="en-GB" sz="1600" b="1" dirty="0" smtClean="0">
                <a:solidFill>
                  <a:srgbClr val="0070C0"/>
                </a:solidFill>
              </a:rPr>
              <a:t> </a:t>
            </a:r>
            <a:r>
              <a:rPr lang="en-GB" sz="1600" b="1" dirty="0" err="1" smtClean="0">
                <a:solidFill>
                  <a:srgbClr val="0070C0"/>
                </a:solidFill>
              </a:rPr>
              <a:t>ser</a:t>
            </a:r>
            <a:r>
              <a:rPr lang="en-GB" sz="1600" b="1" dirty="0" smtClean="0">
                <a:solidFill>
                  <a:srgbClr val="0070C0"/>
                </a:solidFill>
              </a:rPr>
              <a:t> </a:t>
            </a:r>
            <a:r>
              <a:rPr lang="en-GB" sz="1600" b="1" dirty="0" err="1" smtClean="0">
                <a:solidFill>
                  <a:srgbClr val="0070C0"/>
                </a:solidFill>
              </a:rPr>
              <a:t>yodada</a:t>
            </a:r>
            <a:endParaRPr lang="en-GB" sz="1600" b="1" dirty="0">
              <a:solidFill>
                <a:srgbClr val="0070C0"/>
              </a:solidFill>
            </a:endParaRPr>
          </a:p>
        </p:txBody>
      </p:sp>
      <p:sp>
        <p:nvSpPr>
          <p:cNvPr id="3" name="Slide Number Placeholder 2">
            <a:extLst>
              <a:ext uri="{FF2B5EF4-FFF2-40B4-BE49-F238E27FC236}">
                <a16:creationId xmlns:a16="http://schemas.microsoft.com/office/drawing/2014/main" id="{E5E51495-ED9C-1F46-958B-678DF3A58FD3}"/>
              </a:ext>
            </a:extLst>
          </p:cNvPr>
          <p:cNvSpPr>
            <a:spLocks noGrp="1"/>
          </p:cNvSpPr>
          <p:nvPr>
            <p:ph type="sldNum" sz="quarter" idx="2"/>
          </p:nvPr>
        </p:nvSpPr>
        <p:spPr>
          <a:xfrm>
            <a:off x="11806907" y="6391753"/>
            <a:ext cx="177290" cy="276999"/>
          </a:xfrm>
        </p:spPr>
        <p:txBody>
          <a:bodyPr/>
          <a:lstStyle/>
          <a:p>
            <a:fld id="{86CB4B4D-7CA3-9044-876B-883B54F8677D}" type="slidenum">
              <a:rPr lang="de-CH" smtClean="0">
                <a:solidFill>
                  <a:schemeClr val="tx2"/>
                </a:solidFill>
              </a:rPr>
              <a:t>9</a:t>
            </a:fld>
            <a:endParaRPr lang="de-CH" dirty="0">
              <a:solidFill>
                <a:schemeClr val="tx2"/>
              </a:solidFill>
            </a:endParaRPr>
          </a:p>
        </p:txBody>
      </p:sp>
    </p:spTree>
    <p:extLst>
      <p:ext uri="{BB962C8B-B14F-4D97-AF65-F5344CB8AC3E}">
        <p14:creationId xmlns:p14="http://schemas.microsoft.com/office/powerpoint/2010/main" val="157296296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 grpId="0"/>
    </p:bldLst>
  </p:timing>
</p:sld>
</file>

<file path=ppt/theme/theme1.xml><?xml version="1.0" encoding="utf-8"?>
<a:theme xmlns:a="http://schemas.openxmlformats.org/drawingml/2006/main" name="USI meeting template_final_210915 (with new photo)">
  <a:themeElements>
    <a:clrScheme name="USI meeting template_final_210915 (with new photo)">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USI meeting template_final_210915 (with new photo)">
      <a:majorFont>
        <a:latin typeface="Arial"/>
        <a:ea typeface="Arial"/>
        <a:cs typeface="Arial"/>
      </a:majorFont>
      <a:minorFont>
        <a:latin typeface="Helvetica"/>
        <a:ea typeface="Helvetica"/>
        <a:cs typeface="Helvetica"/>
      </a:minorFont>
    </a:fontScheme>
    <a:fmtScheme name="USI meeting template_final_210915 (with new ph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SI meeting template_final_210915 (with new photo)">
  <a:themeElements>
    <a:clrScheme name="USI meeting template_final_210915 (with new photo)">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USI meeting template_final_210915 (with new photo)">
      <a:majorFont>
        <a:latin typeface="Arial"/>
        <a:ea typeface="Arial"/>
        <a:cs typeface="Arial"/>
      </a:majorFont>
      <a:minorFont>
        <a:latin typeface="Helvetica"/>
        <a:ea typeface="Helvetica"/>
        <a:cs typeface="Helvetica"/>
      </a:minorFont>
    </a:fontScheme>
    <a:fmtScheme name="USI meeting template_final_210915 (with new ph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9935</TotalTime>
  <Words>7133</Words>
  <Application>Microsoft Office PowerPoint</Application>
  <PresentationFormat>Panorámica</PresentationFormat>
  <Paragraphs>860</Paragraphs>
  <Slides>31</Slides>
  <Notes>29</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9" baseType="lpstr">
      <vt:lpstr>Arial</vt:lpstr>
      <vt:lpstr>Arial Black</vt:lpstr>
      <vt:lpstr>Calibri</vt:lpstr>
      <vt:lpstr>Helvetica</vt:lpstr>
      <vt:lpstr>Times New Roman</vt:lpstr>
      <vt:lpstr>Wingdings</vt:lpstr>
      <vt:lpstr>USI meeting template_final_210915 (with new photo)</vt:lpstr>
      <vt:lpstr>Hoja de cálculo de Microsoft Excel</vt:lpstr>
      <vt:lpstr>Presentación de PowerPoint</vt:lpstr>
      <vt:lpstr>introducción</vt:lpstr>
      <vt:lpstr>CONTEXTO GLOBAL: Fortificación de la sal con Yodo, ESTrAtEGIA EXITOSA PARA ELIMINAR LOS DDY</vt:lpstr>
      <vt:lpstr>Nutrición óptima de yodo para todos,  no solamente prevención de los ddy</vt:lpstr>
      <vt:lpstr>Presentación de PowerPoint</vt:lpstr>
      <vt:lpstr>La yodación de la Sal ha sido la principal estrategia para alcanzar un estado nutricional óptimo de yodo</vt:lpstr>
      <vt:lpstr>ANTECEDENTES </vt:lpstr>
      <vt:lpstr>Modelo original de yodación de la Sal</vt:lpstr>
      <vt:lpstr>Presentación de PowerPoint</vt:lpstr>
      <vt:lpstr>PROGRAMAS DE NUTRICIÓN DE YODO – CALIDAD, COBERTURA E IMPACTO</vt:lpstr>
      <vt:lpstr>recomendaCIÓN 2 – usO DE LOS KITS DE PRUEBA RÁPIDA</vt:lpstr>
      <vt:lpstr>USO CORRECTO DE LOS KITS DE PRUEBAS RÁPIDAS (KPR´s)</vt:lpstr>
      <vt:lpstr>Recomendación 3 – intervalo aceptable para yodo urinario</vt:lpstr>
      <vt:lpstr>Yodo urinario – usado para poblaciones, no para individuos</vt:lpstr>
      <vt:lpstr>RESUMEN DE ESTUDIO EN VARIOS PAÍSES – Mediana urinaria (mCIU) en escolares</vt:lpstr>
      <vt:lpstr>Recomendación 3 – Estado de la población</vt:lpstr>
      <vt:lpstr>Uso de la mediana de yodo urinario</vt:lpstr>
      <vt:lpstr>Criterios actuales del estado de yodo</vt:lpstr>
      <vt:lpstr>Recomendación 1 – Estado de yodo por grupos de población</vt:lpstr>
      <vt:lpstr>Estado de yodo en diferentes grupos de población</vt:lpstr>
      <vt:lpstr>INTERPRETACIÓN DE DATOS DE ENCUESTAS NACIONALES</vt:lpstr>
      <vt:lpstr>INTERPRETACIÓN DE DATOS DE ENCUESTAS NACIONALES – país a</vt:lpstr>
      <vt:lpstr>INTERPRETACIóN de datos de encuestas nacionales – país a</vt:lpstr>
      <vt:lpstr>INTERPRETAción de datos de encuestas nacionales</vt:lpstr>
      <vt:lpstr>ESTADO DE YODO POR SUB-GRUPOS</vt:lpstr>
      <vt:lpstr>Variación del yodo en sal dependiendo de la Calidad de la sal (tipo de sal)</vt:lpstr>
      <vt:lpstr>RecomendaCiÓn 6 – monitoreo del uso de sal yodada en los alimentos procesados y condimentos</vt:lpstr>
      <vt:lpstr>ingesta de yodo de alimentos procesados</vt:lpstr>
      <vt:lpstr>Evaluación de las fuentes de sal en la dieta</vt:lpstr>
      <vt:lpstr>conclusión</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your Region</dc:title>
  <dc:creator>Katherine Shaw</dc:creator>
  <cp:lastModifiedBy>Monica Guamuch</cp:lastModifiedBy>
  <cp:revision>361</cp:revision>
  <cp:lastPrinted>2020-01-15T23:56:21Z</cp:lastPrinted>
  <dcterms:modified xsi:type="dcterms:W3CDTF">2020-01-16T04:15:18Z</dcterms:modified>
</cp:coreProperties>
</file>