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5"/>
  </p:notesMasterIdLst>
  <p:sldIdLst>
    <p:sldId id="363" r:id="rId2"/>
    <p:sldId id="397" r:id="rId3"/>
    <p:sldId id="398"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27" r:id="rId32"/>
    <p:sldId id="428" r:id="rId33"/>
    <p:sldId id="396" r:id="rId34"/>
  </p:sldIdLst>
  <p:sldSz cx="12192000" cy="6858000"/>
  <p:notesSz cx="6858000" cy="9525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Gorstein" initials="JG" lastIdx="1" clrIdx="0">
    <p:extLst>
      <p:ext uri="{19B8F6BF-5375-455C-9EA6-DF929625EA0E}">
        <p15:presenceInfo xmlns:p15="http://schemas.microsoft.com/office/powerpoint/2012/main" userId="4e0b2a68b737bbef" providerId="Windows Live"/>
      </p:ext>
    </p:extLst>
  </p:cmAuthor>
  <p:cmAuthor id="2" name="Arnold Timmer" initials="AT" lastIdx="1" clrIdx="1">
    <p:extLst>
      <p:ext uri="{19B8F6BF-5375-455C-9EA6-DF929625EA0E}">
        <p15:presenceInfo xmlns:p15="http://schemas.microsoft.com/office/powerpoint/2012/main" userId="6529dc8a8adbb3c2" providerId="Windows Live"/>
      </p:ext>
    </p:extLst>
  </p:cmAuthor>
  <p:cmAuthor id="3" name="Amal Tucker Brown" initials="ATB" lastIdx="34" clrIdx="2">
    <p:extLst>
      <p:ext uri="{19B8F6BF-5375-455C-9EA6-DF929625EA0E}">
        <p15:presenceInfo xmlns:p15="http://schemas.microsoft.com/office/powerpoint/2012/main" userId="cbb7e94b4c1b0c58" providerId="Windows Live"/>
      </p:ext>
    </p:extLst>
  </p:cmAuthor>
  <p:cmAuthor id="4" name="Dedenyo Adossi" initials="DA" lastIdx="4" clrIdx="3">
    <p:extLst>
      <p:ext uri="{19B8F6BF-5375-455C-9EA6-DF929625EA0E}">
        <p15:presenceInfo xmlns:p15="http://schemas.microsoft.com/office/powerpoint/2012/main" userId="Dedenyo Ados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DFF"/>
    <a:srgbClr val="C0513A"/>
    <a:srgbClr val="3A3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E1"/>
          </a:solidFill>
        </a:fill>
      </a:tcStyle>
    </a:wholeTbl>
    <a:band2H>
      <a:tcTxStyle/>
      <a:tcStyle>
        <a:tcBdr/>
        <a:fill>
          <a:solidFill>
            <a:srgbClr val="EBF4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8EA"/>
          </a:solidFill>
        </a:fill>
      </a:tcStyle>
    </a:wholeTbl>
    <a:band2H>
      <a:tcTxStyle/>
      <a:tcStyle>
        <a:tcBdr/>
        <a:fill>
          <a:solidFill>
            <a:srgbClr val="E7EC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3" autoAdjust="0"/>
    <p:restoredTop sz="81562" autoAdjust="0"/>
  </p:normalViewPr>
  <p:slideViewPr>
    <p:cSldViewPr snapToGrid="0">
      <p:cViewPr varScale="1">
        <p:scale>
          <a:sx n="102" d="100"/>
          <a:sy n="102" d="100"/>
        </p:scale>
        <p:origin x="798" y="108"/>
      </p:cViewPr>
      <p:guideLst>
        <p:guide orient="horz" pos="2160"/>
        <p:guide pos="3840"/>
      </p:guideLst>
    </p:cSldViewPr>
  </p:slideViewPr>
  <p:outlineViewPr>
    <p:cViewPr>
      <p:scale>
        <a:sx n="33" d="100"/>
        <a:sy n="33" d="100"/>
      </p:scale>
      <p:origin x="0" y="0"/>
    </p:cViewPr>
  </p:outlineViewPr>
  <p:notesTextViewPr>
    <p:cViewPr>
      <p:scale>
        <a:sx n="115" d="100"/>
        <a:sy n="115" d="100"/>
      </p:scale>
      <p:origin x="0" y="0"/>
    </p:cViewPr>
  </p:notesTextViewPr>
  <p:sorterViewPr>
    <p:cViewPr>
      <p:scale>
        <a:sx n="167" d="100"/>
        <a:sy n="167" d="100"/>
      </p:scale>
      <p:origin x="0" y="-799"/>
    </p:cViewPr>
  </p:sorterViewPr>
  <p:notesViewPr>
    <p:cSldViewPr snapToGrid="0">
      <p:cViewPr varScale="1">
        <p:scale>
          <a:sx n="62" d="100"/>
          <a:sy n="62" d="100"/>
        </p:scale>
        <p:origin x="2479"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r-FR" sz="2160" b="0" i="0" u="none" strike="noStrike" cap="all" baseline="0" noProof="0" dirty="0">
                <a:effectLst/>
              </a:rPr>
              <a:t>é</a:t>
            </a:r>
            <a:r>
              <a:rPr lang="fr-FR" noProof="0" dirty="0"/>
              <a:t>volution</a:t>
            </a:r>
            <a:r>
              <a:rPr lang="fr-FR" baseline="0" noProof="0" dirty="0"/>
              <a:t> </a:t>
            </a:r>
            <a:r>
              <a:rPr lang="fr-FR" noProof="0" dirty="0"/>
              <a:t>du statut mondial en iode de 1993 à aujourd'hui dans la population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Deficience</c:v>
                </c:pt>
              </c:strCache>
            </c:strRef>
          </c:tx>
          <c:spPr>
            <a:solidFill>
              <a:srgbClr val="7030A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Sheet1!$B$2:$B$8</c:f>
              <c:numCache>
                <c:formatCode>General</c:formatCode>
                <c:ptCount val="7"/>
                <c:pt idx="0">
                  <c:v>113</c:v>
                </c:pt>
                <c:pt idx="1">
                  <c:v>54</c:v>
                </c:pt>
                <c:pt idx="2">
                  <c:v>47</c:v>
                </c:pt>
                <c:pt idx="3">
                  <c:v>32</c:v>
                </c:pt>
                <c:pt idx="4">
                  <c:v>25</c:v>
                </c:pt>
                <c:pt idx="5">
                  <c:v>19</c:v>
                </c:pt>
                <c:pt idx="6">
                  <c:v>21</c:v>
                </c:pt>
              </c:numCache>
            </c:numRef>
          </c:val>
          <c:extLst>
            <c:ext xmlns:c16="http://schemas.microsoft.com/office/drawing/2014/chart" uri="{C3380CC4-5D6E-409C-BE32-E72D297353CC}">
              <c16:uniqueId val="{00000000-7391-094D-86E6-7924A28EB140}"/>
            </c:ext>
          </c:extLst>
        </c:ser>
        <c:ser>
          <c:idx val="1"/>
          <c:order val="1"/>
          <c:tx>
            <c:strRef>
              <c:f>Sheet1!$C$1</c:f>
              <c:strCache>
                <c:ptCount val="1"/>
                <c:pt idx="0">
                  <c:v>Statut en Iode Optimal </c:v>
                </c:pt>
              </c:strCache>
            </c:strRef>
          </c:tx>
          <c:spPr>
            <a:solidFill>
              <a:srgbClr val="00B0F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Sheet1!$C$2:$C$8</c:f>
              <c:numCache>
                <c:formatCode>General</c:formatCode>
                <c:ptCount val="7"/>
                <c:pt idx="0">
                  <c:v>8</c:v>
                </c:pt>
                <c:pt idx="1">
                  <c:v>67</c:v>
                </c:pt>
                <c:pt idx="2">
                  <c:v>76</c:v>
                </c:pt>
                <c:pt idx="3">
                  <c:v>105</c:v>
                </c:pt>
                <c:pt idx="4">
                  <c:v>116</c:v>
                </c:pt>
                <c:pt idx="5">
                  <c:v>109</c:v>
                </c:pt>
                <c:pt idx="6">
                  <c:v>121</c:v>
                </c:pt>
              </c:numCache>
            </c:numRef>
          </c:val>
          <c:extLst>
            <c:ext xmlns:c16="http://schemas.microsoft.com/office/drawing/2014/chart" uri="{C3380CC4-5D6E-409C-BE32-E72D297353CC}">
              <c16:uniqueId val="{00000001-7391-094D-86E6-7924A28EB140}"/>
            </c:ext>
          </c:extLst>
        </c:ser>
        <c:ser>
          <c:idx val="2"/>
          <c:order val="2"/>
          <c:tx>
            <c:strRef>
              <c:f>Sheet1!$D$1</c:f>
              <c:strCache>
                <c:ptCount val="1"/>
                <c:pt idx="0">
                  <c:v>Consommation excessive</c:v>
                </c:pt>
              </c:strCache>
            </c:strRef>
          </c:tx>
          <c:spPr>
            <a:solidFill>
              <a:srgbClr val="FF000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Sheet1!$D$2:$D$8</c:f>
              <c:numCache>
                <c:formatCode>General</c:formatCode>
                <c:ptCount val="7"/>
                <c:pt idx="0">
                  <c:v>0</c:v>
                </c:pt>
                <c:pt idx="1">
                  <c:v>5</c:v>
                </c:pt>
                <c:pt idx="2">
                  <c:v>7</c:v>
                </c:pt>
                <c:pt idx="3">
                  <c:v>11</c:v>
                </c:pt>
                <c:pt idx="4">
                  <c:v>13</c:v>
                </c:pt>
                <c:pt idx="5">
                  <c:v>12</c:v>
                </c:pt>
                <c:pt idx="6">
                  <c:v>13</c:v>
                </c:pt>
              </c:numCache>
            </c:numRef>
          </c:val>
          <c:extLst>
            <c:ext xmlns:c16="http://schemas.microsoft.com/office/drawing/2014/chart" uri="{C3380CC4-5D6E-409C-BE32-E72D297353CC}">
              <c16:uniqueId val="{00000002-7391-094D-86E6-7924A28EB140}"/>
            </c:ext>
          </c:extLst>
        </c:ser>
        <c:ser>
          <c:idx val="3"/>
          <c:order val="3"/>
          <c:tx>
            <c:strRef>
              <c:f>Sheet1!$E$1</c:f>
              <c:strCache>
                <c:ptCount val="1"/>
                <c:pt idx="0">
                  <c:v>Sans données</c:v>
                </c:pt>
              </c:strCache>
            </c:strRef>
          </c:tx>
          <c:spPr>
            <a:solidFill>
              <a:schemeClr val="tx2">
                <a:lumMod val="60000"/>
                <a:lumOff val="40000"/>
              </a:schemeClr>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Sheet1!$E$2:$E$8</c:f>
              <c:numCache>
                <c:formatCode>General</c:formatCode>
                <c:ptCount val="7"/>
                <c:pt idx="0">
                  <c:v>62</c:v>
                </c:pt>
                <c:pt idx="1">
                  <c:v>66</c:v>
                </c:pt>
                <c:pt idx="2">
                  <c:v>63</c:v>
                </c:pt>
                <c:pt idx="3">
                  <c:v>45</c:v>
                </c:pt>
                <c:pt idx="4">
                  <c:v>40</c:v>
                </c:pt>
                <c:pt idx="5">
                  <c:v>54</c:v>
                </c:pt>
                <c:pt idx="6">
                  <c:v>39</c:v>
                </c:pt>
              </c:numCache>
            </c:numRef>
          </c:val>
          <c:extLst>
            <c:ext xmlns:c16="http://schemas.microsoft.com/office/drawing/2014/chart" uri="{C3380CC4-5D6E-409C-BE32-E72D297353CC}">
              <c16:uniqueId val="{00000003-7391-094D-86E6-7924A28EB140}"/>
            </c:ext>
          </c:extLst>
        </c:ser>
        <c:dLbls>
          <c:showLegendKey val="0"/>
          <c:showVal val="0"/>
          <c:showCatName val="0"/>
          <c:showSerName val="0"/>
          <c:showPercent val="0"/>
          <c:showBubbleSize val="0"/>
        </c:dLbls>
        <c:gapWidth val="150"/>
        <c:overlap val="100"/>
        <c:axId val="-1018330800"/>
        <c:axId val="-1018327536"/>
      </c:barChart>
      <c:catAx>
        <c:axId val="-101833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8327536"/>
        <c:crosses val="autoZero"/>
        <c:auto val="1"/>
        <c:lblAlgn val="ctr"/>
        <c:lblOffset val="100"/>
        <c:noMultiLvlLbl val="0"/>
      </c:catAx>
      <c:valAx>
        <c:axId val="-1018327536"/>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833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962269" y="714375"/>
            <a:ext cx="4933462" cy="2805811"/>
          </a:xfrm>
          <a:prstGeom prst="rect">
            <a:avLst/>
          </a:prstGeom>
          <a:ln>
            <a:solidFill>
              <a:schemeClr val="accent1"/>
            </a:solidFill>
          </a:ln>
        </p:spPr>
        <p:txBody>
          <a:bodyPr/>
          <a:lstStyle/>
          <a:p>
            <a:endParaRPr/>
          </a:p>
        </p:txBody>
      </p:sp>
      <p:sp>
        <p:nvSpPr>
          <p:cNvPr id="99" name="Shape 99"/>
          <p:cNvSpPr>
            <a:spLocks noGrp="1"/>
          </p:cNvSpPr>
          <p:nvPr>
            <p:ph type="body" sz="quarter" idx="1"/>
          </p:nvPr>
        </p:nvSpPr>
        <p:spPr>
          <a:xfrm>
            <a:off x="360485" y="3798277"/>
            <a:ext cx="6251330" cy="5547946"/>
          </a:xfrm>
          <a:prstGeom prst="rect">
            <a:avLst/>
          </a:prstGeom>
        </p:spPr>
        <p:txBody>
          <a:bodyPr/>
          <a:lstStyle/>
          <a:p>
            <a:endParaRPr dirty="0"/>
          </a:p>
        </p:txBody>
      </p:sp>
      <p:sp>
        <p:nvSpPr>
          <p:cNvPr id="2" name="Slide Number Placeholder 1">
            <a:extLst>
              <a:ext uri="{FF2B5EF4-FFF2-40B4-BE49-F238E27FC236}">
                <a16:creationId xmlns:a16="http://schemas.microsoft.com/office/drawing/2014/main" id="{9D01EABC-61AA-4002-94C6-C603D072311E}"/>
              </a:ext>
            </a:extLst>
          </p:cNvPr>
          <p:cNvSpPr>
            <a:spLocks noGrp="1"/>
          </p:cNvSpPr>
          <p:nvPr>
            <p:ph type="sldNum" sz="quarter" idx="5"/>
          </p:nvPr>
        </p:nvSpPr>
        <p:spPr>
          <a:xfrm>
            <a:off x="3884613" y="9047163"/>
            <a:ext cx="2971800" cy="477837"/>
          </a:xfrm>
          <a:prstGeom prst="rect">
            <a:avLst/>
          </a:prstGeom>
        </p:spPr>
        <p:txBody>
          <a:bodyPr vert="horz" lIns="91440" tIns="45720" rIns="91440" bIns="45720" rtlCol="0" anchor="b"/>
          <a:lstStyle>
            <a:lvl1pPr algn="r">
              <a:defRPr sz="1200"/>
            </a:lvl1pPr>
          </a:lstStyle>
          <a:p>
            <a:fld id="{B0D1DF50-2F96-406F-93F8-0AB201933D15}" type="slidenum">
              <a:rPr lang="fr-FR" smtClean="0"/>
              <a:t>‹#›</a:t>
            </a:fld>
            <a:endParaRPr lang="fr-FR"/>
          </a:p>
        </p:txBody>
      </p:sp>
    </p:spTree>
    <p:extLst>
      <p:ext uri="{BB962C8B-B14F-4D97-AF65-F5344CB8AC3E}">
        <p14:creationId xmlns:p14="http://schemas.microsoft.com/office/powerpoint/2010/main" val="3871441943"/>
      </p:ext>
    </p:extLst>
  </p:cSld>
  <p:clrMap bg1="lt1" tx1="dk1" bg2="lt2" tx2="dk2" accent1="accent1" accent2="accent2" accent3="accent3" accent4="accent4" accent5="accent5" accent6="accent6" hlink="hlink" folHlink="folHlink"/>
  <p:notesStyle>
    <a:lvl1pPr latinLnBrk="0">
      <a:defRPr sz="1100">
        <a:latin typeface="+mn-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33545"/>
            <a:ext cx="6251330" cy="4712677"/>
          </a:xfrm>
        </p:spPr>
        <p:txBody>
          <a:bodyPr/>
          <a:lstStyle/>
          <a:p>
            <a:endParaRPr lang="en-US" dirty="0"/>
          </a:p>
        </p:txBody>
      </p:sp>
      <p:sp>
        <p:nvSpPr>
          <p:cNvPr id="4" name="Slide Number Placeholder 3"/>
          <p:cNvSpPr>
            <a:spLocks noGrp="1"/>
          </p:cNvSpPr>
          <p:nvPr>
            <p:ph type="sldNum" sz="quarter" idx="10"/>
          </p:nvPr>
        </p:nvSpPr>
        <p:spPr/>
        <p:txBody>
          <a:bodyPr/>
          <a:lstStyle/>
          <a:p>
            <a:fld id="{B7434B14-9991-416B-A536-776310677DCF}" type="slidenum">
              <a:rPr lang="en-US" smtClean="0"/>
              <a:t>1</a:t>
            </a:fld>
            <a:endParaRPr lang="en-US" dirty="0"/>
          </a:p>
        </p:txBody>
      </p:sp>
    </p:spTree>
    <p:extLst>
      <p:ext uri="{BB962C8B-B14F-4D97-AF65-F5344CB8AC3E}">
        <p14:creationId xmlns:p14="http://schemas.microsoft.com/office/powerpoint/2010/main" val="125939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60485" y="4369777"/>
            <a:ext cx="6251330" cy="4976446"/>
          </a:xfrm>
        </p:spPr>
        <p:txBody>
          <a:bodyPr/>
          <a:lstStyle/>
          <a:p>
            <a:r>
              <a:rPr lang="fr-FR" dirty="0"/>
              <a:t>Nous sommes maintenant en 2017. Les mêmes données sont présentées ici, horizontalement la médiane de</a:t>
            </a:r>
            <a:r>
              <a:rPr lang="fr-FR" baseline="0" dirty="0"/>
              <a:t> la CIU </a:t>
            </a:r>
            <a:r>
              <a:rPr lang="fr-FR" dirty="0"/>
              <a:t>et verticalement les taux de goitres.</a:t>
            </a:r>
          </a:p>
          <a:p>
            <a:endParaRPr lang="fr-FR" dirty="0"/>
          </a:p>
          <a:p>
            <a:r>
              <a:rPr lang="fr-FR" dirty="0"/>
              <a:t>Le plus frappant est que les taux de goitres ont diminué dans pratiquement tous les pays, à l'exception de quelques uns. Le statut en iode s'est également beaucoup amélioré. La majorité des pays se trouvent maintenant dans la fourchette de statut en iode adéquate.</a:t>
            </a:r>
          </a:p>
          <a:p>
            <a:r>
              <a:rPr lang="fr-FR" dirty="0"/>
              <a:t>Nous ne comptons plus que 19 pays déficients en iode (contre 113 en 1993)</a:t>
            </a:r>
          </a:p>
          <a:p>
            <a:endParaRPr lang="fr-FR" dirty="0"/>
          </a:p>
          <a:p>
            <a:r>
              <a:rPr lang="fr-FR" dirty="0"/>
              <a:t>La tache bleue aberrante est l'Angola</a:t>
            </a:r>
          </a:p>
          <a:p>
            <a:endParaRPr lang="fr-FR" dirty="0"/>
          </a:p>
          <a:p>
            <a:r>
              <a:rPr lang="fr-FR" dirty="0"/>
              <a:t>Cette amélioration impressionnante est due à l'iodation du sel. C'est l'une des interventions de santé publique les plus réussies que nous ayons à ce jour.</a:t>
            </a:r>
          </a:p>
          <a:p>
            <a:r>
              <a:rPr lang="fr-FR" dirty="0"/>
              <a:t>Certains pays n'en sont pas encore là. Cela montre très clairement que nous n'avons pas encore fini, que le travail n'est pas terminé. Nous devons faire en sorte que ces pays se situent également dans la fourchette suffisante pour l'iode. Dans le même temps, nous devons veiller à ce que les autres programmes soient maintenus</a:t>
            </a:r>
          </a:p>
          <a:p>
            <a:endParaRPr lang="en-US" dirty="0"/>
          </a:p>
        </p:txBody>
      </p:sp>
    </p:spTree>
    <p:extLst>
      <p:ext uri="{BB962C8B-B14F-4D97-AF65-F5344CB8AC3E}">
        <p14:creationId xmlns:p14="http://schemas.microsoft.com/office/powerpoint/2010/main" val="400903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530225"/>
            <a:ext cx="4641850" cy="2611438"/>
          </a:xfrm>
        </p:spPr>
      </p:sp>
      <p:sp>
        <p:nvSpPr>
          <p:cNvPr id="3" name="Notes Placeholder 2"/>
          <p:cNvSpPr>
            <a:spLocks noGrp="1"/>
          </p:cNvSpPr>
          <p:nvPr>
            <p:ph type="body" idx="1"/>
          </p:nvPr>
        </p:nvSpPr>
        <p:spPr>
          <a:xfrm>
            <a:off x="174811" y="3407752"/>
            <a:ext cx="6508377" cy="5947263"/>
          </a:xfrm>
        </p:spPr>
        <p:txBody>
          <a:bodyPr>
            <a:noAutofit/>
          </a:bodyPr>
          <a:lstStyle/>
          <a:p>
            <a:r>
              <a:rPr lang="fr-FR" sz="800" dirty="0"/>
              <a:t>Examinons maintenant plus en détail les étapes du programme afin de déterminer comment nous pouvons mesurer la qualité, l'échelle et l'impact.</a:t>
            </a:r>
          </a:p>
          <a:p>
            <a:endParaRPr lang="fr-FR" sz="800" dirty="0"/>
          </a:p>
          <a:p>
            <a:endParaRPr lang="fr-FR" sz="800" dirty="0"/>
          </a:p>
          <a:p>
            <a:r>
              <a:rPr lang="fr-FR" sz="800" b="1" dirty="0"/>
              <a:t>But et stratégie</a:t>
            </a:r>
          </a:p>
          <a:p>
            <a:r>
              <a:rPr lang="fr-FR" sz="800" dirty="0"/>
              <a:t>L'objectif est d'atteindre et de maintenir une nutrition iodée optimale, pour tous ! Cela signifie que la proportion de personnes déficientes devrait être réduite au minimum, mais aussi la proportion de personnes en surnombre, pour différents groupes de population en même temps.</a:t>
            </a:r>
          </a:p>
          <a:p>
            <a:endParaRPr lang="fr-FR" sz="800" dirty="0"/>
          </a:p>
          <a:p>
            <a:r>
              <a:rPr lang="fr-FR" sz="800" b="1" dirty="0"/>
              <a:t>Définir la base de référence</a:t>
            </a:r>
          </a:p>
          <a:p>
            <a:r>
              <a:rPr lang="fr-FR" sz="800" dirty="0"/>
              <a:t>Au départ, on a recueilli de l'information de base sur l'état iodé qui exprimait le problème de la carence en iode et qui a déclenché la nécessité d'y remédier par l'iodation de tout le sel comestible destiné à la consommation humaine (et animale) au moyen du programme. </a:t>
            </a:r>
          </a:p>
          <a:p>
            <a:endParaRPr lang="fr-FR" sz="800" dirty="0"/>
          </a:p>
          <a:p>
            <a:r>
              <a:rPr lang="fr-FR" sz="800" dirty="0"/>
              <a:t>Pour atteindre cet objectif, il fallait cartographier l'approvisionnement en sel et aujourd'hui, comme c'est de plus en plus le cas, la consommation d'aliments transformés.</a:t>
            </a:r>
          </a:p>
          <a:p>
            <a:endParaRPr lang="en-US" sz="800" dirty="0"/>
          </a:p>
          <a:p>
            <a:r>
              <a:rPr lang="fr-FR" sz="800" b="1" dirty="0"/>
              <a:t>Conception de programmes</a:t>
            </a:r>
          </a:p>
          <a:p>
            <a:r>
              <a:rPr lang="fr-FR" sz="800" b="0" dirty="0"/>
              <a:t>Ensuite, en se fondant sur les connaissances de l'offre et de la consommation, le programme est conçu de manière à fixer des objectifs pour l'iodation du sel, les types d'aliments transformés à inclure et à fixer ces objectifs dans les lois, les règlements et la façon de les appliquer. Il est également important de s'assurer que la coordination et la gestion du programme sont établies PLUS un budget alloué pour la mise en œuvre du programme.</a:t>
            </a:r>
          </a:p>
          <a:p>
            <a:endParaRPr lang="fr-FR" sz="800" b="1" dirty="0"/>
          </a:p>
          <a:p>
            <a:r>
              <a:rPr lang="fr-FR" sz="800" b="1" dirty="0"/>
              <a:t>Mise en œuvre du programme</a:t>
            </a:r>
          </a:p>
          <a:p>
            <a:r>
              <a:rPr lang="fr-FR" sz="800" b="0" dirty="0"/>
              <a:t>La mise en œuvre du programme vise à accroître l'iodation du sel pour le sel de table et son utilisation dans les aliments transformés.</a:t>
            </a:r>
          </a:p>
          <a:p>
            <a:r>
              <a:rPr lang="en-US" sz="800" u="none" dirty="0"/>
              <a:t>The iodized salt is </a:t>
            </a:r>
            <a:r>
              <a:rPr lang="en-US" sz="800" u="sng" dirty="0"/>
              <a:t>utilized</a:t>
            </a:r>
            <a:r>
              <a:rPr lang="en-US" sz="800" u="none" dirty="0"/>
              <a:t> in the form of table salt used in the household for cooking and added on the table. Iodized salt is also </a:t>
            </a:r>
            <a:r>
              <a:rPr lang="en-US" sz="800" u="sng" dirty="0"/>
              <a:t>utilized</a:t>
            </a:r>
            <a:r>
              <a:rPr lang="en-US" sz="800" u="none" dirty="0"/>
              <a:t> in processed food production.</a:t>
            </a:r>
          </a:p>
          <a:p>
            <a:endParaRPr lang="en-US" sz="800" u="none" dirty="0"/>
          </a:p>
          <a:p>
            <a:r>
              <a:rPr lang="en-US" sz="800" u="none" dirty="0"/>
              <a:t>  </a:t>
            </a:r>
            <a:endParaRPr lang="en-US" sz="800" dirty="0"/>
          </a:p>
          <a:p>
            <a:r>
              <a:rPr lang="fr-FR" sz="800" dirty="0"/>
              <a:t>La surveillance de l'efficacité et de l'impact du programme porte sur tous les aspects du programme </a:t>
            </a:r>
          </a:p>
          <a:p>
            <a:endParaRPr lang="fr-FR" sz="800" dirty="0"/>
          </a:p>
          <a:p>
            <a:r>
              <a:rPr lang="fr-FR" sz="800" b="1" dirty="0"/>
              <a:t>Contrôle</a:t>
            </a:r>
            <a:r>
              <a:rPr lang="fr-FR" sz="800" b="1" baseline="0" dirty="0"/>
              <a:t> de</a:t>
            </a:r>
            <a:r>
              <a:rPr lang="fr-FR" sz="800" b="1" dirty="0"/>
              <a:t> la qualité</a:t>
            </a:r>
          </a:p>
          <a:p>
            <a:endParaRPr lang="fr-FR" sz="800" b="1" dirty="0"/>
          </a:p>
          <a:p>
            <a:r>
              <a:rPr lang="fr-FR" sz="800" dirty="0"/>
              <a:t>La qualité de l'iodation doit être contrôlée en vérifiant les niveaux d'iode tout au long de la chaîne d'approvisionnement au niveau de la production, de l'importation, de l'exportation, de la transformation et du marché. </a:t>
            </a:r>
          </a:p>
          <a:p>
            <a:r>
              <a:rPr lang="fr-FR" sz="800" dirty="0"/>
              <a:t>Echelle du contrôle</a:t>
            </a:r>
          </a:p>
          <a:p>
            <a:r>
              <a:rPr lang="fr-FR" sz="800" dirty="0"/>
              <a:t>Non seulement la qualité, mais aussi l'échelle est importante. Il est important de déterminer dans quelle mesure le programme a été mis en œuvre : la proportion de sel comestible iodé et la proportion de producteurs alimentaires qui utilisent du sel iodé. Évaluer la couverture Ensuite, l'évaluation de la couverture fournit un retour d'information sur les ménages qui utilisent du sel iodé et les industries alimentaires ciblées qui utilisent du sel iodé. Évaluer l'impact Enfin, l'impact du programme montre l'efficacité parmi les groupes vulnérables (enfants d'âge scolaire, femmes enceintes et femmes en âge de procréer). Il est important de déterminer l'ampleur de la carence mais aussi de l'excès.</a:t>
            </a:r>
          </a:p>
          <a:p>
            <a:endParaRPr lang="fr-FR" sz="800" dirty="0"/>
          </a:p>
          <a:p>
            <a:r>
              <a:rPr lang="fr-FR" sz="800" b="1" dirty="0"/>
              <a:t>Maintenant, à quoi peuvent servir les données de surveillance </a:t>
            </a:r>
            <a:r>
              <a:rPr lang="fr-FR" sz="800" dirty="0"/>
              <a:t>?</a:t>
            </a:r>
          </a:p>
          <a:p>
            <a:r>
              <a:rPr lang="fr-FR" sz="800" dirty="0"/>
              <a:t>-Il peut aider à améliorer la conformité des producteurs de sel à ioder leur sel selon les normes.</a:t>
            </a:r>
          </a:p>
          <a:p>
            <a:r>
              <a:rPr lang="fr-FR" sz="800" dirty="0"/>
              <a:t>-Il peut aider à développer l'iodation du sel et l'utilisation du sel iodé par l'industrie alimentaire.</a:t>
            </a:r>
          </a:p>
          <a:p>
            <a:r>
              <a:rPr lang="fr-FR" sz="800" dirty="0"/>
              <a:t>-il peut aider à identifier les zones problématiques où la couverture est faible</a:t>
            </a:r>
          </a:p>
          <a:p>
            <a:r>
              <a:rPr lang="fr-FR" sz="800" dirty="0"/>
              <a:t>-il peut être utile de savoir si les normes d'iodation du sel sont correctes si l'on connaît l'état iodé de ceux qui utilisent du sel iodé et, dans la négative, d'ajuster ces normes</a:t>
            </a:r>
          </a:p>
          <a:p>
            <a:r>
              <a:rPr lang="fr-FR" sz="800" dirty="0"/>
              <a:t>-il peut aider à évaluer si l'objectif d'une nutrition optimale à l'iode a été atteint-il peut contribuer à assurer la pérennité de la réalisation</a:t>
            </a:r>
            <a:endParaRPr lang="en-US" sz="800" dirty="0"/>
          </a:p>
        </p:txBody>
      </p:sp>
    </p:spTree>
    <p:extLst>
      <p:ext uri="{BB962C8B-B14F-4D97-AF65-F5344CB8AC3E}">
        <p14:creationId xmlns:p14="http://schemas.microsoft.com/office/powerpoint/2010/main" val="74652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07169"/>
            <a:ext cx="6251330" cy="4739054"/>
          </a:xfrm>
        </p:spPr>
        <p:txBody>
          <a:bodyPr/>
          <a:lstStyle/>
          <a:p>
            <a:r>
              <a:rPr lang="fr-FR" sz="1200" dirty="0">
                <a:effectLst/>
                <a:latin typeface="+mj-lt"/>
                <a:ea typeface="+mj-ea"/>
                <a:cs typeface="+mj-cs"/>
                <a:sym typeface="Arial"/>
              </a:rPr>
              <a:t>Compte tenu de ce contexte, quelles ont été certaines des principales recommandations issues de la réunion d'experts et comment celles-ci s'harmonisent-elles avec les besoins en matière de suivi et de programme présentés tout à l'heure ? </a:t>
            </a:r>
          </a:p>
          <a:p>
            <a:endParaRPr lang="fr-FR" sz="1200" dirty="0">
              <a:effectLst/>
              <a:latin typeface="+mj-lt"/>
              <a:ea typeface="+mj-ea"/>
              <a:cs typeface="+mj-cs"/>
              <a:sym typeface="Arial"/>
            </a:endParaRPr>
          </a:p>
          <a:p>
            <a:r>
              <a:rPr lang="fr-FR" sz="1200" dirty="0">
                <a:effectLst/>
                <a:latin typeface="+mj-lt"/>
                <a:ea typeface="+mj-ea"/>
                <a:cs typeface="+mj-cs"/>
                <a:sym typeface="Arial"/>
              </a:rPr>
              <a:t>À l'aide de ce modèle de programme, nous allons maintenant expliquer les principales recommandations du document d'orientation.</a:t>
            </a:r>
          </a:p>
          <a:p>
            <a:endParaRPr lang="fr-FR" sz="1200" dirty="0">
              <a:effectLst/>
              <a:latin typeface="+mj-lt"/>
              <a:ea typeface="+mj-ea"/>
              <a:cs typeface="+mj-cs"/>
              <a:sym typeface="Arial"/>
            </a:endParaRPr>
          </a:p>
          <a:p>
            <a:r>
              <a:rPr lang="fr-FR" sz="1200" dirty="0">
                <a:effectLst/>
                <a:latin typeface="+mj-lt"/>
                <a:ea typeface="+mj-ea"/>
                <a:cs typeface="+mj-cs"/>
                <a:sym typeface="Arial"/>
              </a:rPr>
              <a:t>La première l'est : Utilisation correcte des kits de test rapide (RTK). </a:t>
            </a:r>
          </a:p>
          <a:p>
            <a:endParaRPr lang="fr-FR" sz="1200" dirty="0">
              <a:effectLst/>
              <a:latin typeface="+mj-lt"/>
              <a:ea typeface="+mj-ea"/>
              <a:cs typeface="+mj-cs"/>
              <a:sym typeface="Arial"/>
            </a:endParaRPr>
          </a:p>
          <a:p>
            <a:endParaRPr lang="fr-FR" sz="1200" dirty="0">
              <a:effectLst/>
              <a:latin typeface="+mj-lt"/>
              <a:ea typeface="+mj-ea"/>
              <a:cs typeface="+mj-cs"/>
              <a:sym typeface="Arial"/>
            </a:endParaRPr>
          </a:p>
          <a:p>
            <a:r>
              <a:rPr lang="fr-FR" sz="1200" dirty="0">
                <a:effectLst/>
                <a:latin typeface="+mj-lt"/>
                <a:ea typeface="+mj-ea"/>
                <a:cs typeface="+mj-cs"/>
                <a:sym typeface="Arial"/>
              </a:rPr>
              <a:t>Dans le modèle du programme, nous constatons que les RTK ont été utilisés pour surveiller la qualité (au niveau de l'offre et du marché) et pour évaluer la couverture. Ils sont aussi souvent utilisés à des fins éducatives à l'école ou par des groupes de consommateurs pour vérifier si le sel qu'ils achètent est iodé.</a:t>
            </a:r>
            <a:endParaRPr lang="en-US" dirty="0"/>
          </a:p>
          <a:p>
            <a:endParaRPr lang="en-US" dirty="0"/>
          </a:p>
        </p:txBody>
      </p:sp>
    </p:spTree>
    <p:extLst>
      <p:ext uri="{BB962C8B-B14F-4D97-AF65-F5344CB8AC3E}">
        <p14:creationId xmlns:p14="http://schemas.microsoft.com/office/powerpoint/2010/main" val="406269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45623"/>
            <a:ext cx="6251330" cy="48006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fr-FR" dirty="0"/>
              <a:t>Je pense que tout le monde a vu et utilisé ces </a:t>
            </a:r>
            <a:r>
              <a:rPr lang="fr-FR" dirty="0" err="1"/>
              <a:t>RTKs</a:t>
            </a:r>
            <a:r>
              <a:rPr lang="fr-FR" dirty="0"/>
              <a:t> comme le montre cette photo. C'est le RTK le plus couramment utilisé. Comme vous pouvez le voir, il y a 3 options différentes : blanc (sans iode), bleu clair (moins de 15 ppm) et bleu plus foncé (plus de 15 ppm).</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 C'est une solution chimique (l'acide et l'amidon réagissent avec l'iode en virant au bleu) qui fonctionne en mettant quelques gouttes sur le sel. Quand il y a de l'iode, il prend différentes nuances de bleu. Il est connu pour sa facilité d'utilisation et est donc très convivial.</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Cet appareil dépend d'un changement de couleur observé tel que mesuré par l'œil humain.  Il suffit donc de savoir s'il y a de l'iode dans le sel. Il a également été utilisé à tort pour distinguer le sel insuffisamment du sel adéquatement iodé. De nombreuses études ont montré que le RTK n'est pas adapté pour déterminer la quantité d'iode dans le sel (adéquat - inadéquat).</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Les RTK ne doivent donc être utilisés que pour différencier le sel iodé du sel non iodé et non pour mesurer la teneur réelle en iode !</a:t>
            </a:r>
          </a:p>
          <a:p>
            <a:pPr marL="0" marR="0" lvl="0" indent="0" defTabSz="914400" eaLnBrk="1" fontAlgn="auto" latinLnBrk="0" hangingPunct="1">
              <a:lnSpc>
                <a:spcPct val="100000"/>
              </a:lnSpc>
              <a:spcBef>
                <a:spcPts val="0"/>
              </a:spcBef>
              <a:spcAft>
                <a:spcPts val="0"/>
              </a:spcAft>
              <a:buClrTx/>
              <a:buSzTx/>
              <a:buFontTx/>
              <a:buNone/>
              <a:tabLst/>
              <a:defRPr/>
            </a:pPr>
            <a:r>
              <a:rPr lang="fr-FR" dirty="0"/>
              <a:t>Si vous voulez déterminer la quantité exacte de titrage de l'iode, l'appareil de contrôle WYD ou d'autres appareils disponibles. </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Si vous ne voulez tester que la présence d'iode, le kit de test est tout de même très approprié. </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En fin de compte, nous devons utiliser la méthode pour laquelle ils ont été conçus et ne pas en faire un mauvais usage.</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317134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762499"/>
            <a:ext cx="6251330" cy="458372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Passons maintenant à la deuxième recommandation : 2. la fourchette acceptable de la médiane de l'CIU dans la surveillance des programmes sur le sel iodé</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Dans le modèle du programme, nous constatons que cette recommandation porte sur l'évaluation du taux d'iode. Et est important pour évaluer l'impact de l'iodation du sel et assurer une nutrition iodée optimale pour tous. </a:t>
            </a:r>
          </a:p>
        </p:txBody>
      </p:sp>
    </p:spTree>
    <p:extLst>
      <p:ext uri="{BB962C8B-B14F-4D97-AF65-F5344CB8AC3E}">
        <p14:creationId xmlns:p14="http://schemas.microsoft.com/office/powerpoint/2010/main" val="234445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165100" y="4536830"/>
            <a:ext cx="6350000" cy="4765431"/>
          </a:xfrm>
        </p:spPr>
        <p:txBody>
          <a:bodyPr/>
          <a:lstStyle/>
          <a:p>
            <a:r>
              <a:rPr lang="fr-FR" sz="1100" dirty="0"/>
              <a:t>Nous expliquerons cette recommandation à l'aide d'une étude multi-pays à partir de 2013. </a:t>
            </a:r>
          </a:p>
          <a:p>
            <a:endParaRPr lang="fr-FR" sz="1100" dirty="0"/>
          </a:p>
          <a:p>
            <a:r>
              <a:rPr lang="fr-FR" sz="1100" dirty="0"/>
              <a:t>Nous savons que la concentration urinaire médiane d'iode (</a:t>
            </a:r>
            <a:r>
              <a:rPr lang="fr-FR" sz="1100" dirty="0" err="1"/>
              <a:t>CmIU</a:t>
            </a:r>
            <a:r>
              <a:rPr lang="fr-FR" sz="1100" dirty="0"/>
              <a:t>) est un biomarqueur de l'apport en iode.</a:t>
            </a:r>
          </a:p>
          <a:p>
            <a:endParaRPr lang="fr-FR" sz="1100" dirty="0"/>
          </a:p>
          <a:p>
            <a:r>
              <a:rPr lang="fr-FR" sz="1100" dirty="0"/>
              <a:t>Les directives actuelles de l'OMS indiquent un apport en </a:t>
            </a:r>
            <a:r>
              <a:rPr lang="fr-FR" sz="1100" dirty="0" err="1"/>
              <a:t>CmIU</a:t>
            </a:r>
            <a:r>
              <a:rPr lang="fr-FR" sz="1100" dirty="0"/>
              <a:t> compris entre 100 et 199 μg/L'apport en iode " adéquat " et entre 200 et 299 μg/L indique un apport en iode " plus qu'adéquat " chez les enfants en âge scolaire. Cette plage était une estimation et n'a jamais été fondée sur le fonctionnement de la thyroïde heureux ou des conséquences négatives. </a:t>
            </a:r>
          </a:p>
          <a:p>
            <a:endParaRPr lang="fr-FR" sz="1100" dirty="0"/>
          </a:p>
          <a:p>
            <a:r>
              <a:rPr lang="fr-FR" sz="1100" dirty="0"/>
              <a:t>Dans une étude menée dans 12 pays, l'association entre l'CIU et la fonction thyroïdienne a été évaluée chez 2500 enfants d'âge scolaire.</a:t>
            </a:r>
          </a:p>
          <a:p>
            <a:endParaRPr lang="fr-FR" sz="1100" dirty="0"/>
          </a:p>
          <a:p>
            <a:r>
              <a:rPr lang="fr-FR" sz="1100" dirty="0"/>
              <a:t>Dans une gamme d'apports en iode allant d'une carence sévère à une carence excessive, le risque de dysfonctionnement thyroïdien a augmenté chez les enfants présentant une carence en iode (CIU &lt;100 μg/L) et un excès en iode (CIU &gt;300 μg/L).</a:t>
            </a:r>
          </a:p>
          <a:p>
            <a:endParaRPr lang="fr-FR" sz="1100" dirty="0"/>
          </a:p>
          <a:p>
            <a:r>
              <a:rPr lang="fr-FR" sz="1100" dirty="0"/>
              <a:t>Entre 100 et 299 </a:t>
            </a:r>
            <a:r>
              <a:rPr lang="fr-FR" sz="1100" dirty="0" err="1"/>
              <a:t>μg</a:t>
            </a:r>
            <a:r>
              <a:rPr lang="fr-FR" sz="1100" dirty="0"/>
              <a:t>/L, la fonction thyroïdienne était normale.</a:t>
            </a:r>
          </a:p>
          <a:p>
            <a:r>
              <a:rPr lang="fr-FR" sz="1100" dirty="0"/>
              <a:t>Cela signifie qu'il n'y avait pas de différence entre l'intervalle 100-199 et l'intervalle 200-299 </a:t>
            </a:r>
            <a:r>
              <a:rPr lang="fr-FR" sz="1100" dirty="0" err="1"/>
              <a:t>mcg</a:t>
            </a:r>
            <a:r>
              <a:rPr lang="fr-FR" sz="1100" dirty="0"/>
              <a:t>/L. Par conséquent, les 2 gammes peuvent être combinées en une seule.</a:t>
            </a:r>
          </a:p>
          <a:p>
            <a:endParaRPr lang="fr-FR" sz="1100" b="0" dirty="0"/>
          </a:p>
          <a:p>
            <a:endParaRPr lang="fr-FR" sz="1100" b="0" dirty="0"/>
          </a:p>
          <a:p>
            <a:r>
              <a:rPr lang="fr-FR" sz="1100" b="0" dirty="0"/>
              <a:t>Ceci est important lorsque l'on essaie d'amener d'autres groupes de population comme les femmes enceintes (qui ont des besoins plus élevés) dans une fourchette adéquate tout en évitant de pousser les enfants d'âge scolaire à l'excès. Cette étude a montré que la marge de manœuvre est plus grande qu'on ne le pensait.</a:t>
            </a:r>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100" b="1" dirty="0"/>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100" b="0" dirty="0"/>
          </a:p>
          <a:p>
            <a:pPr marL="0" marR="0" lvl="0" indent="0" algn="l" defTabSz="914400" eaLnBrk="1" fontAlgn="auto" latinLnBrk="0" hangingPunct="1">
              <a:lnSpc>
                <a:spcPct val="100000"/>
              </a:lnSpc>
              <a:spcBef>
                <a:spcPts val="0"/>
              </a:spcBef>
              <a:spcAft>
                <a:spcPts val="0"/>
              </a:spcAft>
              <a:buClrTx/>
              <a:buSzTx/>
              <a:buFont typeface="Wingdings" pitchFamily="2" charset="2"/>
              <a:buNone/>
              <a:tabLst/>
              <a:defRPr/>
            </a:pPr>
            <a:endParaRPr lang="en-US" sz="1100" b="0" dirty="0"/>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endParaRPr lang="en-US" sz="1100" dirty="0"/>
          </a:p>
          <a:p>
            <a:pPr marL="0" marR="0" lvl="0" indent="0" defTabSz="914400" eaLnBrk="1" fontAlgn="auto" latinLnBrk="0" hangingPunct="1">
              <a:lnSpc>
                <a:spcPct val="100000"/>
              </a:lnSpc>
              <a:spcBef>
                <a:spcPts val="0"/>
              </a:spcBef>
              <a:spcAft>
                <a:spcPts val="0"/>
              </a:spcAft>
              <a:buClrTx/>
              <a:buSzTx/>
              <a:buFontTx/>
              <a:buNone/>
              <a:tabLst/>
              <a:defRPr/>
            </a:pPr>
            <a:endParaRPr lang="en-US" sz="1100" dirty="0"/>
          </a:p>
          <a:p>
            <a:endParaRPr lang="en-US" sz="1100" dirty="0"/>
          </a:p>
          <a:p>
            <a:endParaRPr lang="en-US" sz="1100" dirty="0"/>
          </a:p>
        </p:txBody>
      </p:sp>
    </p:spTree>
    <p:extLst>
      <p:ext uri="{BB962C8B-B14F-4D97-AF65-F5344CB8AC3E}">
        <p14:creationId xmlns:p14="http://schemas.microsoft.com/office/powerpoint/2010/main" val="193211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77507"/>
            <a:ext cx="6251330" cy="466871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La troisième recommandation dépendant aussi de la concentration médiane de l’iode urinaire qui est utilisé pour définir le statut de la population en iode. ceci est important pour définir la base de référence du programme et pour évaluer l'impact.</a:t>
            </a:r>
          </a:p>
        </p:txBody>
      </p:sp>
    </p:spTree>
    <p:extLst>
      <p:ext uri="{BB962C8B-B14F-4D97-AF65-F5344CB8AC3E}">
        <p14:creationId xmlns:p14="http://schemas.microsoft.com/office/powerpoint/2010/main" val="127583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98377"/>
            <a:ext cx="6251330" cy="474784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200" b="0" i="0" u="none" strike="noStrike" dirty="0">
                <a:effectLst/>
                <a:latin typeface="+mj-lt"/>
                <a:ea typeface="+mj-ea"/>
                <a:cs typeface="+mj-cs"/>
                <a:sym typeface="Arial"/>
              </a:rPr>
              <a:t>La concentration d'iode excrétée dans l'urine est un indicateur de l'apport en iode. Bien que la concentration d'iode dans l'urine d'une personne puisse varier d'un jour à l'autre, ou même au cours d'une journée, ces variations ont tendance à s'égaliser au sein des populations, ce qui fournit une mesure utile de l'état iodé des populations. </a:t>
            </a:r>
          </a:p>
          <a:p>
            <a:endParaRPr lang="en-US" sz="1200" b="0" i="0" u="none" strike="noStrike" dirty="0">
              <a:effectLst/>
              <a:latin typeface="+mj-lt"/>
              <a:ea typeface="+mj-ea"/>
              <a:cs typeface="+mj-cs"/>
              <a:sym typeface="Arial"/>
            </a:endParaRPr>
          </a:p>
          <a:p>
            <a:r>
              <a:rPr lang="fr-FR" sz="1200" b="0" i="0" u="none" strike="noStrike" dirty="0">
                <a:effectLst/>
                <a:latin typeface="+mj-lt"/>
                <a:ea typeface="+mj-ea"/>
                <a:cs typeface="+mj-cs"/>
                <a:sym typeface="Arial"/>
              </a:rPr>
              <a:t>L'évaluation de la </a:t>
            </a:r>
            <a:r>
              <a:rPr lang="fr-FR" sz="1200" b="0" i="0" u="none" strike="noStrike" baseline="0" dirty="0">
                <a:latin typeface="+mj-lt"/>
                <a:ea typeface="+mj-ea"/>
                <a:cs typeface="+mj-cs"/>
                <a:sym typeface="Arial"/>
              </a:rPr>
              <a:t>concentration de l’iode urinaire </a:t>
            </a:r>
            <a:r>
              <a:rPr lang="fr-FR" sz="1200" b="0" i="0" u="none" strike="noStrike" dirty="0">
                <a:effectLst/>
                <a:latin typeface="+mj-lt"/>
                <a:ea typeface="+mj-ea"/>
                <a:cs typeface="+mj-cs"/>
                <a:sym typeface="Arial"/>
              </a:rPr>
              <a:t>se</a:t>
            </a:r>
            <a:r>
              <a:rPr lang="fr-FR" sz="1200" b="0" i="0" u="none" strike="noStrike" baseline="0" dirty="0">
                <a:effectLst/>
                <a:latin typeface="+mj-lt"/>
                <a:ea typeface="+mj-ea"/>
                <a:cs typeface="+mj-cs"/>
                <a:sym typeface="Arial"/>
              </a:rPr>
              <a:t> fait </a:t>
            </a:r>
            <a:r>
              <a:rPr lang="fr-FR" sz="1200" b="0" i="0" u="none" strike="noStrike" dirty="0">
                <a:effectLst/>
                <a:latin typeface="+mj-lt"/>
                <a:ea typeface="+mj-ea"/>
                <a:cs typeface="+mj-cs"/>
                <a:sym typeface="Arial"/>
              </a:rPr>
              <a:t>généralement à partir d'échantillons d'urine ponctuels, ce qui est facile a collecter sur le terrain.</a:t>
            </a:r>
          </a:p>
          <a:p>
            <a:pPr marL="0" marR="0" lvl="0" indent="0" defTabSz="914400" eaLnBrk="1" fontAlgn="auto" latinLnBrk="0" hangingPunct="1">
              <a:lnSpc>
                <a:spcPct val="100000"/>
              </a:lnSpc>
              <a:spcBef>
                <a:spcPts val="0"/>
              </a:spcBef>
              <a:spcAft>
                <a:spcPts val="0"/>
              </a:spcAft>
              <a:buClrTx/>
              <a:buSzTx/>
              <a:buFontTx/>
              <a:buNone/>
              <a:tabLst/>
              <a:defRPr/>
            </a:pPr>
            <a:endParaRPr lang="fr-FR" sz="1200" b="0" i="0" u="none" strike="noStrike" dirty="0">
              <a:effectLst/>
              <a:latin typeface="+mj-lt"/>
              <a:ea typeface="+mj-ea"/>
              <a:cs typeface="+mj-cs"/>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fr-FR" sz="1200" b="0" i="0" u="none" strike="noStrike" dirty="0">
                <a:effectLst/>
                <a:latin typeface="+mj-lt"/>
                <a:ea typeface="+mj-ea"/>
                <a:cs typeface="+mj-cs"/>
                <a:sym typeface="Arial"/>
              </a:rPr>
              <a:t>Mais, en raison de la variation de l'apport individuel en iode, les données de la concentration de l’iode urinaire ne peuvent être présentées que pour l'ensemble de la population (elles sont présentées comme une </a:t>
            </a:r>
            <a:r>
              <a:rPr lang="fr-FR" dirty="0"/>
              <a:t>médiane)</a:t>
            </a:r>
            <a:r>
              <a:rPr lang="fr-FR" sz="1200" b="0" i="0" u="none" strike="noStrike" dirty="0">
                <a:effectLst/>
                <a:latin typeface="+mj-lt"/>
                <a:ea typeface="+mj-ea"/>
                <a:cs typeface="+mj-cs"/>
                <a:sym typeface="Arial"/>
              </a:rPr>
              <a:t>.</a:t>
            </a:r>
          </a:p>
          <a:p>
            <a:pPr marL="0" marR="0" lvl="0" indent="0" defTabSz="914400" eaLnBrk="1" fontAlgn="auto" latinLnBrk="0" hangingPunct="1">
              <a:lnSpc>
                <a:spcPct val="100000"/>
              </a:lnSpc>
              <a:spcBef>
                <a:spcPts val="0"/>
              </a:spcBef>
              <a:spcAft>
                <a:spcPts val="0"/>
              </a:spcAft>
              <a:buClrTx/>
              <a:buSzTx/>
              <a:buFontTx/>
              <a:buNone/>
              <a:tabLst/>
              <a:defRPr/>
            </a:pPr>
            <a:endParaRPr lang="fr-FR" sz="1200" b="0" i="0" u="none" strike="noStrike" dirty="0">
              <a:effectLst/>
              <a:latin typeface="+mj-lt"/>
              <a:ea typeface="+mj-ea"/>
              <a:cs typeface="+mj-cs"/>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fr-FR" sz="1200" b="0" i="0" u="none" strike="noStrike" dirty="0">
                <a:effectLst/>
                <a:latin typeface="+mj-lt"/>
                <a:ea typeface="+mj-ea"/>
                <a:cs typeface="+mj-cs"/>
                <a:sym typeface="Arial"/>
              </a:rPr>
              <a:t>Donc elles ne peuvent pas être utilisées pour classifier les individus, et la valeur médiane reflète l'état de l'ensemble de la population étudiée.</a:t>
            </a:r>
          </a:p>
          <a:p>
            <a:pPr marL="0" marR="0" lvl="0" indent="0" defTabSz="914400" eaLnBrk="1" fontAlgn="auto" latinLnBrk="0" hangingPunct="1">
              <a:lnSpc>
                <a:spcPct val="100000"/>
              </a:lnSpc>
              <a:spcBef>
                <a:spcPts val="0"/>
              </a:spcBef>
              <a:spcAft>
                <a:spcPts val="0"/>
              </a:spcAft>
              <a:buClrTx/>
              <a:buSzTx/>
              <a:buFontTx/>
              <a:buNone/>
              <a:tabLst/>
              <a:defRPr/>
            </a:pPr>
            <a:endParaRPr lang="fr-FR" sz="1200" b="0" i="0" u="none" strike="noStrike" dirty="0">
              <a:effectLst/>
              <a:latin typeface="+mj-lt"/>
              <a:ea typeface="+mj-ea"/>
              <a:cs typeface="+mj-cs"/>
              <a:sym typeface="Arial"/>
            </a:endParaRPr>
          </a:p>
        </p:txBody>
      </p:sp>
    </p:spTree>
    <p:extLst>
      <p:ext uri="{BB962C8B-B14F-4D97-AF65-F5344CB8AC3E}">
        <p14:creationId xmlns:p14="http://schemas.microsoft.com/office/powerpoint/2010/main" val="7655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68715"/>
            <a:ext cx="6251330" cy="4677508"/>
          </a:xfrm>
        </p:spPr>
        <p:txBody>
          <a:bodyPr/>
          <a:lstStyle/>
          <a:p>
            <a:r>
              <a:rPr lang="fr-FR" dirty="0"/>
              <a:t>L’autre problématique que nous avons observé est l'utilisation de pourcentages d'apports faibles ou excessifs en iode qui donne une impression trompeuse de l'état de la population.</a:t>
            </a:r>
          </a:p>
          <a:p>
            <a:endParaRPr lang="fr-FR" dirty="0"/>
          </a:p>
          <a:p>
            <a:r>
              <a:rPr lang="fr-FR" dirty="0"/>
              <a:t>Comme démontré sur ce graphique, une pratique courante a été de classifier le % d’individu inferieur à 100 </a:t>
            </a:r>
            <a:r>
              <a:rPr lang="fr-FR" dirty="0" err="1"/>
              <a:t>mcg</a:t>
            </a:r>
            <a:r>
              <a:rPr lang="fr-FR" dirty="0"/>
              <a:t>/L comme carencé,  entre 100-299 comme optimal et plus 300 mg/L comme excessif.</a:t>
            </a:r>
          </a:p>
          <a:p>
            <a:endParaRPr lang="fr-FR" dirty="0"/>
          </a:p>
          <a:p>
            <a:pPr marL="0" marR="0" lvl="0" indent="0" algn="l" defTabSz="914400" eaLnBrk="1" fontAlgn="auto" latinLnBrk="0" hangingPunct="1">
              <a:lnSpc>
                <a:spcPct val="100000"/>
              </a:lnSpc>
              <a:spcBef>
                <a:spcPts val="0"/>
              </a:spcBef>
              <a:spcAft>
                <a:spcPts val="0"/>
              </a:spcAft>
              <a:buClrTx/>
              <a:buSzTx/>
              <a:buFontTx/>
              <a:buNone/>
              <a:tabLst/>
              <a:defRPr/>
            </a:pPr>
            <a:r>
              <a:rPr lang="fr-FR" dirty="0"/>
              <a:t>Ceci est méthodologiquement incorrect pour la raison que nous venons d’évoquer, notamment que </a:t>
            </a:r>
            <a:r>
              <a:rPr lang="fr-FR" dirty="0">
                <a:solidFill>
                  <a:schemeClr val="tx1"/>
                </a:solidFill>
              </a:rPr>
              <a:t>l</a:t>
            </a:r>
            <a:r>
              <a:rPr lang="fr-FR" sz="1200" dirty="0">
                <a:solidFill>
                  <a:schemeClr val="tx1"/>
                </a:solidFill>
              </a:rPr>
              <a:t>a médiane reflète l'état de la population entière donc</a:t>
            </a:r>
            <a:r>
              <a:rPr lang="fr-FR" dirty="0">
                <a:solidFill>
                  <a:schemeClr val="tx1"/>
                </a:solidFill>
              </a:rPr>
              <a:t> lorsque la médiane est supérieur à 100, cela signifie que la population a un apport suffisant en iode</a:t>
            </a:r>
            <a:r>
              <a:rPr lang="fr-FR" dirty="0"/>
              <a:t>. </a:t>
            </a:r>
          </a:p>
          <a:p>
            <a:endParaRPr lang="fr-FR" dirty="0"/>
          </a:p>
          <a:p>
            <a:endParaRPr lang="fr-FR" dirty="0"/>
          </a:p>
          <a:p>
            <a:r>
              <a:rPr lang="fr-FR" dirty="0"/>
              <a:t>Pour renforcer cette recommandation voila un exemple. Dans une enquête récente, on a trouvé une concentration médiane de l’iode urinaire de 120mcg/L alors que 40% ont une médiane inferieure à 100 </a:t>
            </a:r>
            <a:r>
              <a:rPr lang="fr-FR" dirty="0" err="1"/>
              <a:t>mcg</a:t>
            </a:r>
            <a:r>
              <a:rPr lang="fr-FR" dirty="0"/>
              <a:t>/L nous ne pouvons pas les étiqueter comme déficitaires car ils appartiennent à la même population et l’apport de la population est considéré suffisant. </a:t>
            </a:r>
          </a:p>
          <a:p>
            <a:endParaRPr lang="en-US" u="none" dirty="0"/>
          </a:p>
          <a:p>
            <a:pPr marL="0" marR="0" lvl="0" indent="0" defTabSz="914400" eaLnBrk="1" fontAlgn="auto" latinLnBrk="0" hangingPunct="1">
              <a:lnSpc>
                <a:spcPct val="100000"/>
              </a:lnSpc>
              <a:spcBef>
                <a:spcPts val="0"/>
              </a:spcBef>
              <a:spcAft>
                <a:spcPts val="0"/>
              </a:spcAft>
              <a:buClrTx/>
              <a:buSzTx/>
              <a:buFontTx/>
              <a:buNone/>
              <a:tabLst/>
              <a:defRPr/>
            </a:pPr>
            <a:r>
              <a:rPr lang="fr-FR" dirty="0"/>
              <a:t>Donc en conclusion, avec les méthodes actuellement disponibles, l'analyse et l'interprétation de la concentration urinaire d'iode ne peuvent être utilisées que pour définir l'état iodé de la population et non pour quantifier la proportion de la population présentant une carence ou un excès en iode.</a:t>
            </a:r>
          </a:p>
          <a:p>
            <a:endParaRPr lang="en-US" u="none" dirty="0"/>
          </a:p>
          <a:p>
            <a:endParaRPr lang="en-US" u="sng" dirty="0"/>
          </a:p>
        </p:txBody>
      </p:sp>
    </p:spTree>
    <p:extLst>
      <p:ext uri="{BB962C8B-B14F-4D97-AF65-F5344CB8AC3E}">
        <p14:creationId xmlns:p14="http://schemas.microsoft.com/office/powerpoint/2010/main" val="3553989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45623"/>
            <a:ext cx="6251330" cy="4800600"/>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i="0" dirty="0"/>
              <a:t>Comme vous savez, il y a des </a:t>
            </a:r>
            <a:r>
              <a:rPr lang="fr-FR" sz="1200" b="0" i="0" u="none" strike="noStrike" cap="none" spc="0" baseline="0" dirty="0">
                <a:ln>
                  <a:noFill/>
                </a:ln>
                <a:solidFill>
                  <a:schemeClr val="tx1"/>
                </a:solidFill>
                <a:effectLst/>
                <a:uFillTx/>
                <a:latin typeface="+mj-lt"/>
                <a:ea typeface="+mj-ea"/>
                <a:cs typeface="+mj-cs"/>
                <a:sym typeface="Arial"/>
              </a:rPr>
              <a:t>critères épidémiologiques pour évaluer l’apport nutritionnel en iode dans différents groupes cible</a:t>
            </a:r>
            <a:r>
              <a:rPr lang="en-US" sz="1200" b="0" i="0" u="none" strike="noStrike" cap="none" spc="0" baseline="0" dirty="0">
                <a:ln>
                  <a:noFill/>
                </a:ln>
                <a:solidFill>
                  <a:schemeClr val="tx1"/>
                </a:solidFill>
                <a:effectLst/>
                <a:uFillTx/>
                <a:latin typeface="+mj-lt"/>
                <a:ea typeface="+mj-ea"/>
                <a:cs typeface="+mj-cs"/>
                <a:sym typeface="Arial"/>
              </a:rPr>
              <a:t>s </a:t>
            </a:r>
            <a:r>
              <a:rPr lang="fr-FR" sz="1200" b="0" i="0" u="none" strike="noStrike" cap="none" spc="0" baseline="0" noProof="0" dirty="0">
                <a:ln>
                  <a:noFill/>
                </a:ln>
                <a:solidFill>
                  <a:schemeClr val="tx1"/>
                </a:solidFill>
                <a:effectLst/>
                <a:uFillTx/>
                <a:latin typeface="+mj-lt"/>
                <a:ea typeface="+mj-ea"/>
                <a:cs typeface="+mj-cs"/>
                <a:sym typeface="Arial"/>
              </a:rPr>
              <a:t>qui sont définis par l’ OMS, ICC/IDD et UNICEF.</a:t>
            </a:r>
          </a:p>
          <a:p>
            <a:endParaRPr lang="fr-FR" i="0" dirty="0"/>
          </a:p>
          <a:p>
            <a:r>
              <a:rPr lang="fr-FR" i="0" dirty="0"/>
              <a:t>La, il s'agit d'un aperçu de la classification de la l’apport nutritionnel en iode (insuffisant, adéquat, supérieur aux besoins et excessif) pour différents groupes de population. Just pour info, les </a:t>
            </a:r>
            <a:r>
              <a:rPr lang="fr-FR" sz="1200" b="0" i="0" u="none" strike="noStrike" cap="none" spc="0" baseline="0" dirty="0">
                <a:ln>
                  <a:noFill/>
                </a:ln>
                <a:solidFill>
                  <a:schemeClr val="tx1"/>
                </a:solidFill>
                <a:effectLst/>
                <a:uFillTx/>
                <a:latin typeface="+mj-lt"/>
                <a:ea typeface="+mj-ea"/>
                <a:cs typeface="+mj-cs"/>
                <a:sym typeface="Arial"/>
              </a:rPr>
              <a:t>critères pour les femmes enceintes sont actuellement sous revu et donc peuvent changer d’ici peut.</a:t>
            </a:r>
            <a:endParaRPr lang="fr-FR" i="0" dirty="0"/>
          </a:p>
          <a:p>
            <a:endParaRPr lang="fr-FR" i="0" dirty="0"/>
          </a:p>
          <a:p>
            <a:pPr marL="0" marR="0" lvl="0" indent="0" defTabSz="914400" eaLnBrk="1" fontAlgn="auto" latinLnBrk="0" hangingPunct="1">
              <a:lnSpc>
                <a:spcPct val="100000"/>
              </a:lnSpc>
              <a:spcBef>
                <a:spcPts val="0"/>
              </a:spcBef>
              <a:spcAft>
                <a:spcPts val="0"/>
              </a:spcAft>
              <a:buClrTx/>
              <a:buSzTx/>
              <a:buFontTx/>
              <a:buNone/>
              <a:tabLst/>
              <a:defRPr/>
            </a:pPr>
            <a:r>
              <a:rPr lang="fr-FR" i="0" dirty="0"/>
              <a:t>Outre que les enfants en âge scolarisés, les groupes importants sont les femmes en âge de procréer, les femmes enceintes, les femmes allaitantes et les enfants de moins de 2 ans. </a:t>
            </a:r>
          </a:p>
          <a:p>
            <a:endParaRPr lang="fr-FR" i="0" dirty="0"/>
          </a:p>
          <a:p>
            <a:endParaRPr lang="fr-FR" i="0" dirty="0"/>
          </a:p>
          <a:p>
            <a:r>
              <a:rPr lang="fr-FR" i="0" dirty="0"/>
              <a:t>Mais, pour les enquêtes, l'accent est mis sur les femmes en âge de procréer et les femmes enceintes. Pour des raisons de comparaison avec les enquêtes précédentes et la facilité de collectes de données, les enfants d'âge scolaire sont souvent inclus. </a:t>
            </a:r>
          </a:p>
          <a:p>
            <a:endParaRPr lang="fr-FR" i="0" dirty="0"/>
          </a:p>
        </p:txBody>
      </p:sp>
    </p:spTree>
    <p:extLst>
      <p:ext uri="{BB962C8B-B14F-4D97-AF65-F5344CB8AC3E}">
        <p14:creationId xmlns:p14="http://schemas.microsoft.com/office/powerpoint/2010/main" val="120443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73529" y="4524374"/>
            <a:ext cx="6349999" cy="4825813"/>
          </a:xfrm>
        </p:spPr>
        <p:txBody>
          <a:bodyPr>
            <a:normAutofit fontScale="70000" lnSpcReduction="20000"/>
          </a:bodyPr>
          <a:lstStyle/>
          <a:p>
            <a:r>
              <a:rPr lang="en-US" sz="1200" dirty="0" err="1"/>
              <a:t>Bienvenue</a:t>
            </a:r>
            <a:r>
              <a:rPr lang="en-US" sz="1200" baseline="0" dirty="0"/>
              <a:t> </a:t>
            </a:r>
            <a:r>
              <a:rPr lang="en-US" sz="1200" baseline="0" dirty="0" err="1"/>
              <a:t>dans</a:t>
            </a:r>
            <a:r>
              <a:rPr lang="en-US" sz="1200" baseline="0" dirty="0"/>
              <a:t> le </a:t>
            </a:r>
            <a:r>
              <a:rPr lang="en-US" sz="1200" baseline="0" dirty="0" err="1"/>
              <a:t>webinaire</a:t>
            </a:r>
            <a:r>
              <a:rPr lang="en-US" sz="1200" baseline="0" dirty="0"/>
              <a:t> sur le “guide de </a:t>
            </a:r>
            <a:r>
              <a:rPr lang="en-US" sz="1200" baseline="0" dirty="0" err="1"/>
              <a:t>suivi</a:t>
            </a:r>
            <a:r>
              <a:rPr lang="en-US" sz="1200" baseline="0" dirty="0"/>
              <a:t> des </a:t>
            </a:r>
            <a:r>
              <a:rPr lang="en-US" sz="1200" baseline="0" dirty="0" err="1"/>
              <a:t>programmes</a:t>
            </a:r>
            <a:r>
              <a:rPr lang="en-US" sz="1200" baseline="0" dirty="0"/>
              <a:t> </a:t>
            </a:r>
            <a:r>
              <a:rPr lang="en-US" sz="1200" baseline="0" dirty="0" err="1"/>
              <a:t>d’iodation</a:t>
            </a:r>
            <a:r>
              <a:rPr lang="en-US" sz="1200" baseline="0" dirty="0"/>
              <a:t> du </a:t>
            </a:r>
            <a:r>
              <a:rPr lang="en-US" sz="1200" baseline="0" dirty="0" err="1"/>
              <a:t>sel</a:t>
            </a:r>
            <a:r>
              <a:rPr lang="en-US" sz="1200" baseline="0" dirty="0"/>
              <a:t> pour la determination du </a:t>
            </a:r>
            <a:r>
              <a:rPr lang="en-US" sz="1200" baseline="0" dirty="0" err="1"/>
              <a:t>statut</a:t>
            </a:r>
            <a:r>
              <a:rPr lang="en-US" sz="1200" baseline="0" dirty="0"/>
              <a:t> </a:t>
            </a:r>
            <a:r>
              <a:rPr lang="en-US" sz="1200" baseline="0" dirty="0" err="1"/>
              <a:t>en</a:t>
            </a:r>
            <a:r>
              <a:rPr lang="en-US" sz="1200" baseline="0" dirty="0"/>
              <a:t> </a:t>
            </a:r>
            <a:r>
              <a:rPr lang="en-US" sz="1200" baseline="0" dirty="0" err="1"/>
              <a:t>iode</a:t>
            </a:r>
            <a:r>
              <a:rPr lang="en-US" sz="1200" baseline="0" dirty="0"/>
              <a:t> de la population,”</a:t>
            </a:r>
            <a:endParaRPr lang="en-US" sz="1200" i="0" dirty="0"/>
          </a:p>
          <a:p>
            <a:endParaRPr lang="en-US" sz="1200" i="0" dirty="0"/>
          </a:p>
          <a:p>
            <a:r>
              <a:rPr lang="en-US" sz="1200" i="0" dirty="0"/>
              <a:t>A quoi </a:t>
            </a:r>
            <a:r>
              <a:rPr lang="en-US" sz="1200" i="0" dirty="0" err="1"/>
              <a:t>pouvez</a:t>
            </a:r>
            <a:r>
              <a:rPr lang="en-US" sz="1200" i="0" dirty="0"/>
              <a:t> </a:t>
            </a:r>
            <a:r>
              <a:rPr lang="en-US" sz="1200" i="0" dirty="0" err="1"/>
              <a:t>vous</a:t>
            </a:r>
            <a:r>
              <a:rPr lang="en-US" sz="1200" i="0" dirty="0"/>
              <a:t> </a:t>
            </a:r>
            <a:r>
              <a:rPr lang="en-US" sz="1200" i="0" dirty="0" err="1"/>
              <a:t>vous</a:t>
            </a:r>
            <a:r>
              <a:rPr lang="en-US" sz="1200" i="0" dirty="0"/>
              <a:t> </a:t>
            </a:r>
            <a:r>
              <a:rPr lang="en-US" sz="1200" i="0" dirty="0" err="1"/>
              <a:t>attendre</a:t>
            </a:r>
            <a:endParaRPr lang="en-US" sz="1200" i="0" dirty="0"/>
          </a:p>
          <a:p>
            <a:endParaRPr lang="en-US" sz="1200" i="0" dirty="0"/>
          </a:p>
          <a:p>
            <a:r>
              <a:rPr lang="fr-FR" sz="1200" i="0" dirty="0"/>
              <a:t>Dans l'heure qui suit, nous présenterons les " Directives de l'UNICEF sur le suivi des programmes d'iodation du sel et du statut d'iode " publiées en 2018. </a:t>
            </a:r>
          </a:p>
          <a:p>
            <a:r>
              <a:rPr lang="fr-FR" sz="1200" i="0" dirty="0"/>
              <a:t>Après 40 minute de présentation, suivra</a:t>
            </a:r>
            <a:r>
              <a:rPr lang="fr-FR" sz="1200" i="0" baseline="0" dirty="0"/>
              <a:t> un échange durant lequel vous poserez des questions et soumettrez vos commentaires et suggestions.</a:t>
            </a:r>
          </a:p>
          <a:p>
            <a:endParaRPr lang="en-US" sz="1200" i="0" dirty="0"/>
          </a:p>
          <a:p>
            <a:r>
              <a:rPr lang="fr-FR" sz="1200" i="0" dirty="0"/>
              <a:t>Pour une gestion</a:t>
            </a:r>
            <a:r>
              <a:rPr lang="fr-FR" sz="1200" i="0" baseline="0" dirty="0"/>
              <a:t> efficace de ce temps d’échange, </a:t>
            </a:r>
            <a:r>
              <a:rPr lang="fr-FR" sz="1200" i="0" baseline="0" dirty="0">
                <a:solidFill>
                  <a:srgbClr val="FF0000"/>
                </a:solidFill>
              </a:rPr>
              <a:t>vous serez mis sur mute </a:t>
            </a:r>
            <a:r>
              <a:rPr lang="fr-FR" sz="1200" i="0" dirty="0"/>
              <a:t>pendant le webinaire. L’intégralité du  Webinaire enregistré ainsi que d’autres documents</a:t>
            </a:r>
            <a:r>
              <a:rPr lang="fr-FR" sz="1200" i="0" baseline="0" dirty="0"/>
              <a:t> seront partagés </a:t>
            </a:r>
            <a:r>
              <a:rPr lang="fr-FR" sz="1200" i="0" dirty="0"/>
              <a:t> par email  avec tous les participants.</a:t>
            </a:r>
          </a:p>
          <a:p>
            <a:endParaRPr lang="en-US" sz="1200" i="0" dirty="0"/>
          </a:p>
          <a:p>
            <a:r>
              <a:rPr lang="fr-FR" sz="1200" i="0" dirty="0"/>
              <a:t>Ce webinaire est organisé conjointement par l'UNICEF et l’</a:t>
            </a:r>
            <a:r>
              <a:rPr lang="fr-FR" sz="1200" i="0" dirty="0" err="1"/>
              <a:t>Iodine</a:t>
            </a:r>
            <a:r>
              <a:rPr lang="fr-FR" sz="1200" i="0" dirty="0"/>
              <a:t> Global Network (IGN). L'IGN a dirigé le développement du matériel utilisé pour ce webinaire. </a:t>
            </a:r>
          </a:p>
          <a:p>
            <a:r>
              <a:rPr lang="fr-FR" sz="1200" i="0" dirty="0"/>
              <a:t>Nous sommes heureux d'avoir une représentation régionale de l'UNICEF et de l'IGN dans ce webinaire.</a:t>
            </a:r>
            <a:endParaRPr lang="en-US" sz="1200" i="0" dirty="0"/>
          </a:p>
          <a:p>
            <a:endParaRPr lang="en-US" sz="1200" i="0" dirty="0"/>
          </a:p>
          <a:p>
            <a:r>
              <a:rPr lang="en-US" sz="1200" i="0" dirty="0" err="1"/>
              <a:t>Permettez</a:t>
            </a:r>
            <a:r>
              <a:rPr lang="en-US" sz="1200" i="0" dirty="0"/>
              <a:t> </a:t>
            </a:r>
            <a:r>
              <a:rPr lang="en-US" sz="1200" i="0" dirty="0" err="1"/>
              <a:t>moi</a:t>
            </a:r>
            <a:r>
              <a:rPr lang="en-US" sz="1200" i="0" dirty="0"/>
              <a:t> de </a:t>
            </a:r>
            <a:r>
              <a:rPr lang="en-US" sz="1200" i="0" dirty="0" err="1"/>
              <a:t>vous</a:t>
            </a:r>
            <a:r>
              <a:rPr lang="en-US" sz="1200" i="0" baseline="0" dirty="0"/>
              <a:t> </a:t>
            </a:r>
            <a:r>
              <a:rPr lang="en-US" sz="1200" i="0" baseline="0" dirty="0" err="1"/>
              <a:t>présenter</a:t>
            </a:r>
            <a:r>
              <a:rPr lang="en-US" sz="1200" i="0" baseline="0" dirty="0"/>
              <a:t> </a:t>
            </a:r>
            <a:r>
              <a:rPr lang="en-US" sz="1200" i="0" baseline="0" dirty="0" err="1"/>
              <a:t>l’équipe</a:t>
            </a:r>
            <a:r>
              <a:rPr lang="en-US" sz="1200" i="0" baseline="0" dirty="0"/>
              <a:t> qui anime </a:t>
            </a:r>
            <a:r>
              <a:rPr lang="en-US" sz="1200" i="0" baseline="0" dirty="0" err="1"/>
              <a:t>cette</a:t>
            </a:r>
            <a:r>
              <a:rPr lang="en-US" sz="1200" i="0" baseline="0" dirty="0"/>
              <a:t> session</a:t>
            </a:r>
            <a:endParaRPr lang="en-US" sz="1200" i="0" dirty="0"/>
          </a:p>
          <a:p>
            <a:pPr marL="228600" indent="-228600">
              <a:buAutoNum type="arabicPeriod"/>
            </a:pPr>
            <a:r>
              <a:rPr lang="en-US" sz="1200" i="0" dirty="0"/>
              <a:t>El</a:t>
            </a:r>
            <a:r>
              <a:rPr lang="en-US" sz="1200" i="0" baseline="0" dirty="0"/>
              <a:t> </a:t>
            </a:r>
            <a:r>
              <a:rPr lang="en-US" sz="1200" i="0" baseline="0" dirty="0" err="1"/>
              <a:t>Hassane</a:t>
            </a:r>
            <a:r>
              <a:rPr lang="en-US" sz="1200" i="0" baseline="0" dirty="0"/>
              <a:t> </a:t>
            </a:r>
            <a:r>
              <a:rPr lang="en-US" sz="1200" i="0" baseline="0" dirty="0" err="1"/>
              <a:t>Kp</a:t>
            </a:r>
            <a:r>
              <a:rPr lang="en-US" sz="1200" i="0" baseline="0" dirty="0"/>
              <a:t> </a:t>
            </a:r>
            <a:r>
              <a:rPr lang="en-US" sz="1200" i="0" baseline="0" dirty="0" err="1"/>
              <a:t>Tou</a:t>
            </a:r>
            <a:r>
              <a:rPr lang="en-US" sz="1200" i="0" baseline="0" dirty="0"/>
              <a:t>, </a:t>
            </a:r>
            <a:r>
              <a:rPr lang="en-US" sz="1200" i="0" baseline="0" dirty="0" err="1"/>
              <a:t>spécialiste</a:t>
            </a:r>
            <a:r>
              <a:rPr lang="en-US" sz="1200" i="0" baseline="0" dirty="0"/>
              <a:t> nutrition au bureau regional </a:t>
            </a:r>
            <a:r>
              <a:rPr lang="en-US" sz="1200" i="0" baseline="0" dirty="0" err="1"/>
              <a:t>Afrique</a:t>
            </a:r>
            <a:r>
              <a:rPr lang="en-US" sz="1200" i="0" baseline="0" dirty="0"/>
              <a:t> de </a:t>
            </a:r>
            <a:r>
              <a:rPr lang="en-US" sz="1200" i="0" baseline="0" dirty="0" err="1"/>
              <a:t>l’Ouest</a:t>
            </a:r>
            <a:r>
              <a:rPr lang="en-US" sz="1200" i="0" baseline="0" dirty="0"/>
              <a:t> et du Centre de </a:t>
            </a:r>
            <a:r>
              <a:rPr lang="en-US" sz="1200" i="0" baseline="0" dirty="0" err="1"/>
              <a:t>l’UNICEF</a:t>
            </a:r>
            <a:endParaRPr lang="en-US" sz="1200" i="0" baseline="0" dirty="0"/>
          </a:p>
          <a:p>
            <a:r>
              <a:rPr lang="en-US" sz="1200" i="0" dirty="0"/>
              <a:t>2.Mawuli</a:t>
            </a:r>
            <a:r>
              <a:rPr lang="en-US" sz="1200" i="0" baseline="0" dirty="0"/>
              <a:t> </a:t>
            </a:r>
            <a:r>
              <a:rPr lang="en-US" sz="1200" i="0" baseline="0" dirty="0" err="1"/>
              <a:t>Sablah</a:t>
            </a:r>
            <a:r>
              <a:rPr lang="en-US" sz="1200" i="0" baseline="0" dirty="0"/>
              <a:t> </a:t>
            </a:r>
            <a:r>
              <a:rPr lang="en-US" sz="1200" i="0" baseline="0" dirty="0" err="1"/>
              <a:t>également</a:t>
            </a:r>
            <a:r>
              <a:rPr lang="en-US" sz="1200" i="0" baseline="0" dirty="0"/>
              <a:t> </a:t>
            </a:r>
            <a:r>
              <a:rPr lang="en-US" sz="1200" i="0" baseline="0" dirty="0" err="1"/>
              <a:t>spécialiste</a:t>
            </a:r>
            <a:r>
              <a:rPr lang="en-US" sz="1200" i="0" baseline="0" dirty="0"/>
              <a:t> </a:t>
            </a:r>
            <a:r>
              <a:rPr lang="en-US" sz="1200" i="0" baseline="0" dirty="0" err="1"/>
              <a:t>Nutrition,UNICEF</a:t>
            </a:r>
            <a:r>
              <a:rPr lang="en-US" sz="1200" i="0" baseline="0" dirty="0"/>
              <a:t> </a:t>
            </a:r>
            <a:r>
              <a:rPr lang="en-US" sz="1200" i="0" baseline="0" dirty="0" err="1"/>
              <a:t>basé</a:t>
            </a:r>
            <a:r>
              <a:rPr lang="en-US" sz="1200" i="0" baseline="0" dirty="0"/>
              <a:t> au siege à New </a:t>
            </a:r>
            <a:r>
              <a:rPr lang="en-US" sz="1200" i="0" baseline="0" dirty="0" err="1"/>
              <a:t>york</a:t>
            </a:r>
            <a:endParaRPr lang="en-US" sz="1200" i="0" dirty="0"/>
          </a:p>
          <a:p>
            <a:r>
              <a:rPr lang="en-US" sz="1200" i="0" dirty="0"/>
              <a:t>3. </a:t>
            </a:r>
            <a:r>
              <a:rPr lang="en-US" sz="1200" i="0" dirty="0" err="1"/>
              <a:t>Amal</a:t>
            </a:r>
            <a:r>
              <a:rPr lang="en-US" sz="1200" i="0" dirty="0"/>
              <a:t> Tucker</a:t>
            </a:r>
            <a:r>
              <a:rPr lang="en-US" sz="1200" i="0" baseline="0" dirty="0"/>
              <a:t> Brown, </a:t>
            </a:r>
            <a:r>
              <a:rPr lang="en-US" sz="1200" i="0" baseline="0" dirty="0" err="1"/>
              <a:t>consultante</a:t>
            </a:r>
            <a:r>
              <a:rPr lang="en-US" sz="1200" i="0" baseline="0" dirty="0"/>
              <a:t> IGN </a:t>
            </a:r>
            <a:r>
              <a:rPr lang="en-US" sz="1200" i="0" baseline="0" dirty="0" err="1"/>
              <a:t>basé</a:t>
            </a:r>
            <a:r>
              <a:rPr lang="en-US" sz="1200" i="0" baseline="0" dirty="0"/>
              <a:t> au </a:t>
            </a:r>
            <a:r>
              <a:rPr lang="en-US" sz="1200" i="0" baseline="0" dirty="0" err="1"/>
              <a:t>Maroc</a:t>
            </a:r>
            <a:endParaRPr lang="en-US" sz="1200" i="0" baseline="0" dirty="0"/>
          </a:p>
          <a:p>
            <a:r>
              <a:rPr lang="en-US" sz="1200" i="0" baseline="0" dirty="0"/>
              <a:t>Et </a:t>
            </a:r>
            <a:r>
              <a:rPr lang="en-US" sz="1200" i="0" baseline="0" dirty="0" err="1"/>
              <a:t>moi</a:t>
            </a:r>
            <a:r>
              <a:rPr lang="en-US" sz="1200" i="0" baseline="0" dirty="0"/>
              <a:t> </a:t>
            </a:r>
            <a:r>
              <a:rPr lang="en-US" sz="1200" i="0" baseline="0" dirty="0" err="1"/>
              <a:t>même</a:t>
            </a:r>
            <a:r>
              <a:rPr lang="en-US" sz="1200" i="0" baseline="0" dirty="0"/>
              <a:t>, </a:t>
            </a:r>
            <a:endParaRPr lang="en-US" sz="1200" i="0" dirty="0"/>
          </a:p>
          <a:p>
            <a:pPr marL="0" marR="0" indent="0" defTabSz="914400" eaLnBrk="1" fontAlgn="auto" latinLnBrk="0" hangingPunct="1">
              <a:lnSpc>
                <a:spcPct val="100000"/>
              </a:lnSpc>
              <a:spcBef>
                <a:spcPts val="0"/>
              </a:spcBef>
              <a:spcAft>
                <a:spcPts val="0"/>
              </a:spcAft>
              <a:buClrTx/>
              <a:buSzTx/>
              <a:buFontTx/>
              <a:buNone/>
              <a:tabLst/>
              <a:defRPr/>
            </a:pPr>
            <a:r>
              <a:rPr lang="en-US" sz="1200" i="0" dirty="0"/>
              <a:t>4.</a:t>
            </a:r>
            <a:r>
              <a:rPr lang="en-US" sz="1200" i="0" baseline="0" dirty="0"/>
              <a:t> </a:t>
            </a:r>
            <a:r>
              <a:rPr lang="en-US" sz="1200" i="0" dirty="0" err="1"/>
              <a:t>Dedenyo</a:t>
            </a:r>
            <a:r>
              <a:rPr lang="en-US" sz="1200" i="0" dirty="0"/>
              <a:t> ADOSSI consultant IGN </a:t>
            </a:r>
            <a:r>
              <a:rPr lang="en-US" sz="1200" i="0" dirty="0" err="1"/>
              <a:t>basé</a:t>
            </a:r>
            <a:r>
              <a:rPr lang="en-US" sz="1200" i="0" dirty="0"/>
              <a:t> au Togo</a:t>
            </a:r>
          </a:p>
          <a:p>
            <a:endParaRPr lang="en-US" sz="1200" i="0" baseline="0" dirty="0"/>
          </a:p>
          <a:p>
            <a:endParaRPr lang="en-US" sz="1200" i="0" dirty="0"/>
          </a:p>
          <a:p>
            <a:r>
              <a:rPr lang="en-US" sz="1200" i="0" dirty="0" err="1"/>
              <a:t>Alors</a:t>
            </a:r>
            <a:r>
              <a:rPr lang="en-US" sz="1200" i="0" dirty="0"/>
              <a:t> </a:t>
            </a:r>
            <a:r>
              <a:rPr lang="en-US" sz="1200" i="0" dirty="0" err="1"/>
              <a:t>commencons</a:t>
            </a:r>
            <a:endParaRPr lang="en-US" sz="1200" i="0" dirty="0"/>
          </a:p>
          <a:p>
            <a:endParaRPr lang="en-US" sz="1200" i="0" dirty="0"/>
          </a:p>
          <a:p>
            <a:r>
              <a:rPr lang="en-US" sz="1200" i="0" dirty="0" err="1"/>
              <a:t>Dans</a:t>
            </a:r>
            <a:r>
              <a:rPr lang="en-US" sz="1200" i="0" dirty="0"/>
              <a:t> la </a:t>
            </a:r>
            <a:r>
              <a:rPr lang="en-US" sz="1200" i="0" dirty="0" err="1"/>
              <a:t>prochaine</a:t>
            </a:r>
            <a:r>
              <a:rPr lang="en-US" sz="1200" i="0" dirty="0"/>
              <a:t> </a:t>
            </a:r>
            <a:r>
              <a:rPr lang="en-US" sz="1200" i="0" dirty="0" err="1"/>
              <a:t>heure</a:t>
            </a:r>
            <a:r>
              <a:rPr lang="en-US" sz="1200" i="0" dirty="0"/>
              <a:t>, nous </a:t>
            </a:r>
            <a:r>
              <a:rPr lang="en-US" sz="1200" i="0" dirty="0" err="1"/>
              <a:t>allons</a:t>
            </a:r>
            <a:r>
              <a:rPr lang="en-US" sz="1200" i="0" dirty="0"/>
              <a:t> </a:t>
            </a:r>
            <a:r>
              <a:rPr lang="en-US" sz="1200" i="0" dirty="0" err="1"/>
              <a:t>vous</a:t>
            </a:r>
            <a:r>
              <a:rPr lang="en-US" sz="1200" i="0" dirty="0"/>
              <a:t> </a:t>
            </a:r>
            <a:r>
              <a:rPr lang="en-US" sz="1200" i="0" dirty="0" err="1"/>
              <a:t>entretenir</a:t>
            </a:r>
            <a:r>
              <a:rPr lang="en-US" sz="1200" i="0" dirty="0"/>
              <a:t> sur </a:t>
            </a:r>
          </a:p>
          <a:p>
            <a:r>
              <a:rPr lang="fr-FR" sz="1200" i="0" dirty="0"/>
              <a:t>Ce qui a changé au fil du temps dans les programmes de nutrition à l'iode</a:t>
            </a:r>
          </a:p>
          <a:p>
            <a:r>
              <a:rPr lang="fr-FR" sz="1200" i="0" dirty="0"/>
              <a:t>Ses répercussions sur la nature et la façon dont nous surveillons le rendement et l'incidence de nos activités.</a:t>
            </a:r>
          </a:p>
          <a:p>
            <a:r>
              <a:rPr lang="fr-FR" sz="1200" i="0" dirty="0"/>
              <a:t>Quelles sont les principales recommandations du document d'orientation ? </a:t>
            </a:r>
          </a:p>
          <a:p>
            <a:r>
              <a:rPr lang="fr-FR" sz="1200" i="0" dirty="0"/>
              <a:t>Comment vous pouvez les utiliser dans votre travail en tant que gestionnaire de programme</a:t>
            </a:r>
            <a:endParaRPr lang="en-US" sz="1200" i="0" dirty="0"/>
          </a:p>
          <a:p>
            <a:endParaRPr lang="en-US" sz="1200" dirty="0"/>
          </a:p>
          <a:p>
            <a:pPr marL="342900" marR="0" indent="-342900" defTabSz="914400" eaLnBrk="1" fontAlgn="auto" latinLnBrk="0" hangingPunct="1">
              <a:lnSpc>
                <a:spcPct val="100000"/>
              </a:lnSpc>
              <a:spcBef>
                <a:spcPts val="0"/>
              </a:spcBef>
              <a:spcAft>
                <a:spcPts val="0"/>
              </a:spcAft>
              <a:buClrTx/>
              <a:buSzTx/>
              <a:buFont typeface="Wingdings" pitchFamily="2" charset="2"/>
              <a:buChar char="à"/>
              <a:tabLst/>
              <a:defRPr/>
            </a:pPr>
            <a:r>
              <a:rPr lang="fr-FR" sz="1200" i="0" dirty="0"/>
              <a:t>Programmes d'iodation du sel</a:t>
            </a:r>
          </a:p>
          <a:p>
            <a:pPr marL="342900" indent="-342900">
              <a:buFont typeface="Wingdings" pitchFamily="2" charset="2"/>
              <a:buChar char="à"/>
            </a:pPr>
            <a:r>
              <a:rPr lang="en-US" sz="1200" dirty="0"/>
              <a:t>Ce </a:t>
            </a:r>
            <a:r>
              <a:rPr lang="fr-FR" sz="1200" i="0" dirty="0"/>
              <a:t> qui a changé au fil du temps dans les programmes de nutrition à l'iode</a:t>
            </a:r>
          </a:p>
          <a:p>
            <a:pPr marL="342900" indent="-342900">
              <a:buFont typeface="Wingdings" pitchFamily="2" charset="2"/>
              <a:buChar char="à"/>
            </a:pPr>
            <a:r>
              <a:rPr lang="fr-FR" sz="1200" i="0" dirty="0"/>
              <a:t>Ses répercussions sur la nature et la façon dont nous surveillons le rendement et l'incidence de nos activités.</a:t>
            </a:r>
          </a:p>
          <a:p>
            <a:pPr marL="342900" indent="-342900">
              <a:buFont typeface="Wingdings" pitchFamily="2" charset="2"/>
              <a:buChar char="à"/>
            </a:pPr>
            <a:r>
              <a:rPr lang="fr-FR" sz="1200" i="0" dirty="0"/>
              <a:t>Quelles</a:t>
            </a:r>
            <a:r>
              <a:rPr lang="fr-FR" sz="1200" i="0" baseline="0" dirty="0"/>
              <a:t> </a:t>
            </a:r>
            <a:r>
              <a:rPr lang="fr-FR" sz="1200" i="0" dirty="0"/>
              <a:t>sont les principales recommandations du document d'orientation ? </a:t>
            </a:r>
          </a:p>
          <a:p>
            <a:pPr marL="342900" indent="-342900">
              <a:buFont typeface="Wingdings" pitchFamily="2" charset="2"/>
              <a:buChar char="à"/>
            </a:pPr>
            <a:r>
              <a:rPr lang="fr-FR" sz="1200" i="0" dirty="0"/>
              <a:t>Comment peuvent</a:t>
            </a:r>
            <a:r>
              <a:rPr lang="fr-FR" sz="1200" i="0" baseline="0" dirty="0"/>
              <a:t> elles être</a:t>
            </a:r>
            <a:r>
              <a:rPr lang="fr-FR" sz="1200" i="0" dirty="0"/>
              <a:t> utilisées dans votre travail en tant que gestionnaire de programme?</a:t>
            </a:r>
          </a:p>
          <a:p>
            <a:pPr marL="0" indent="0">
              <a:buFont typeface="Wingdings" pitchFamily="2" charset="2"/>
              <a:buNone/>
            </a:pPr>
            <a:endParaRPr lang="en-US" sz="1200" i="0" dirty="0"/>
          </a:p>
          <a:p>
            <a:r>
              <a:rPr lang="fr-FR" sz="1200" i="0" dirty="0"/>
              <a:t>J'aimerais souligner que nous ne serons pas en mesure de couvrir tous les aspects de la nutrition à l'iode. </a:t>
            </a:r>
          </a:p>
          <a:p>
            <a:r>
              <a:rPr lang="fr-FR" sz="1200" i="0" dirty="0"/>
              <a:t>Il faudra énormément de temps pour discuter de</a:t>
            </a:r>
            <a:r>
              <a:rPr lang="fr-FR" sz="1200" i="0" baseline="0" dirty="0"/>
              <a:t> </a:t>
            </a:r>
            <a:r>
              <a:rPr lang="fr-FR" sz="1200" i="0" dirty="0"/>
              <a:t>toutes</a:t>
            </a:r>
            <a:r>
              <a:rPr lang="fr-FR" sz="1200" i="0" baseline="0" dirty="0"/>
              <a:t> les </a:t>
            </a:r>
            <a:r>
              <a:rPr lang="fr-FR" sz="1200" i="0" dirty="0"/>
              <a:t>dimensions et les expériences liées à ce programme passionnant, </a:t>
            </a:r>
          </a:p>
          <a:p>
            <a:r>
              <a:rPr lang="fr-FR" sz="1200" i="0" dirty="0"/>
              <a:t>Nous comprenons votre soif</a:t>
            </a:r>
            <a:r>
              <a:rPr lang="fr-FR" sz="1200" i="0" baseline="0" dirty="0"/>
              <a:t> de réponses</a:t>
            </a:r>
            <a:r>
              <a:rPr lang="fr-FR" sz="1200" i="0" dirty="0"/>
              <a:t>. Vos questions seront reçues</a:t>
            </a:r>
            <a:r>
              <a:rPr lang="fr-FR" sz="1200" i="0" baseline="0" dirty="0"/>
              <a:t> et répondues séparément, </a:t>
            </a:r>
          </a:p>
          <a:p>
            <a:r>
              <a:rPr lang="fr-FR" sz="1200" i="0" baseline="0" dirty="0"/>
              <a:t>A présent permettez moi de passer la parole à  EL Hassan pour quelques mots d’introductions</a:t>
            </a:r>
            <a:endParaRPr lang="en-US" sz="1200" i="0" dirty="0"/>
          </a:p>
        </p:txBody>
      </p:sp>
    </p:spTree>
    <p:extLst>
      <p:ext uri="{BB962C8B-B14F-4D97-AF65-F5344CB8AC3E}">
        <p14:creationId xmlns:p14="http://schemas.microsoft.com/office/powerpoint/2010/main" val="2658378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95091"/>
            <a:ext cx="6251330" cy="4651131"/>
          </a:xfrm>
        </p:spPr>
        <p:txBody>
          <a:bodyPr/>
          <a:lstStyle/>
          <a:p>
            <a:r>
              <a:rPr lang="fr-FR" dirty="0"/>
              <a:t>La 4ieme recommandation se situe sur l’évaluation des apports en iode parmi différents groupes cibles. Ceci est important pour évaluer l’impact et à la détermination de l'état de référence.</a:t>
            </a:r>
          </a:p>
          <a:p>
            <a:endParaRPr lang="fr-FR" dirty="0"/>
          </a:p>
          <a:p>
            <a:r>
              <a:rPr lang="fr-FR" dirty="0"/>
              <a:t>Donc pourquoi est-il important d'évaluer le taux d'iode parmi différente groupe cible ?</a:t>
            </a:r>
          </a:p>
        </p:txBody>
      </p:sp>
    </p:spTree>
    <p:extLst>
      <p:ext uri="{BB962C8B-B14F-4D97-AF65-F5344CB8AC3E}">
        <p14:creationId xmlns:p14="http://schemas.microsoft.com/office/powerpoint/2010/main" val="849751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71999"/>
            <a:ext cx="6251330" cy="4774223"/>
          </a:xfrm>
        </p:spPr>
        <p:txBody>
          <a:bodyPr/>
          <a:lstStyle/>
          <a:p>
            <a:r>
              <a:rPr lang="fr-FR" dirty="0"/>
              <a:t>Pour répondre a ceci, prenons un exemple.</a:t>
            </a:r>
          </a:p>
          <a:p>
            <a:r>
              <a:rPr lang="fr-FR" dirty="0"/>
              <a:t>Là, on constate que le taux d'iode des enfants d'âge scolaire est considéré comme adéquat parce que </a:t>
            </a:r>
            <a:r>
              <a:rPr lang="fr-FR" sz="1200" b="0" i="0" u="none" strike="noStrike" baseline="0" dirty="0">
                <a:latin typeface="+mj-lt"/>
                <a:ea typeface="+mj-ea"/>
                <a:cs typeface="+mj-cs"/>
                <a:sym typeface="Arial"/>
              </a:rPr>
              <a:t>la concentration médiane de l’iode urinaire </a:t>
            </a:r>
            <a:r>
              <a:rPr lang="fr-FR" dirty="0"/>
              <a:t>est de 163 µg/L, ce qui se situe entre 100 et 299 µg/L. </a:t>
            </a:r>
          </a:p>
          <a:p>
            <a:endParaRPr lang="fr-FR" dirty="0"/>
          </a:p>
          <a:p>
            <a:r>
              <a:rPr lang="fr-FR" dirty="0"/>
              <a:t>Conclusion : l'état iodé est adéquat et tout va bien.</a:t>
            </a:r>
          </a:p>
        </p:txBody>
      </p:sp>
    </p:spTree>
    <p:extLst>
      <p:ext uri="{BB962C8B-B14F-4D97-AF65-F5344CB8AC3E}">
        <p14:creationId xmlns:p14="http://schemas.microsoft.com/office/powerpoint/2010/main" val="2255396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89585"/>
            <a:ext cx="6251330" cy="4756638"/>
          </a:xfrm>
        </p:spPr>
        <p:txBody>
          <a:bodyPr/>
          <a:lstStyle/>
          <a:p>
            <a:r>
              <a:rPr lang="fr-FR" dirty="0"/>
              <a:t>Toutefois, ce pays a également recueilli des données sur les femmes enceintes. </a:t>
            </a:r>
          </a:p>
          <a:p>
            <a:r>
              <a:rPr lang="fr-FR" dirty="0"/>
              <a:t>Qui a montré que la</a:t>
            </a:r>
            <a:r>
              <a:rPr lang="fr-FR" sz="1200" b="0" i="0" u="none" strike="noStrike" baseline="0" dirty="0">
                <a:latin typeface="+mj-lt"/>
                <a:ea typeface="+mj-ea"/>
                <a:cs typeface="+mj-cs"/>
                <a:sym typeface="Arial"/>
              </a:rPr>
              <a:t> concentration médiane de l’iode urinaire </a:t>
            </a:r>
            <a:r>
              <a:rPr lang="fr-FR" dirty="0"/>
              <a:t> n'était que de 113 µg/L, ce qui est inférieur au niveau minimum pour les femmes enceintes qui est de 150 µg/L.</a:t>
            </a:r>
          </a:p>
          <a:p>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Notre conclusion est donc différente : le taux d'iode des enfants d'âge scolaire est correct pour répondre à leur besoin physiologique, mais les femmes enceintes ne sont pas suffisamment protégées.</a:t>
            </a:r>
          </a:p>
          <a:p>
            <a:endParaRPr lang="fr-FR" dirty="0"/>
          </a:p>
          <a:p>
            <a:r>
              <a:rPr lang="fr-FR" dirty="0"/>
              <a:t>Dans ce pays, il est nécessaire d’examiné les raisons et de prendre des mesures correctives pour ramener les femmes enceintes dans une fourchette adéquate.</a:t>
            </a:r>
          </a:p>
          <a:p>
            <a:endParaRPr lang="fr-FR" dirty="0"/>
          </a:p>
          <a:p>
            <a:r>
              <a:rPr lang="fr-FR" dirty="0"/>
              <a:t>Donc, comme vous voyez il est important d’estimer le taux d’iode parmi les différentes couches de la population, en particulier parmi les groupes les plus vulnérables à la carence en iode. </a:t>
            </a:r>
          </a:p>
        </p:txBody>
      </p:sp>
    </p:spTree>
    <p:extLst>
      <p:ext uri="{BB962C8B-B14F-4D97-AF65-F5344CB8AC3E}">
        <p14:creationId xmlns:p14="http://schemas.microsoft.com/office/powerpoint/2010/main" val="95820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762499"/>
            <a:ext cx="6251330" cy="4583723"/>
          </a:xfrm>
        </p:spPr>
        <p:txBody>
          <a:bodyPr/>
          <a:lstStyle/>
          <a:p>
            <a:r>
              <a:rPr lang="fr-FR" dirty="0"/>
              <a:t>Une autre utilisation importante de la </a:t>
            </a:r>
            <a:r>
              <a:rPr lang="fr-FR" sz="1200" b="0" i="0" u="none" strike="noStrike" baseline="0" dirty="0">
                <a:latin typeface="+mj-lt"/>
                <a:ea typeface="+mj-ea"/>
                <a:cs typeface="+mj-cs"/>
                <a:sym typeface="Arial"/>
              </a:rPr>
              <a:t>concentration médiane de l’iode urinaire</a:t>
            </a:r>
            <a:r>
              <a:rPr lang="fr-FR" dirty="0"/>
              <a:t> est une analyse des données sur les sous-groupes de la population, notamment par statut économique, par lieux géographique ou par consommation de sel iodé. </a:t>
            </a:r>
          </a:p>
          <a:p>
            <a:endParaRPr lang="fr-FR" dirty="0"/>
          </a:p>
          <a:p>
            <a:r>
              <a:rPr lang="fr-FR" dirty="0"/>
              <a:t>Donc c’est l’objet de la 5e recommandation</a:t>
            </a:r>
            <a:r>
              <a:rPr lang="fr-FR" baseline="0" dirty="0"/>
              <a:t> : </a:t>
            </a:r>
            <a:r>
              <a:rPr lang="fr-FR" dirty="0"/>
              <a:t>Examiner la</a:t>
            </a:r>
            <a:r>
              <a:rPr lang="fr-FR" baseline="0" dirty="0"/>
              <a:t> </a:t>
            </a:r>
            <a:r>
              <a:rPr lang="fr-FR" sz="1200" b="0" i="0" u="none" strike="noStrike" baseline="0" dirty="0">
                <a:latin typeface="+mj-lt"/>
                <a:ea typeface="+mj-ea"/>
                <a:cs typeface="+mj-cs"/>
                <a:sym typeface="Arial"/>
              </a:rPr>
              <a:t>concentration médiane de l’iode urinaire</a:t>
            </a:r>
            <a:r>
              <a:rPr lang="fr-FR" dirty="0"/>
              <a:t> dans les sous-populations pertinentes</a:t>
            </a:r>
          </a:p>
          <a:p>
            <a:endParaRPr lang="fr-FR" dirty="0"/>
          </a:p>
        </p:txBody>
      </p:sp>
    </p:spTree>
    <p:extLst>
      <p:ext uri="{BB962C8B-B14F-4D97-AF65-F5344CB8AC3E}">
        <p14:creationId xmlns:p14="http://schemas.microsoft.com/office/powerpoint/2010/main" val="1226144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60485" y="4466491"/>
            <a:ext cx="6251330" cy="4879731"/>
          </a:xfrm>
        </p:spPr>
        <p:txBody>
          <a:bodyPr/>
          <a:lstStyle/>
          <a:p>
            <a:pPr marL="66675" indent="0">
              <a:buFont typeface="Wingdings" panose="05000000000000000000" pitchFamily="2" charset="2"/>
              <a:buNone/>
            </a:pPr>
            <a:r>
              <a:rPr lang="fr-FR" dirty="0"/>
              <a:t>Le but de cette recommandation est de reconnaitre, bien que les données au niveau national sont utiles pour suivre les progrès globaux, ils peuvent masquer des disparités et des variations infranationales.</a:t>
            </a:r>
          </a:p>
          <a:p>
            <a:pPr marL="514350" indent="-447675">
              <a:buFont typeface="Wingdings" panose="05000000000000000000" pitchFamily="2" charset="2"/>
              <a:buChar char="§"/>
            </a:pPr>
            <a:endParaRPr lang="fr-FR" dirty="0"/>
          </a:p>
          <a:p>
            <a:pPr marL="66675" indent="0">
              <a:buFont typeface="Wingdings" panose="05000000000000000000" pitchFamily="2" charset="2"/>
              <a:buNone/>
            </a:pPr>
            <a:r>
              <a:rPr lang="fr-FR" dirty="0"/>
              <a:t>De nombreux pays, maintenant, ont un taux d'iode adéquat, mais il y a des sous-populations dont le taux d'iode est insuffisant – et donc fragilisées.</a:t>
            </a:r>
          </a:p>
          <a:p>
            <a:pPr marL="66675" indent="0">
              <a:buFont typeface="Wingdings" panose="05000000000000000000" pitchFamily="2" charset="2"/>
              <a:buNone/>
            </a:pPr>
            <a:endParaRPr lang="fr-FR" dirty="0"/>
          </a:p>
          <a:p>
            <a:pPr marL="66675" indent="0">
              <a:buFont typeface="Wingdings" panose="05000000000000000000" pitchFamily="2" charset="2"/>
              <a:buNone/>
            </a:pPr>
            <a:r>
              <a:rPr lang="fr-FR" dirty="0"/>
              <a:t>Il est important de s’assurer que toute les couches de la population bénéficient d’un apport iodé suffisant, soit par le sel de table ou par les aliments transformés et d'orienter les améliorations à apporter aux programmes :</a:t>
            </a:r>
            <a:r>
              <a:rPr lang="fr-FR" baseline="0" dirty="0"/>
              <a:t> c’est une histoire d’</a:t>
            </a:r>
            <a:r>
              <a:rPr lang="fr-FR" dirty="0"/>
              <a:t>é</a:t>
            </a:r>
            <a:r>
              <a:rPr lang="fr-FR" baseline="0" dirty="0"/>
              <a:t>quit</a:t>
            </a:r>
            <a:r>
              <a:rPr lang="fr-FR" dirty="0"/>
              <a:t>é</a:t>
            </a:r>
            <a:r>
              <a:rPr lang="fr-FR" baseline="0" dirty="0"/>
              <a:t>.</a:t>
            </a:r>
            <a:endParaRPr lang="fr-FR" dirty="0"/>
          </a:p>
          <a:p>
            <a:endParaRPr lang="fr-FR" dirty="0"/>
          </a:p>
          <a:p>
            <a:endParaRPr lang="en-US" dirty="0"/>
          </a:p>
        </p:txBody>
      </p:sp>
    </p:spTree>
    <p:extLst>
      <p:ext uri="{BB962C8B-B14F-4D97-AF65-F5344CB8AC3E}">
        <p14:creationId xmlns:p14="http://schemas.microsoft.com/office/powerpoint/2010/main" val="10537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ln>
            <a:solidFill>
              <a:schemeClr val="accent1"/>
            </a:solidFill>
          </a:ln>
        </p:spPr>
      </p:sp>
      <p:sp>
        <p:nvSpPr>
          <p:cNvPr id="3" name="Notes Placeholder 2"/>
          <p:cNvSpPr>
            <a:spLocks noGrp="1"/>
          </p:cNvSpPr>
          <p:nvPr>
            <p:ph type="body" idx="1"/>
          </p:nvPr>
        </p:nvSpPr>
        <p:spPr>
          <a:xfrm>
            <a:off x="360485" y="4554415"/>
            <a:ext cx="6251330" cy="4791808"/>
          </a:xfrm>
        </p:spPr>
        <p:txBody>
          <a:bodyPr/>
          <a:lstStyle/>
          <a:p>
            <a:r>
              <a:rPr lang="fr-FR" dirty="0"/>
              <a:t>Pour illustrer ceci : </a:t>
            </a:r>
          </a:p>
          <a:p>
            <a:endParaRPr lang="fr-FR" dirty="0"/>
          </a:p>
          <a:p>
            <a:r>
              <a:rPr lang="fr-FR" dirty="0"/>
              <a:t>Ce tableau montre les données provenant d’une enquêtes nationales dans pays A  </a:t>
            </a:r>
          </a:p>
          <a:p>
            <a:r>
              <a:rPr lang="fr-FR" dirty="0"/>
              <a:t>Comme vous pouvez le constater, le % de </a:t>
            </a:r>
            <a:r>
              <a:rPr lang="fr-FR" baseline="0" dirty="0"/>
              <a:t>ménages</a:t>
            </a:r>
            <a:r>
              <a:rPr lang="fr-FR" dirty="0"/>
              <a:t> utilisant du sel adéquatement iodé était de 50%  et le taux d'iode de 130 µg/L, ce qui est considéré comme suffisant.</a:t>
            </a:r>
          </a:p>
          <a:p>
            <a:endParaRPr lang="en-US" dirty="0"/>
          </a:p>
        </p:txBody>
      </p:sp>
      <p:sp>
        <p:nvSpPr>
          <p:cNvPr id="4" name="Slide Number Placeholder 3"/>
          <p:cNvSpPr>
            <a:spLocks noGrp="1"/>
          </p:cNvSpPr>
          <p:nvPr>
            <p:ph type="sldNum" sz="quarter" idx="10"/>
          </p:nvPr>
        </p:nvSpPr>
        <p:spPr/>
        <p:txBody>
          <a:bodyPr/>
          <a:lstStyle/>
          <a:p>
            <a:fld id="{83214C7B-3EEF-2342-83DD-AF7ED2E362D0}" type="slidenum">
              <a:rPr lang="en-US" smtClean="0">
                <a:latin typeface="Calibri" panose="020F0502020204030204" pitchFamily="34" charset="0"/>
                <a:cs typeface="Calibri" panose="020F0502020204030204" pitchFamily="34" charset="0"/>
              </a:rPr>
              <a:t>25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624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ln>
            <a:solidFill>
              <a:schemeClr val="accent1"/>
            </a:solidFill>
          </a:ln>
        </p:spPr>
      </p:sp>
      <p:sp>
        <p:nvSpPr>
          <p:cNvPr id="3" name="Notes Placeholder 2"/>
          <p:cNvSpPr>
            <a:spLocks noGrp="1"/>
          </p:cNvSpPr>
          <p:nvPr>
            <p:ph type="body" idx="1"/>
          </p:nvPr>
        </p:nvSpPr>
        <p:spPr>
          <a:xfrm>
            <a:off x="380999" y="4308231"/>
            <a:ext cx="6213231" cy="4967654"/>
          </a:xfrm>
        </p:spPr>
        <p:txBody>
          <a:bodyPr/>
          <a:lstStyle/>
          <a:p>
            <a:pPr>
              <a:lnSpc>
                <a:spcPct val="120000"/>
              </a:lnSpc>
            </a:pPr>
            <a:r>
              <a:rPr lang="fr-FR" sz="1150" noProof="0" dirty="0">
                <a:latin typeface="Calibri" panose="020F0502020204030204" pitchFamily="34" charset="0"/>
                <a:cs typeface="Calibri" panose="020F0502020204030204" pitchFamily="34" charset="0"/>
              </a:rPr>
              <a:t>Mais en faisant une analyse un peu</a:t>
            </a:r>
            <a:r>
              <a:rPr lang="fr-FR" sz="1150" dirty="0">
                <a:latin typeface="Calibri" panose="020F0502020204030204" pitchFamily="34" charset="0"/>
                <a:cs typeface="Calibri" panose="020F0502020204030204" pitchFamily="34" charset="0"/>
              </a:rPr>
              <a:t> plus poussée pour montrer</a:t>
            </a:r>
            <a:r>
              <a:rPr lang="en-US" sz="1150" dirty="0">
                <a:latin typeface="Calibri" panose="020F0502020204030204" pitchFamily="34" charset="0"/>
                <a:cs typeface="Calibri" panose="020F0502020204030204" pitchFamily="34" charset="0"/>
              </a:rPr>
              <a:t> </a:t>
            </a:r>
            <a:r>
              <a:rPr lang="fr-FR" sz="1150" dirty="0">
                <a:latin typeface="Calibri" panose="020F0502020204030204" pitchFamily="34" charset="0"/>
                <a:cs typeface="Calibri" panose="020F0502020204030204" pitchFamily="34" charset="0"/>
              </a:rPr>
              <a:t>la corrélation entre l’utilisation du sel iodé et la concentration médiane de l’iode urinaire on s’aperçoit que les ménages consommant du sel non iodé ont un taux d'iode déficient (</a:t>
            </a:r>
            <a:r>
              <a:rPr lang="fr-FR" sz="1150" dirty="0" err="1">
                <a:latin typeface="Calibri" panose="020F0502020204030204" pitchFamily="34" charset="0"/>
                <a:cs typeface="Calibri" panose="020F0502020204030204" pitchFamily="34" charset="0"/>
              </a:rPr>
              <a:t>CmIU</a:t>
            </a:r>
            <a:r>
              <a:rPr lang="fr-FR" sz="1150" dirty="0">
                <a:latin typeface="Calibri" panose="020F0502020204030204" pitchFamily="34" charset="0"/>
                <a:cs typeface="Calibri" panose="020F0502020204030204" pitchFamily="34" charset="0"/>
              </a:rPr>
              <a:t> est 78) alors que ceux consommant du sel iodé ont un taux de </a:t>
            </a:r>
            <a:r>
              <a:rPr lang="fr-FR" sz="1150" b="0" i="0" u="none" strike="noStrike" baseline="0" dirty="0">
                <a:latin typeface="Calibri" panose="020F0502020204030204" pitchFamily="34" charset="0"/>
                <a:cs typeface="Calibri" panose="020F0502020204030204" pitchFamily="34" charset="0"/>
                <a:sym typeface="Arial"/>
              </a:rPr>
              <a:t>concentration d’iode optimal</a:t>
            </a:r>
            <a:r>
              <a:rPr lang="fr-FR" sz="1150" dirty="0">
                <a:latin typeface="Calibri" panose="020F0502020204030204" pitchFamily="34" charset="0"/>
                <a:cs typeface="Calibri" panose="020F0502020204030204" pitchFamily="34" charset="0"/>
              </a:rPr>
              <a:t>.</a:t>
            </a:r>
          </a:p>
          <a:p>
            <a:pPr>
              <a:lnSpc>
                <a:spcPct val="120000"/>
              </a:lnSpc>
            </a:pPr>
            <a:endParaRPr lang="fr-FR" sz="1150" dirty="0">
              <a:latin typeface="Calibri" panose="020F0502020204030204" pitchFamily="34" charset="0"/>
              <a:cs typeface="Calibri" panose="020F0502020204030204" pitchFamily="34" charset="0"/>
            </a:endParaRPr>
          </a:p>
          <a:p>
            <a:pPr>
              <a:lnSpc>
                <a:spcPct val="120000"/>
              </a:lnSpc>
            </a:pPr>
            <a:r>
              <a:rPr lang="fr-FR" sz="1150" dirty="0">
                <a:latin typeface="Calibri" panose="020F0502020204030204" pitchFamily="34" charset="0"/>
                <a:cs typeface="Calibri" panose="020F0502020204030204" pitchFamily="34" charset="0"/>
              </a:rPr>
              <a:t>Donc si ont se contentait des premiers résultats, de 130 mg/l  on passerais a côté de la partie de la population qui est fragilisée par l’insuffisance d’iode.  </a:t>
            </a:r>
          </a:p>
          <a:p>
            <a:pPr>
              <a:lnSpc>
                <a:spcPct val="120000"/>
              </a:lnSpc>
            </a:pPr>
            <a:endParaRPr lang="fr-FR" sz="1150"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20000"/>
              </a:lnSpc>
              <a:spcBef>
                <a:spcPts val="0"/>
              </a:spcBef>
              <a:spcAft>
                <a:spcPts val="0"/>
              </a:spcAft>
              <a:buClrTx/>
              <a:buSzTx/>
              <a:buFontTx/>
              <a:buNone/>
              <a:tabLst/>
              <a:defRPr/>
            </a:pPr>
            <a:r>
              <a:rPr lang="fr-FR" sz="1150" dirty="0">
                <a:latin typeface="Calibri" panose="020F0502020204030204" pitchFamily="34" charset="0"/>
                <a:cs typeface="Calibri" panose="020F0502020204030204" pitchFamily="34" charset="0"/>
              </a:rPr>
              <a:t>De plus,</a:t>
            </a:r>
            <a:r>
              <a:rPr lang="fr-FR" sz="1150" baseline="0" dirty="0">
                <a:latin typeface="Calibri" panose="020F0502020204030204" pitchFamily="34" charset="0"/>
                <a:cs typeface="Calibri" panose="020F0502020204030204" pitchFamily="34" charset="0"/>
              </a:rPr>
              <a:t> </a:t>
            </a:r>
            <a:r>
              <a:rPr lang="fr-FR" sz="1150" dirty="0">
                <a:latin typeface="Calibri" panose="020F0502020204030204" pitchFamily="34" charset="0"/>
                <a:cs typeface="Calibri" panose="020F0502020204030204" pitchFamily="34" charset="0"/>
              </a:rPr>
              <a:t>Il</a:t>
            </a:r>
            <a:r>
              <a:rPr lang="fr-FR" sz="1150" baseline="0" dirty="0">
                <a:latin typeface="Calibri" panose="020F0502020204030204" pitchFamily="34" charset="0"/>
                <a:cs typeface="Calibri" panose="020F0502020204030204" pitchFamily="34" charset="0"/>
              </a:rPr>
              <a:t> est important de noter que les ménages qui on du sel avec un teneur d’iode entre 1-14ppm </a:t>
            </a:r>
            <a:r>
              <a:rPr lang="fr-FR" sz="1150" dirty="0">
                <a:latin typeface="Calibri" panose="020F0502020204030204" pitchFamily="34" charset="0"/>
                <a:cs typeface="Calibri" panose="020F0502020204030204" pitchFamily="34" charset="0"/>
              </a:rPr>
              <a:t>ont,</a:t>
            </a:r>
            <a:r>
              <a:rPr lang="fr-FR" sz="1150" baseline="0" dirty="0">
                <a:latin typeface="Calibri" panose="020F0502020204030204" pitchFamily="34" charset="0"/>
                <a:cs typeface="Calibri" panose="020F0502020204030204" pitchFamily="34" charset="0"/>
              </a:rPr>
              <a:t> en effet, </a:t>
            </a:r>
            <a:r>
              <a:rPr lang="fr-FR" sz="1150" dirty="0">
                <a:latin typeface="Calibri" panose="020F0502020204030204" pitchFamily="34" charset="0"/>
                <a:cs typeface="Calibri" panose="020F0502020204030204" pitchFamily="34" charset="0"/>
              </a:rPr>
              <a:t>un apport en </a:t>
            </a:r>
            <a:r>
              <a:rPr lang="fr-FR" sz="1150" b="0" i="0" u="none" strike="noStrike" baseline="0" dirty="0">
                <a:latin typeface="Calibri" panose="020F0502020204030204" pitchFamily="34" charset="0"/>
                <a:cs typeface="Calibri" panose="020F0502020204030204" pitchFamily="34" charset="0"/>
                <a:sym typeface="Arial"/>
              </a:rPr>
              <a:t>iode optimal. Encore un foi, les premiers résultats de </a:t>
            </a:r>
            <a:r>
              <a:rPr lang="fr-FR" sz="1150" dirty="0">
                <a:latin typeface="Calibri" panose="020F0502020204030204" pitchFamily="34" charset="0"/>
                <a:cs typeface="Calibri" panose="020F0502020204030204" pitchFamily="34" charset="0"/>
              </a:rPr>
              <a:t>50% de la population utilisant du sel avec plus</a:t>
            </a:r>
            <a:r>
              <a:rPr lang="fr-FR" sz="1150" baseline="0" dirty="0">
                <a:latin typeface="Calibri" panose="020F0502020204030204" pitchFamily="34" charset="0"/>
                <a:cs typeface="Calibri" panose="020F0502020204030204" pitchFamily="34" charset="0"/>
              </a:rPr>
              <a:t> de 15 ppm d’iode (auparavant on le classifier comme </a:t>
            </a:r>
            <a:r>
              <a:rPr lang="fr-FR" sz="1150" dirty="0">
                <a:latin typeface="Calibri" panose="020F0502020204030204" pitchFamily="34" charset="0"/>
                <a:cs typeface="Calibri" panose="020F0502020204030204" pitchFamily="34" charset="0"/>
              </a:rPr>
              <a:t>adéquatement iodé), fausse</a:t>
            </a:r>
            <a:r>
              <a:rPr lang="fr-FR" sz="1150" baseline="0" dirty="0">
                <a:latin typeface="Calibri" panose="020F0502020204030204" pitchFamily="34" charset="0"/>
                <a:cs typeface="Calibri" panose="020F0502020204030204" pitchFamily="34" charset="0"/>
              </a:rPr>
              <a:t> la conclusion.</a:t>
            </a:r>
            <a:r>
              <a:rPr lang="fr-FR" sz="1150" b="0" i="0" u="none" strike="noStrike" baseline="0" dirty="0">
                <a:latin typeface="Calibri" panose="020F0502020204030204" pitchFamily="34" charset="0"/>
                <a:cs typeface="Calibri" panose="020F0502020204030204" pitchFamily="34" charset="0"/>
                <a:sym typeface="Arial"/>
              </a:rPr>
              <a:t> </a:t>
            </a:r>
            <a:endParaRPr lang="fr-FR" sz="1150" dirty="0">
              <a:latin typeface="Calibri" panose="020F0502020204030204" pitchFamily="34" charset="0"/>
              <a:cs typeface="Calibri" panose="020F0502020204030204" pitchFamily="34" charset="0"/>
            </a:endParaRPr>
          </a:p>
          <a:p>
            <a:pPr>
              <a:lnSpc>
                <a:spcPct val="120000"/>
              </a:lnSpc>
            </a:pPr>
            <a:endParaRPr lang="en-US" sz="1150" dirty="0">
              <a:latin typeface="Calibri" panose="020F0502020204030204" pitchFamily="34" charset="0"/>
              <a:cs typeface="Calibri" panose="020F0502020204030204" pitchFamily="34" charset="0"/>
            </a:endParaRPr>
          </a:p>
          <a:p>
            <a:pPr marL="0" indent="0">
              <a:lnSpc>
                <a:spcPct val="120000"/>
              </a:lnSpc>
              <a:buNone/>
            </a:pPr>
            <a:r>
              <a:rPr lang="en-US" sz="1150" dirty="0">
                <a:latin typeface="Calibri" panose="020F0502020204030204" pitchFamily="34" charset="0"/>
                <a:cs typeface="Calibri" panose="020F0502020204030204" pitchFamily="34" charset="0"/>
              </a:rPr>
              <a:t>La on </a:t>
            </a:r>
            <a:r>
              <a:rPr lang="fr-FR" sz="1150" noProof="0" dirty="0">
                <a:latin typeface="Calibri" panose="020F0502020204030204" pitchFamily="34" charset="0"/>
                <a:cs typeface="Calibri" panose="020F0502020204030204" pitchFamily="34" charset="0"/>
              </a:rPr>
              <a:t>vois</a:t>
            </a:r>
            <a:r>
              <a:rPr lang="en-US" sz="1150" dirty="0">
                <a:latin typeface="Calibri" panose="020F0502020204030204" pitchFamily="34" charset="0"/>
                <a:cs typeface="Calibri" panose="020F0502020204030204" pitchFamily="34" charset="0"/>
              </a:rPr>
              <a:t> que </a:t>
            </a:r>
            <a:r>
              <a:rPr lang="fr-FR" sz="1150" dirty="0">
                <a:latin typeface="Calibri" panose="020F0502020204030204" pitchFamily="34" charset="0"/>
                <a:cs typeface="Calibri" panose="020F0502020204030204" pitchFamily="34" charset="0"/>
              </a:rPr>
              <a:t>pays A doit réduire le nombre de ménages qui ne reçoivent pas du sel iodé.</a:t>
            </a:r>
          </a:p>
          <a:p>
            <a:pPr>
              <a:lnSpc>
                <a:spcPct val="120000"/>
              </a:lnSpc>
            </a:pPr>
            <a:r>
              <a:rPr lang="fr-FR" sz="1150" dirty="0">
                <a:latin typeface="Calibri" panose="020F0502020204030204" pitchFamily="34" charset="0"/>
                <a:cs typeface="Calibri" panose="020F0502020204030204" pitchFamily="34" charset="0"/>
              </a:rPr>
              <a:t>Le niveau d'iodation est correct : Ceux qui obtiennent du sel iodé ont un taux d'iode suffisant.</a:t>
            </a:r>
          </a:p>
          <a:p>
            <a:pPr>
              <a:lnSpc>
                <a:spcPct val="120000"/>
              </a:lnSpc>
            </a:pPr>
            <a:r>
              <a:rPr lang="fr-FR" sz="1150" dirty="0">
                <a:latin typeface="Calibri" panose="020F0502020204030204" pitchFamily="34" charset="0"/>
                <a:cs typeface="Calibri" panose="020F0502020204030204" pitchFamily="34" charset="0"/>
              </a:rPr>
              <a:t>Le sel de table iodé est la source principale d'iode. Si l’iode des aliments transformés était une source importante, vous verriez une </a:t>
            </a:r>
            <a:r>
              <a:rPr lang="fr-FR" sz="1150" b="0" i="0" u="none" strike="noStrike" baseline="0" dirty="0">
                <a:latin typeface="Calibri" panose="020F0502020204030204" pitchFamily="34" charset="0"/>
                <a:cs typeface="Calibri" panose="020F0502020204030204" pitchFamily="34" charset="0"/>
                <a:sym typeface="Arial"/>
              </a:rPr>
              <a:t>concentration médiane de l’iode urinaire</a:t>
            </a:r>
            <a:r>
              <a:rPr lang="fr-FR" sz="1150" dirty="0">
                <a:latin typeface="Calibri" panose="020F0502020204030204" pitchFamily="34" charset="0"/>
                <a:cs typeface="Calibri" panose="020F0502020204030204" pitchFamily="34" charset="0"/>
              </a:rPr>
              <a:t> plus élevée pour ceux qui ont du sel avec 0 ppm d'iode.</a:t>
            </a:r>
          </a:p>
          <a:p>
            <a:pPr>
              <a:lnSpc>
                <a:spcPct val="120000"/>
              </a:lnSpc>
            </a:pPr>
            <a:endParaRPr lang="fr-FR" sz="1150"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20000"/>
              </a:lnSpc>
              <a:spcBef>
                <a:spcPts val="0"/>
              </a:spcBef>
              <a:spcAft>
                <a:spcPts val="0"/>
              </a:spcAft>
              <a:buClrTx/>
              <a:buSzTx/>
              <a:buFontTx/>
              <a:buNone/>
              <a:tabLst/>
              <a:defRPr/>
            </a:pPr>
            <a:r>
              <a:rPr lang="fr-FR" sz="1150" dirty="0">
                <a:latin typeface="Calibri" panose="020F0502020204030204" pitchFamily="34" charset="0"/>
                <a:cs typeface="Calibri" panose="020F0502020204030204" pitchFamily="34" charset="0"/>
              </a:rPr>
              <a:t>Il est aussi important de noter que dans la plupart des pays la teneur actuelle en iode dans le sel est déjà ajustée pour un apport optimal en sel qui nécessaire pour éviter l’hypertension et autre troubles liées a un excès en sel. Donc comme vous </a:t>
            </a:r>
            <a:r>
              <a:rPr lang="fr-FR" sz="1150" dirty="0" err="1">
                <a:latin typeface="Calibri" panose="020F0502020204030204" pitchFamily="34" charset="0"/>
                <a:cs typeface="Calibri" panose="020F0502020204030204" pitchFamily="34" charset="0"/>
              </a:rPr>
              <a:t>voiyez</a:t>
            </a:r>
            <a:r>
              <a:rPr lang="fr-FR" sz="1150" dirty="0">
                <a:latin typeface="Calibri" panose="020F0502020204030204" pitchFamily="34" charset="0"/>
                <a:cs typeface="Calibri" panose="020F0502020204030204" pitchFamily="34" charset="0"/>
              </a:rPr>
              <a:t> les programmes de réduction de sel et les programme d’iodation de sel sont complémentaires. </a:t>
            </a:r>
          </a:p>
        </p:txBody>
      </p:sp>
      <p:sp>
        <p:nvSpPr>
          <p:cNvPr id="4" name="Slide Number Placeholder 3"/>
          <p:cNvSpPr>
            <a:spLocks noGrp="1"/>
          </p:cNvSpPr>
          <p:nvPr>
            <p:ph type="sldNum" sz="quarter" idx="10"/>
          </p:nvPr>
        </p:nvSpPr>
        <p:spPr/>
        <p:txBody>
          <a:bodyPr/>
          <a:lstStyle/>
          <a:p>
            <a:fld id="{83214C7B-3EEF-2342-83DD-AF7ED2E362D0}" type="slidenum">
              <a:rPr lang="en-US" smtClean="0">
                <a:latin typeface="Calibri" panose="020F0502020204030204" pitchFamily="34" charset="0"/>
                <a:cs typeface="Calibri" panose="020F0502020204030204" pitchFamily="34" charset="0"/>
              </a:rPr>
              <a:t>26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762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36831"/>
            <a:ext cx="6251330" cy="4809392"/>
          </a:xfrm>
        </p:spPr>
        <p:txBody>
          <a:bodyPr/>
          <a:lstStyle/>
          <a:p>
            <a:r>
              <a:rPr lang="fr-FR" dirty="0"/>
              <a:t>Voici un autre exemple d’analyse par sous-groupe</a:t>
            </a:r>
          </a:p>
          <a:p>
            <a:endParaRPr lang="fr-FR" dirty="0"/>
          </a:p>
          <a:p>
            <a:r>
              <a:rPr lang="fr-FR" dirty="0"/>
              <a:t>Dans ce graphique obtenu d’une enquête au Philippines, vous voyez que le taux d’iode urinaire augmente par quintile de richesse. </a:t>
            </a:r>
          </a:p>
          <a:p>
            <a:endParaRPr lang="fr-FR" dirty="0"/>
          </a:p>
          <a:p>
            <a:r>
              <a:rPr lang="fr-FR" dirty="0"/>
              <a:t>Nous constatons souvent que les ménages les plus pauvres de la population achètent du sel moins cher, souvent du sel provenant de petits producteurs et par conséquence mal iodé. Dans ce cas, les Philippines ont montré que les ménages les plus pauvres ont en effet un statut en iode inférieur, voire insuffisant. </a:t>
            </a:r>
          </a:p>
        </p:txBody>
      </p:sp>
    </p:spTree>
    <p:extLst>
      <p:ext uri="{BB962C8B-B14F-4D97-AF65-F5344CB8AC3E}">
        <p14:creationId xmlns:p14="http://schemas.microsoft.com/office/powerpoint/2010/main" val="4098412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457699"/>
            <a:ext cx="6251330" cy="4888523"/>
          </a:xfrm>
        </p:spPr>
        <p:txBody>
          <a:bodyPr/>
          <a:lstStyle/>
          <a:p>
            <a:r>
              <a:rPr lang="fr-FR" dirty="0"/>
              <a:t>Nous vous présentons ici, un tableau avec l'analyse de sous-groupes suggérés par le guide que vous devriez prendre en considération pour vos enquêtes.</a:t>
            </a:r>
            <a:endParaRPr lang="en-US" dirty="0"/>
          </a:p>
          <a:p>
            <a:endParaRPr lang="fr-FR" dirty="0"/>
          </a:p>
          <a:p>
            <a:r>
              <a:rPr lang="fr-FR" dirty="0"/>
              <a:t>Il comprend un certain nombre de variables à analyser et pourrait avoir des implications importantes sur les politiques et les programmes afin d'identifier les personnes les plus vulnérables au carence a l’iode pour cibler les actions appropriées</a:t>
            </a:r>
            <a:endParaRPr lang="en-US" dirty="0"/>
          </a:p>
        </p:txBody>
      </p:sp>
    </p:spTree>
    <p:extLst>
      <p:ext uri="{BB962C8B-B14F-4D97-AF65-F5344CB8AC3E}">
        <p14:creationId xmlns:p14="http://schemas.microsoft.com/office/powerpoint/2010/main" val="2287683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15961"/>
            <a:ext cx="6251330" cy="4730261"/>
          </a:xfrm>
        </p:spPr>
        <p:txBody>
          <a:bodyPr/>
          <a:lstStyle/>
          <a:p>
            <a:r>
              <a:rPr lang="fr-FR" dirty="0"/>
              <a:t>La sixième recommandation montre la nécessité d'inclure dans nos programmes l’importance des aliments transformés.</a:t>
            </a:r>
          </a:p>
          <a:p>
            <a:endParaRPr lang="fr-FR" dirty="0"/>
          </a:p>
          <a:p>
            <a:endParaRPr lang="fr-FR" dirty="0"/>
          </a:p>
          <a:p>
            <a:r>
              <a:rPr lang="fr-FR" dirty="0"/>
              <a:t>Nous voyons ici que la surveillance des aliments transformés comprend des aspects de la qualité, de l'échelle et de la couverture des programmes d'iodation du sel. </a:t>
            </a:r>
          </a:p>
        </p:txBody>
      </p:sp>
    </p:spTree>
    <p:extLst>
      <p:ext uri="{BB962C8B-B14F-4D97-AF65-F5344CB8AC3E}">
        <p14:creationId xmlns:p14="http://schemas.microsoft.com/office/powerpoint/2010/main" val="428100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51692" y="4524375"/>
            <a:ext cx="6252308" cy="4860551"/>
          </a:xfrm>
        </p:spPr>
        <p:txBody>
          <a:bodyPr>
            <a:normAutofit/>
          </a:bodyPr>
          <a:lstStyle/>
          <a:p>
            <a:r>
              <a:rPr lang="en-US" dirty="0" err="1"/>
              <a:t>Quelques</a:t>
            </a:r>
            <a:r>
              <a:rPr lang="en-US" baseline="0" dirty="0"/>
              <a:t> mots sur le </a:t>
            </a:r>
            <a:r>
              <a:rPr lang="en-US" baseline="0" dirty="0" err="1"/>
              <a:t>contexte</a:t>
            </a:r>
            <a:r>
              <a:rPr lang="en-US" baseline="0" dirty="0"/>
              <a:t> </a:t>
            </a:r>
            <a:r>
              <a:rPr lang="en-US" baseline="0" dirty="0" err="1"/>
              <a:t>dont</a:t>
            </a:r>
            <a:r>
              <a:rPr lang="en-US" baseline="0" dirty="0"/>
              <a:t> </a:t>
            </a:r>
            <a:r>
              <a:rPr lang="en-US" baseline="0" dirty="0" err="1"/>
              <a:t>découle</a:t>
            </a:r>
            <a:r>
              <a:rPr lang="en-US" baseline="0" dirty="0"/>
              <a:t> </a:t>
            </a:r>
            <a:r>
              <a:rPr lang="en-US" baseline="0" dirty="0" err="1"/>
              <a:t>ce</a:t>
            </a:r>
            <a:r>
              <a:rPr lang="en-US" baseline="0" dirty="0"/>
              <a:t> document</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Les directives précédentes pour les programmes d'iode étaient les suivantes : Évaluation des troubles dus à la carence en iode et suivi de leur élimination : guide à l'intention des directeurs de programme, OMS/UNICEF/ICCIDD, 2007. Le contexte ayant évolué, une actualisation était nécessaire pour soutenir les pays dans la</a:t>
            </a:r>
            <a:r>
              <a:rPr lang="fr-FR" baseline="0" dirty="0"/>
              <a:t> réflexion sur leurs</a:t>
            </a:r>
            <a:r>
              <a:rPr lang="fr-FR" dirty="0"/>
              <a:t> programmes.</a:t>
            </a:r>
          </a:p>
          <a:p>
            <a:pPr indent="0"/>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fr-FR" dirty="0"/>
              <a:t> l'UNICEF a accueilli un groupe de travail technique pour discuter des priorités de recherche en matière de surveillance des programmes d'iodation du sel et de détermination du statut en iode de la population.</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 Le groupe de travail technique était composé d'experts et de toutes les organisations clés impliquées dans la nutrition en</a:t>
            </a:r>
            <a:r>
              <a:rPr lang="fr-FR" baseline="0" dirty="0"/>
              <a:t> </a:t>
            </a:r>
            <a:r>
              <a:rPr lang="fr-FR" dirty="0"/>
              <a:t>iode. Un financement a été fourni par l'USAID pour l'élaboration de la ligne directrice.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indent="0"/>
            <a:r>
              <a:rPr lang="fr-FR" dirty="0"/>
              <a:t>Quels étaient les objectifs du groupe de travail technique ?</a:t>
            </a:r>
          </a:p>
          <a:p>
            <a:pPr indent="0"/>
            <a:endParaRPr lang="fr-FR" dirty="0"/>
          </a:p>
          <a:p>
            <a:pPr marL="228600" indent="-228600">
              <a:buFont typeface="+mj-lt"/>
              <a:buAutoNum type="arabicParenR"/>
            </a:pPr>
            <a:r>
              <a:rPr lang="fr-FR" dirty="0"/>
              <a:t>D'abord, identifier les lacunes dans les connaissances relatives à la surveillance de l'iodation du sel et aux programmes de nutrition à l'iode.</a:t>
            </a:r>
          </a:p>
          <a:p>
            <a:pPr marL="228600" indent="-228600">
              <a:buFont typeface="+mj-lt"/>
              <a:buAutoNum type="arabicParenR"/>
            </a:pPr>
            <a:r>
              <a:rPr lang="fr-FR" dirty="0"/>
              <a:t>Ensuite, le groupe s'est efforcé de parvenir à un consensus sur certaines questions relatives à la surveillance de l'iodation du sel et aux programmes de nutrition à l'iode.</a:t>
            </a:r>
          </a:p>
          <a:p>
            <a:pPr indent="0"/>
            <a:endParaRPr lang="fr-FR" dirty="0"/>
          </a:p>
          <a:p>
            <a:pPr indent="0"/>
            <a:endParaRPr lang="fr-FR" dirty="0"/>
          </a:p>
          <a:p>
            <a:pPr indent="0"/>
            <a:r>
              <a:rPr lang="fr-FR" dirty="0"/>
              <a:t>Mais une autre question qui</a:t>
            </a:r>
            <a:r>
              <a:rPr lang="fr-FR" baseline="0" dirty="0"/>
              <a:t> importe </a:t>
            </a:r>
            <a:r>
              <a:rPr lang="fr-FR" dirty="0"/>
              <a:t>est de savoir pourquoi cet examen était réellement nécessaire.</a:t>
            </a:r>
            <a:endParaRPr lang="en-US" dirty="0"/>
          </a:p>
          <a:p>
            <a:endParaRPr lang="en-US" dirty="0"/>
          </a:p>
        </p:txBody>
      </p:sp>
    </p:spTree>
    <p:extLst>
      <p:ext uri="{BB962C8B-B14F-4D97-AF65-F5344CB8AC3E}">
        <p14:creationId xmlns:p14="http://schemas.microsoft.com/office/powerpoint/2010/main" val="89001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698500"/>
            <a:ext cx="5197475" cy="2924175"/>
          </a:xfrm>
        </p:spPr>
      </p:sp>
      <p:sp>
        <p:nvSpPr>
          <p:cNvPr id="3" name="Notes Placeholder 2"/>
          <p:cNvSpPr>
            <a:spLocks noGrp="1"/>
          </p:cNvSpPr>
          <p:nvPr>
            <p:ph type="body" idx="1"/>
          </p:nvPr>
        </p:nvSpPr>
        <p:spPr>
          <a:xfrm>
            <a:off x="439615" y="4114800"/>
            <a:ext cx="6093070" cy="46958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dirty="0"/>
              <a:t>Comme nous l'avons souligné dans les slides précédentes, l'indicateur le plus critique de la performance des programmes d'iodation du sel est l'état iodé des populations, c’est-à-dire la concentration médiane de l’iode urinaire</a:t>
            </a:r>
          </a:p>
          <a:p>
            <a:pPr marL="0" marR="0" lvl="0" indent="0" defTabSz="914400" eaLnBrk="1" fontAlgn="auto" latinLnBrk="0" hangingPunct="1">
              <a:lnSpc>
                <a:spcPct val="100000"/>
              </a:lnSpc>
              <a:spcBef>
                <a:spcPts val="0"/>
              </a:spcBef>
              <a:spcAft>
                <a:spcPts val="0"/>
              </a:spcAft>
              <a:buClrTx/>
              <a:buSzTx/>
              <a:buFontTx/>
              <a:buNone/>
              <a:tabLst/>
              <a:defRPr/>
            </a:pP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r>
              <a:rPr lang="fr-FR" sz="1100" dirty="0"/>
              <a:t>Tout d'abord, il est important de surveiller l'état iodé de la population et les principales sources d'iode : le sel de table ou</a:t>
            </a:r>
            <a:r>
              <a:rPr lang="fr-FR" sz="1100" baseline="0" dirty="0"/>
              <a:t> </a:t>
            </a:r>
            <a:r>
              <a:rPr lang="fr-FR" sz="1100" dirty="0"/>
              <a:t>alimentaire et le sel dans les aliments transformés.</a:t>
            </a:r>
          </a:p>
          <a:p>
            <a:pPr marL="0" marR="0" lvl="0" indent="0" defTabSz="914400" eaLnBrk="1" fontAlgn="auto" latinLnBrk="0" hangingPunct="1">
              <a:lnSpc>
                <a:spcPct val="100000"/>
              </a:lnSpc>
              <a:spcBef>
                <a:spcPts val="0"/>
              </a:spcBef>
              <a:spcAft>
                <a:spcPts val="0"/>
              </a:spcAft>
              <a:buClrTx/>
              <a:buSzTx/>
              <a:buFontTx/>
              <a:buNone/>
              <a:tabLst/>
              <a:defRPr/>
            </a:pP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r>
              <a:rPr lang="fr-FR" sz="1100" dirty="0"/>
              <a:t>Pour cela, il faut continuer à évaluer la couverture en sel iodé au niveau des ménages, qui reste un indicateur de programme essentiel et qui est inclus dans la base de données mondiale de l'UNICEF.</a:t>
            </a:r>
          </a:p>
          <a:p>
            <a:pPr marL="0" marR="0" lvl="0" indent="0" defTabSz="914400" eaLnBrk="1" fontAlgn="auto" latinLnBrk="0" hangingPunct="1">
              <a:lnSpc>
                <a:spcPct val="100000"/>
              </a:lnSpc>
              <a:spcBef>
                <a:spcPts val="0"/>
              </a:spcBef>
              <a:spcAft>
                <a:spcPts val="0"/>
              </a:spcAft>
              <a:buClrTx/>
              <a:buSzTx/>
              <a:buFontTx/>
              <a:buNone/>
              <a:tabLst/>
              <a:defRPr/>
            </a:pP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r>
              <a:rPr lang="fr-FR" sz="1100" dirty="0"/>
              <a:t>En outre, il pourrait être utile de comprendre les principales sources de sel dans les aliments transformés et les condiments, tels que le pain, les nouilles instantanées ou le bouillon. Une fois que cela aura été déterminé, il serait important de savoir si le sel utilisé dans la fabrication de ces produits est iodé ou non, car cela pourrait influencer l'apport global en iode dans l'alimentation</a:t>
            </a:r>
          </a:p>
          <a:p>
            <a:pPr marL="0" marR="0" lvl="0" indent="0" defTabSz="914400" eaLnBrk="1" fontAlgn="auto" latinLnBrk="0" hangingPunct="1">
              <a:lnSpc>
                <a:spcPct val="100000"/>
              </a:lnSpc>
              <a:spcBef>
                <a:spcPts val="0"/>
              </a:spcBef>
              <a:spcAft>
                <a:spcPts val="0"/>
              </a:spcAft>
              <a:buClrTx/>
              <a:buSzTx/>
              <a:buFontTx/>
              <a:buNone/>
              <a:tabLst/>
              <a:defRPr/>
            </a:pP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r>
              <a:rPr lang="fr-FR" sz="1100" dirty="0"/>
              <a:t>Pour le suivi de routine du programme, l'accent devrait être mis uniquement sur les sources de sel les plus importantes utilisées par l'industrie alimentaire et sur la manière dont celles-ci pourraient être intégrées dans le programme global de l’iodation du sel </a:t>
            </a:r>
            <a:r>
              <a:rPr lang="fr-FR" sz="1100" dirty="0" err="1"/>
              <a:t>unviversel</a:t>
            </a: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r>
              <a:rPr lang="fr-FR" sz="1100" dirty="0"/>
              <a:t>Enfin, comme les habitudes de consommation de sel évoluent, et que nous considérons la contribution relative du sel discrétionnaire des ménages et de celui utilisé par l'industrie alimentaire, il est important de renforcer l'alignement étroit de l'iodation du sel sur les stratégies de réduction du sel.</a:t>
            </a:r>
          </a:p>
          <a:p>
            <a:pPr marL="0" marR="0" lvl="0" indent="0" defTabSz="914400" eaLnBrk="1" fontAlgn="auto" latinLnBrk="0" hangingPunct="1">
              <a:lnSpc>
                <a:spcPct val="100000"/>
              </a:lnSpc>
              <a:spcBef>
                <a:spcPts val="0"/>
              </a:spcBef>
              <a:spcAft>
                <a:spcPts val="0"/>
              </a:spcAft>
              <a:buClrTx/>
              <a:buSzTx/>
              <a:buFontTx/>
              <a:buNone/>
              <a:tabLst/>
              <a:defRPr/>
            </a:pPr>
            <a:endParaRPr lang="fr-FR" sz="1100" dirty="0"/>
          </a:p>
          <a:p>
            <a:pPr marL="0" marR="0" lvl="0" indent="0" defTabSz="914400" eaLnBrk="1" fontAlgn="auto" latinLnBrk="0" hangingPunct="1">
              <a:lnSpc>
                <a:spcPct val="100000"/>
              </a:lnSpc>
              <a:spcBef>
                <a:spcPts val="0"/>
              </a:spcBef>
              <a:spcAft>
                <a:spcPts val="0"/>
              </a:spcAft>
              <a:buClrTx/>
              <a:buSzTx/>
              <a:buFontTx/>
              <a:buNone/>
              <a:tabLst/>
              <a:defRPr/>
            </a:pPr>
            <a:r>
              <a:rPr lang="fr-FR" sz="1100" dirty="0"/>
              <a:t>Mais, les objectifs ultimes de la surveillance sont de confirmer que l'apport en iode de la population est suffisant (que ce</a:t>
            </a:r>
            <a:r>
              <a:rPr lang="fr-FR" sz="1100" baseline="0" dirty="0"/>
              <a:t> soit du sel de table ou des aliments transformer)</a:t>
            </a:r>
            <a:r>
              <a:rPr lang="fr-FR" sz="1100" dirty="0"/>
              <a:t>, pour que tous les segments de la population sont atteints, et d'utiliser ces informations pour déterminer si des changements de normes sont nécessaires. </a:t>
            </a:r>
          </a:p>
          <a:p>
            <a:endParaRPr lang="en-US" sz="1100" dirty="0"/>
          </a:p>
        </p:txBody>
      </p:sp>
    </p:spTree>
    <p:extLst>
      <p:ext uri="{BB962C8B-B14F-4D97-AF65-F5344CB8AC3E}">
        <p14:creationId xmlns:p14="http://schemas.microsoft.com/office/powerpoint/2010/main" val="3845461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60485" y="4624753"/>
            <a:ext cx="6251330" cy="4721469"/>
          </a:xfrm>
        </p:spPr>
        <p:txBody>
          <a:bodyPr/>
          <a:lstStyle/>
          <a:p>
            <a:endParaRPr lang="en-US" dirty="0"/>
          </a:p>
          <a:p>
            <a:r>
              <a:rPr lang="fr-FR" dirty="0"/>
              <a:t>Voici quelques exemples de pays ou les aliments transformés contribue</a:t>
            </a:r>
            <a:r>
              <a:rPr lang="fr-FR" baseline="0" dirty="0"/>
              <a:t> à </a:t>
            </a:r>
            <a:r>
              <a:rPr lang="fr-FR" dirty="0"/>
              <a:t> l'apport en sel. Celle-ci a ensuite été convertie en apport réel ou potentiel en iode, si le sel utilise était iodé. Par exemple, le pain </a:t>
            </a:r>
            <a:r>
              <a:rPr lang="fr-FR" dirty="0" err="1"/>
              <a:t>Baladi</a:t>
            </a:r>
            <a:r>
              <a:rPr lang="fr-FR" dirty="0"/>
              <a:t> en Egypte est si largement consommé en si grande quantité que l'apport en iode, peut contribuer à 50% des besoins quotidiens de la population. En </a:t>
            </a:r>
            <a:r>
              <a:rPr lang="fr-FR" dirty="0" err="1"/>
              <a:t>Haiti</a:t>
            </a:r>
            <a:r>
              <a:rPr lang="fr-FR" dirty="0"/>
              <a:t> et Ghana, les bouillon cubes, si c’est fabriqué avec du sel iodé, peuvent fournir 70-80% des besoins journaliers.</a:t>
            </a:r>
          </a:p>
          <a:p>
            <a:endParaRPr lang="fr-FR" dirty="0"/>
          </a:p>
          <a:p>
            <a:r>
              <a:rPr lang="fr-FR" dirty="0"/>
              <a:t>Cela montre également qu'il s'agit d'une situation très spécifique d’un pays a l’autre. </a:t>
            </a:r>
          </a:p>
          <a:p>
            <a:endParaRPr lang="fr-FR" dirty="0"/>
          </a:p>
          <a:p>
            <a:r>
              <a:rPr lang="fr-FR" dirty="0"/>
              <a:t>Pour info: de nouvelles orientations de programme ont été élaborées par l'IGN pour évaluer l'utilisation du sel iodé dans les aliments transformés et les condiments.</a:t>
            </a:r>
          </a:p>
          <a:p>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sz="1200" baseline="0" dirty="0">
                <a:latin typeface="+mj-lt"/>
                <a:ea typeface="+mj-ea"/>
                <a:cs typeface="+mj-cs"/>
                <a:sym typeface="Arial"/>
              </a:rPr>
              <a:t>Sur ceci Je passe la parole a Dedenyo qui conclura cette présentation.</a:t>
            </a:r>
            <a:endParaRPr lang="fr-FR" sz="1200" dirty="0">
              <a:latin typeface="+mj-lt"/>
              <a:ea typeface="+mj-ea"/>
              <a:cs typeface="+mj-cs"/>
              <a:sym typeface="Arial"/>
            </a:endParaRPr>
          </a:p>
          <a:p>
            <a:endParaRPr lang="fr-FR" dirty="0"/>
          </a:p>
        </p:txBody>
      </p:sp>
    </p:spTree>
    <p:extLst>
      <p:ext uri="{BB962C8B-B14F-4D97-AF65-F5344CB8AC3E}">
        <p14:creationId xmlns:p14="http://schemas.microsoft.com/office/powerpoint/2010/main" val="1016120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563207"/>
            <a:ext cx="6251330" cy="4783015"/>
          </a:xfrm>
        </p:spPr>
        <p:txBody>
          <a:bodyPr/>
          <a:lstStyle/>
          <a:p>
            <a:r>
              <a:rPr lang="fr-FR" dirty="0"/>
              <a:t>Le guide vous fournit des outils programmatiques pour mieux suivre vos programmes et interpréter les résultats</a:t>
            </a:r>
          </a:p>
          <a:p>
            <a:r>
              <a:rPr lang="fr-FR" dirty="0"/>
              <a:t>Nous avons partagé 6 recommandations clés aujourd'hui. Vous trouverez d'autres recommandations et outils pratiques dans le guide</a:t>
            </a:r>
          </a:p>
          <a:p>
            <a:endParaRPr lang="fr-FR" dirty="0"/>
          </a:p>
          <a:p>
            <a:r>
              <a:rPr lang="fr-FR" dirty="0"/>
              <a:t>Veuillez utiliser ce guide. Il est disponible en anglais, français, espagnol et russe</a:t>
            </a:r>
          </a:p>
          <a:p>
            <a:endParaRPr lang="fr-FR" dirty="0"/>
          </a:p>
          <a:p>
            <a:r>
              <a:rPr lang="fr-FR" dirty="0"/>
              <a:t>Sachez que vous pouvez bénéficier d'un soutien pour vos programmes :</a:t>
            </a:r>
          </a:p>
          <a:p>
            <a:r>
              <a:rPr lang="fr-FR" dirty="0"/>
              <a:t>Par des pairs d'autres pays</a:t>
            </a:r>
          </a:p>
          <a:p>
            <a:r>
              <a:rPr lang="fr-FR" dirty="0"/>
              <a:t>Par des organisations internationales (UNICEF, IGN, Nutrition International, GAIN, PAM, etc.)</a:t>
            </a:r>
          </a:p>
          <a:p>
            <a:endParaRPr lang="fr-FR" dirty="0"/>
          </a:p>
          <a:p>
            <a:r>
              <a:rPr lang="fr-FR" dirty="0"/>
              <a:t>Merci aux organismes donateurs qui ont rendu ce webinaire possible :</a:t>
            </a:r>
          </a:p>
          <a:p>
            <a:r>
              <a:rPr lang="fr-FR" dirty="0"/>
              <a:t>Fondation Gates, </a:t>
            </a:r>
            <a:r>
              <a:rPr lang="fr-FR" dirty="0" err="1"/>
              <a:t>GiveWell</a:t>
            </a:r>
            <a:r>
              <a:rPr lang="fr-FR" dirty="0"/>
              <a:t>, USAID, </a:t>
            </a:r>
            <a:r>
              <a:rPr lang="fr-FR" dirty="0" err="1"/>
              <a:t>Kiwanis</a:t>
            </a:r>
            <a:r>
              <a:rPr lang="fr-FR" dirty="0"/>
              <a:t> International</a:t>
            </a:r>
          </a:p>
          <a:p>
            <a:endParaRPr lang="fr-FR" dirty="0"/>
          </a:p>
          <a:p>
            <a:endParaRPr lang="fr-FR" dirty="0"/>
          </a:p>
          <a:p>
            <a:r>
              <a:rPr lang="fr-FR" dirty="0"/>
              <a:t>Vous pouvez maintenant poser vos questions</a:t>
            </a:r>
            <a:endParaRPr lang="en-GB" dirty="0"/>
          </a:p>
        </p:txBody>
      </p:sp>
    </p:spTree>
    <p:extLst>
      <p:ext uri="{BB962C8B-B14F-4D97-AF65-F5344CB8AC3E}">
        <p14:creationId xmlns:p14="http://schemas.microsoft.com/office/powerpoint/2010/main" val="3287563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6674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97000" y="679450"/>
            <a:ext cx="3606800" cy="20288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b="0" dirty="0"/>
              <a:t>Pour y </a:t>
            </a:r>
            <a:r>
              <a:rPr lang="en-US" altLang="en-US" b="0" dirty="0" err="1"/>
              <a:t>répondre</a:t>
            </a:r>
            <a:r>
              <a:rPr lang="en-US" altLang="en-US" b="0" dirty="0"/>
              <a:t>,</a:t>
            </a:r>
            <a:r>
              <a:rPr lang="en-US" altLang="en-US" b="0" baseline="0" dirty="0"/>
              <a:t> </a:t>
            </a:r>
            <a:r>
              <a:rPr lang="en-US" altLang="en-US" b="0" baseline="0" dirty="0" err="1"/>
              <a:t>il</a:t>
            </a:r>
            <a:r>
              <a:rPr lang="en-US" altLang="en-US" b="0" baseline="0" dirty="0"/>
              <a:t> sera necessaire de se </a:t>
            </a:r>
            <a:r>
              <a:rPr lang="en-US" altLang="en-US" b="0" baseline="0" dirty="0" err="1"/>
              <a:t>remémorer</a:t>
            </a:r>
            <a:r>
              <a:rPr lang="en-US" altLang="en-US" b="0" baseline="0" dirty="0"/>
              <a:t> le concept original des </a:t>
            </a:r>
            <a:r>
              <a:rPr lang="en-US" altLang="en-US" b="0" baseline="0" dirty="0" err="1"/>
              <a:t>programmes</a:t>
            </a:r>
            <a:r>
              <a:rPr lang="en-US" altLang="en-US" b="0" baseline="0" dirty="0"/>
              <a:t> </a:t>
            </a:r>
            <a:r>
              <a:rPr lang="en-US" altLang="en-US" b="0" baseline="0" dirty="0" err="1"/>
              <a:t>d’iodation</a:t>
            </a:r>
            <a:r>
              <a:rPr lang="en-US" altLang="en-US" b="0" baseline="0" dirty="0"/>
              <a:t> du sel</a:t>
            </a:r>
            <a:r>
              <a:rPr lang="en-US" altLang="en-US" b="0" dirty="0"/>
              <a:t>.</a:t>
            </a:r>
          </a:p>
          <a:p>
            <a:pPr eaLnBrk="1" hangingPunct="1"/>
            <a:endParaRPr lang="en-US" altLang="en-US" b="1" dirty="0"/>
          </a:p>
          <a:p>
            <a:pPr eaLnBrk="1" hangingPunct="1"/>
            <a:r>
              <a:rPr lang="fr-FR" altLang="en-US" b="0" dirty="0"/>
              <a:t>Le modèle original était axé sur l'apport d'iode par le sel iodé au niveau des ménages pour répondre aux besoins et éliminer la carence en iode. </a:t>
            </a:r>
          </a:p>
          <a:p>
            <a:pPr eaLnBrk="1" hangingPunct="1"/>
            <a:r>
              <a:rPr lang="fr-FR" altLang="en-US" b="0" dirty="0"/>
              <a:t>L'état iodé a été mesuré principalement par l'iode urinaire chez les enfants d'âge scolaire (SAC). Ceci parce que</a:t>
            </a:r>
            <a:r>
              <a:rPr lang="fr-FR" altLang="en-US" b="0" baseline="0" dirty="0"/>
              <a:t> les enfants constituent d’une part un</a:t>
            </a:r>
            <a:r>
              <a:rPr lang="fr-FR" altLang="en-US" b="0" dirty="0"/>
              <a:t> groupe facile à atteindre et de l’autre parce qu'ils étaient concentrés dans les écoles, si souvent que des échantillons représentatifs pouvaient être obtenus de cette façon.</a:t>
            </a:r>
          </a:p>
          <a:p>
            <a:pPr eaLnBrk="1" hangingPunct="1"/>
            <a:endParaRPr lang="en-US" altLang="en-US" dirty="0"/>
          </a:p>
          <a:p>
            <a:pPr eaLnBrk="1" hangingPunct="1"/>
            <a:r>
              <a:rPr lang="fr-FR" altLang="en-US" dirty="0"/>
              <a:t>L'hypothèse de base était que - un besoin physiologique de 150 µg d'iode par jour peut être fourni par le sel de table/de ménage, consommé quotidiennement, estimé à 10 g (10 x 15 ppm = 150 µg).</a:t>
            </a:r>
          </a:p>
          <a:p>
            <a:pPr eaLnBrk="1" hangingPunct="1"/>
            <a:endParaRPr lang="en-US" altLang="en-US" dirty="0"/>
          </a:p>
          <a:p>
            <a:pPr eaLnBrk="1" hangingPunct="1"/>
            <a:r>
              <a:rPr lang="fr-FR" altLang="en-US" dirty="0"/>
              <a:t>L'apport d'iode par le sel iodé au niveau des ménages peut aider à répondre aux besoins et à éliminer les carences.</a:t>
            </a:r>
          </a:p>
          <a:p>
            <a:pPr eaLnBrk="1" hangingPunct="1"/>
            <a:r>
              <a:rPr lang="fr-FR" altLang="en-US" dirty="0"/>
              <a:t>Deux indicateurs de performances sont mesurés</a:t>
            </a:r>
            <a:r>
              <a:rPr lang="en-GB" altLang="en-US" dirty="0"/>
              <a:t>: </a:t>
            </a:r>
          </a:p>
          <a:p>
            <a:pPr lvl="1" eaLnBrk="1" hangingPunct="1">
              <a:buFont typeface="Wingdings" panose="05000000000000000000" pitchFamily="2" charset="2"/>
              <a:buChar char="§"/>
            </a:pPr>
            <a:r>
              <a:rPr lang="en-GB" altLang="en-US" sz="1000" dirty="0">
                <a:latin typeface="Calibri" panose="020F0502020204030204" pitchFamily="34" charset="0"/>
                <a:cs typeface="Calibri" panose="020F0502020204030204" pitchFamily="34" charset="0"/>
              </a:rPr>
              <a:t>HHIS – </a:t>
            </a:r>
            <a:r>
              <a:rPr lang="en-GB" altLang="en-US" sz="1000" dirty="0" err="1">
                <a:latin typeface="Calibri" panose="020F0502020204030204" pitchFamily="34" charset="0"/>
                <a:cs typeface="Calibri" panose="020F0502020204030204" pitchFamily="34" charset="0"/>
              </a:rPr>
              <a:t>Disponibilité</a:t>
            </a:r>
            <a:r>
              <a:rPr lang="en-GB" altLang="en-US" sz="1000" dirty="0">
                <a:latin typeface="Calibri" panose="020F0502020204030204" pitchFamily="34" charset="0"/>
                <a:cs typeface="Calibri" panose="020F0502020204030204" pitchFamily="34" charset="0"/>
              </a:rPr>
              <a:t> du </a:t>
            </a:r>
            <a:r>
              <a:rPr lang="en-GB" altLang="en-US" sz="1000" dirty="0" err="1">
                <a:latin typeface="Calibri" panose="020F0502020204030204" pitchFamily="34" charset="0"/>
                <a:cs typeface="Calibri" panose="020F0502020204030204" pitchFamily="34" charset="0"/>
              </a:rPr>
              <a:t>sel</a:t>
            </a:r>
            <a:r>
              <a:rPr lang="en-GB" altLang="en-US" sz="1000" dirty="0">
                <a:latin typeface="Calibri" panose="020F0502020204030204" pitchFamily="34" charset="0"/>
                <a:cs typeface="Calibri" panose="020F0502020204030204" pitchFamily="34" charset="0"/>
              </a:rPr>
              <a:t> </a:t>
            </a:r>
            <a:r>
              <a:rPr lang="en-GB" altLang="en-US" sz="1000" dirty="0" err="1">
                <a:latin typeface="Calibri" panose="020F0502020204030204" pitchFamily="34" charset="0"/>
                <a:cs typeface="Calibri" panose="020F0502020204030204" pitchFamily="34" charset="0"/>
              </a:rPr>
              <a:t>adéquatement</a:t>
            </a:r>
            <a:r>
              <a:rPr lang="en-GB" altLang="en-US" sz="1000" baseline="0" dirty="0">
                <a:latin typeface="Calibri" panose="020F0502020204030204" pitchFamily="34" charset="0"/>
                <a:cs typeface="Calibri" panose="020F0502020204030204" pitchFamily="34" charset="0"/>
              </a:rPr>
              <a:t> </a:t>
            </a:r>
            <a:r>
              <a:rPr lang="en-GB" altLang="en-US" sz="1000" baseline="0" dirty="0" err="1">
                <a:latin typeface="Calibri" panose="020F0502020204030204" pitchFamily="34" charset="0"/>
                <a:cs typeface="Calibri" panose="020F0502020204030204" pitchFamily="34" charset="0"/>
              </a:rPr>
              <a:t>iodé</a:t>
            </a:r>
            <a:r>
              <a:rPr lang="en-GB" altLang="en-US" sz="1000" baseline="0" dirty="0">
                <a:latin typeface="Calibri" panose="020F0502020204030204" pitchFamily="34" charset="0"/>
                <a:cs typeface="Calibri" panose="020F0502020204030204" pitchFamily="34" charset="0"/>
              </a:rPr>
              <a:t> </a:t>
            </a:r>
            <a:r>
              <a:rPr lang="en-GB" altLang="en-US" sz="1000" baseline="0" dirty="0" err="1">
                <a:latin typeface="Calibri" panose="020F0502020204030204" pitchFamily="34" charset="0"/>
                <a:cs typeface="Calibri" panose="020F0502020204030204" pitchFamily="34" charset="0"/>
              </a:rPr>
              <a:t>dans</a:t>
            </a:r>
            <a:r>
              <a:rPr lang="en-GB" altLang="en-US" sz="1000" baseline="0" dirty="0">
                <a:latin typeface="Calibri" panose="020F0502020204030204" pitchFamily="34" charset="0"/>
                <a:cs typeface="Calibri" panose="020F0502020204030204" pitchFamily="34" charset="0"/>
              </a:rPr>
              <a:t> les ménages</a:t>
            </a:r>
            <a:endParaRPr lang="en-GB" altLang="en-US" sz="1000"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Char char="§"/>
            </a:pPr>
            <a:r>
              <a:rPr lang="en-GB" altLang="en-US" sz="1000" dirty="0">
                <a:latin typeface="Calibri" panose="020F0502020204030204" pitchFamily="34" charset="0"/>
                <a:cs typeface="Calibri" panose="020F0502020204030204" pitchFamily="34" charset="0"/>
              </a:rPr>
              <a:t>CIU – le </a:t>
            </a:r>
            <a:r>
              <a:rPr lang="en-GB" altLang="en-US" sz="1000" dirty="0" err="1">
                <a:latin typeface="Calibri" panose="020F0502020204030204" pitchFamily="34" charset="0"/>
                <a:cs typeface="Calibri" panose="020F0502020204030204" pitchFamily="34" charset="0"/>
              </a:rPr>
              <a:t>statut</a:t>
            </a:r>
            <a:r>
              <a:rPr lang="en-GB" altLang="en-US" sz="1000" dirty="0">
                <a:latin typeface="Calibri" panose="020F0502020204030204" pitchFamily="34" charset="0"/>
                <a:cs typeface="Calibri" panose="020F0502020204030204" pitchFamily="34" charset="0"/>
              </a:rPr>
              <a:t> </a:t>
            </a:r>
            <a:r>
              <a:rPr lang="en-GB" altLang="en-US" sz="1000" dirty="0" err="1">
                <a:latin typeface="Calibri" panose="020F0502020204030204" pitchFamily="34" charset="0"/>
                <a:cs typeface="Calibri" panose="020F0502020204030204" pitchFamily="34" charset="0"/>
              </a:rPr>
              <a:t>iodé</a:t>
            </a:r>
            <a:r>
              <a:rPr lang="en-GB" altLang="en-US" sz="1000" dirty="0">
                <a:latin typeface="Calibri" panose="020F0502020204030204" pitchFamily="34" charset="0"/>
                <a:cs typeface="Calibri" panose="020F0502020204030204" pitchFamily="34" charset="0"/>
              </a:rPr>
              <a:t> des populations</a:t>
            </a:r>
          </a:p>
          <a:p>
            <a:pPr marL="323279" lvl="1"/>
            <a:endParaRPr lang="en-GB" altLang="en-US" sz="1000" dirty="0">
              <a:latin typeface="Calibri" panose="020F0502020204030204" pitchFamily="34" charset="0"/>
              <a:cs typeface="Calibri" panose="020F0502020204030204" pitchFamily="34" charset="0"/>
            </a:endParaRPr>
          </a:p>
          <a:p>
            <a:pPr marL="323279" lvl="1"/>
            <a:r>
              <a:rPr lang="fr-FR" altLang="en-US" sz="1000" dirty="0">
                <a:latin typeface="Calibri" panose="020F0502020204030204" pitchFamily="34" charset="0"/>
                <a:cs typeface="Calibri" panose="020F0502020204030204" pitchFamily="34" charset="0"/>
              </a:rPr>
              <a:t>L'objectif était d'atteindre une couverture de 90 % des ménages utilisant du sel adéquatement iodé.</a:t>
            </a:r>
          </a:p>
          <a:p>
            <a:pPr marL="323279" lvl="1"/>
            <a:r>
              <a:rPr lang="fr-FR" altLang="en-US" sz="1000" dirty="0">
                <a:latin typeface="Calibri" panose="020F0502020204030204" pitchFamily="34" charset="0"/>
                <a:cs typeface="Calibri" panose="020F0502020204030204" pitchFamily="34" charset="0"/>
              </a:rPr>
              <a:t>L'objectif était d'éliminer les troubles dus à la carence en iode (TDCI) en particulier le </a:t>
            </a:r>
            <a:r>
              <a:rPr lang="fr-FR" altLang="en-US" sz="1000" dirty="0" err="1">
                <a:latin typeface="Calibri" panose="020F0502020204030204" pitchFamily="34" charset="0"/>
                <a:cs typeface="Calibri" panose="020F0502020204030204" pitchFamily="34" charset="0"/>
              </a:rPr>
              <a:t>goître</a:t>
            </a:r>
            <a:r>
              <a:rPr lang="fr-FR" altLang="en-US" sz="1000" dirty="0">
                <a:latin typeface="Calibri" panose="020F0502020204030204" pitchFamily="34" charset="0"/>
                <a:cs typeface="Calibri" panose="020F0502020204030204" pitchFamily="34" charset="0"/>
              </a:rPr>
              <a:t> le symptôme</a:t>
            </a:r>
            <a:r>
              <a:rPr lang="fr-FR" altLang="en-US" sz="1000" baseline="0" dirty="0">
                <a:latin typeface="Calibri" panose="020F0502020204030204" pitchFamily="34" charset="0"/>
                <a:cs typeface="Calibri" panose="020F0502020204030204" pitchFamily="34" charset="0"/>
              </a:rPr>
              <a:t> le plus visible</a:t>
            </a:r>
            <a:r>
              <a:rPr lang="fr-FR" altLang="en-US" sz="1000" dirty="0">
                <a:latin typeface="Calibri" panose="020F0502020204030204" pitchFamily="34" charset="0"/>
                <a:cs typeface="Calibri" panose="020F0502020204030204" pitchFamily="34" charset="0"/>
              </a:rPr>
              <a:t>.</a:t>
            </a:r>
          </a:p>
        </p:txBody>
      </p:sp>
      <p:sp>
        <p:nvSpPr>
          <p:cNvPr id="2458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0437" indent="-269399" eaLnBrk="0" hangingPunct="0">
              <a:defRPr>
                <a:solidFill>
                  <a:schemeClr val="tx1"/>
                </a:solidFill>
                <a:latin typeface="Calibri" panose="020F0502020204030204" pitchFamily="34" charset="0"/>
                <a:cs typeface="Arial" panose="020B0604020202020204" pitchFamily="34" charset="0"/>
              </a:defRPr>
            </a:lvl2pPr>
            <a:lvl3pPr marL="1077596" indent="-215519" eaLnBrk="0" hangingPunct="0">
              <a:defRPr>
                <a:solidFill>
                  <a:schemeClr val="tx1"/>
                </a:solidFill>
                <a:latin typeface="Calibri" panose="020F0502020204030204" pitchFamily="34" charset="0"/>
                <a:cs typeface="Arial" panose="020B0604020202020204" pitchFamily="34" charset="0"/>
              </a:defRPr>
            </a:lvl3pPr>
            <a:lvl4pPr marL="1508635" indent="-215519" eaLnBrk="0" hangingPunct="0">
              <a:defRPr>
                <a:solidFill>
                  <a:schemeClr val="tx1"/>
                </a:solidFill>
                <a:latin typeface="Calibri" panose="020F0502020204030204" pitchFamily="34" charset="0"/>
                <a:cs typeface="Arial" panose="020B0604020202020204" pitchFamily="34" charset="0"/>
              </a:defRPr>
            </a:lvl4pPr>
            <a:lvl5pPr marL="1939673" indent="-215519" eaLnBrk="0" hangingPunct="0">
              <a:defRPr>
                <a:solidFill>
                  <a:schemeClr val="tx1"/>
                </a:solidFill>
                <a:latin typeface="Calibri" panose="020F0502020204030204" pitchFamily="34" charset="0"/>
                <a:cs typeface="Arial" panose="020B0604020202020204" pitchFamily="34" charset="0"/>
              </a:defRPr>
            </a:lvl5pPr>
            <a:lvl6pPr marL="2370711"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01750"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32789"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63827" indent="-215519" defTabSz="43103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B5D930-0AB1-4F05-AC28-838B7FA30CFA}" type="slidenum">
              <a:rPr lang="en-GB" altLang="en-US">
                <a:cs typeface="Calibri" panose="020F0502020204030204" pitchFamily="34" charset="0"/>
              </a:rPr>
              <a:pPr eaLnBrk="1" hangingPunct="1"/>
              <a:t>4</a:t>
            </a:fld>
            <a:endParaRPr lang="en-GB" altLang="en-US">
              <a:cs typeface="Calibri" panose="020F0502020204030204" pitchFamily="34" charset="0"/>
            </a:endParaRPr>
          </a:p>
        </p:txBody>
      </p:sp>
    </p:spTree>
    <p:extLst>
      <p:ext uri="{BB962C8B-B14F-4D97-AF65-F5344CB8AC3E}">
        <p14:creationId xmlns:p14="http://schemas.microsoft.com/office/powerpoint/2010/main" val="97561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54000" y="714375"/>
            <a:ext cx="6350000" cy="3571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53999" y="4524375"/>
            <a:ext cx="6287477" cy="492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fr-FR" altLang="en-US" dirty="0"/>
              <a:t>Le nouveau programme a pour objectif d'optimiser la nutrition en iode (par opposition à l'élimination des troubles liés à la carence en iode). Différentes sources alimentaires d'iode doivent</a:t>
            </a:r>
            <a:r>
              <a:rPr lang="fr-FR" altLang="en-US" baseline="0" dirty="0"/>
              <a:t> être prise en compte</a:t>
            </a:r>
            <a:r>
              <a:rPr lang="fr-FR" altLang="en-US" dirty="0"/>
              <a:t>.</a:t>
            </a:r>
          </a:p>
          <a:p>
            <a:pPr eaLnBrk="1" hangingPunct="1">
              <a:spcBef>
                <a:spcPct val="0"/>
              </a:spcBef>
            </a:pPr>
            <a:endParaRPr lang="fr-FR" altLang="en-US" dirty="0"/>
          </a:p>
          <a:p>
            <a:pPr eaLnBrk="1" hangingPunct="1">
              <a:spcBef>
                <a:spcPct val="0"/>
              </a:spcBef>
            </a:pPr>
            <a:r>
              <a:rPr lang="fr-FR" altLang="en-US" dirty="0"/>
              <a:t>Nous savons tous maintenant que le modèle original était trop simpliste et ne correspond plus à l'apport réel en sel de</a:t>
            </a:r>
            <a:r>
              <a:rPr lang="fr-FR" altLang="en-US" baseline="0" dirty="0"/>
              <a:t> nos jours</a:t>
            </a:r>
            <a:endParaRPr lang="fr-FR" altLang="en-US" dirty="0"/>
          </a:p>
          <a:p>
            <a:pPr eaLnBrk="1" hangingPunct="1">
              <a:spcBef>
                <a:spcPct val="0"/>
              </a:spcBef>
            </a:pPr>
            <a:endParaRPr lang="fr-FR" altLang="en-US" dirty="0"/>
          </a:p>
          <a:p>
            <a:pPr eaLnBrk="1" hangingPunct="1">
              <a:spcBef>
                <a:spcPct val="0"/>
              </a:spcBef>
            </a:pPr>
            <a:r>
              <a:rPr lang="fr-FR" altLang="en-US" dirty="0"/>
              <a:t>Le changement le plus important est la</a:t>
            </a:r>
            <a:r>
              <a:rPr lang="fr-FR" altLang="en-US" baseline="0" dirty="0"/>
              <a:t> part importante des </a:t>
            </a:r>
            <a:r>
              <a:rPr lang="fr-FR" altLang="en-US" dirty="0"/>
              <a:t>aliments transformés ainsi que le sel qu’ils</a:t>
            </a:r>
            <a:r>
              <a:rPr lang="fr-FR" altLang="en-US" baseline="0" dirty="0"/>
              <a:t> apportent </a:t>
            </a:r>
            <a:r>
              <a:rPr lang="fr-FR" altLang="en-US" dirty="0"/>
              <a:t>dans notre alimentation, et ce pratiquement partout dans le monde.</a:t>
            </a:r>
          </a:p>
          <a:p>
            <a:pPr eaLnBrk="1" hangingPunct="1">
              <a:spcBef>
                <a:spcPct val="0"/>
              </a:spcBef>
            </a:pPr>
            <a:r>
              <a:rPr lang="fr-FR" altLang="en-US" dirty="0"/>
              <a:t>Ce sel représente une part importante de notre consommation totale de sel et doit donc être inclus dans l'approche d'iodation du sel si nous voulons garantir un apport suffisant en iode </a:t>
            </a:r>
          </a:p>
          <a:p>
            <a:pPr eaLnBrk="1" hangingPunct="1">
              <a:spcBef>
                <a:spcPct val="0"/>
              </a:spcBef>
            </a:pPr>
            <a:endParaRPr lang="fr-FR" altLang="en-US" dirty="0"/>
          </a:p>
          <a:p>
            <a:pPr eaLnBrk="1" hangingPunct="1">
              <a:spcBef>
                <a:spcPct val="0"/>
              </a:spcBef>
            </a:pPr>
            <a:r>
              <a:rPr lang="fr-FR" altLang="en-US" dirty="0"/>
              <a:t>On observe également que l'iode apparaît dans de rares cas dans l'eau ou les produits agricoles. </a:t>
            </a:r>
          </a:p>
          <a:p>
            <a:pPr eaLnBrk="1" hangingPunct="1">
              <a:spcBef>
                <a:spcPct val="0"/>
              </a:spcBef>
            </a:pPr>
            <a:endParaRPr lang="fr-FR" altLang="en-US" dirty="0"/>
          </a:p>
          <a:p>
            <a:pPr eaLnBrk="1" hangingPunct="1">
              <a:spcBef>
                <a:spcPct val="0"/>
              </a:spcBef>
            </a:pPr>
            <a:r>
              <a:rPr lang="fr-FR" altLang="en-US" dirty="0"/>
              <a:t>En outre, d'autres programmes d'intervention fournissent désormais de l'iode. Par exemple, l'enrichissement à domicile avec de la poudre de micronutriments, ciblant les enfants de moins de 2 ans. </a:t>
            </a:r>
          </a:p>
          <a:p>
            <a:pPr eaLnBrk="1" hangingPunct="1">
              <a:spcBef>
                <a:spcPct val="0"/>
              </a:spcBef>
            </a:pPr>
            <a:r>
              <a:rPr lang="fr-FR" altLang="en-US" dirty="0"/>
              <a:t>Ou des suppléments de micronutriments multiples pour les femmes, ou des produits alimentaires spécialisés tels que des aliments mélangés ou des aliments prêts à l'emploi qui sont utilisés dans des contextes humanitaires ou des filets de sécurité sociale. </a:t>
            </a:r>
          </a:p>
          <a:p>
            <a:pPr eaLnBrk="1" hangingPunct="1">
              <a:spcBef>
                <a:spcPct val="0"/>
              </a:spcBef>
            </a:pPr>
            <a:r>
              <a:rPr lang="fr-FR" altLang="en-US" dirty="0"/>
              <a:t>Ces "autres interventions en micronutriments" peuvent ne pas être significatives mais peuvent combler des lacunes importantes et les responsables de programmes doivent en être conscients.</a:t>
            </a:r>
          </a:p>
          <a:p>
            <a:pPr eaLnBrk="1" hangingPunct="1">
              <a:spcBef>
                <a:spcPct val="0"/>
              </a:spcBef>
            </a:pPr>
            <a:endParaRPr lang="fr-FR" altLang="en-US" dirty="0"/>
          </a:p>
          <a:p>
            <a:pPr eaLnBrk="1" hangingPunct="1">
              <a:spcBef>
                <a:spcPct val="0"/>
              </a:spcBef>
            </a:pPr>
            <a:r>
              <a:rPr lang="fr-FR" altLang="en-US" b="1" dirty="0"/>
              <a:t>CEPENDANT, l'iodation du sel est et reste au cœur de la lutte pour éliminer les carences en iode.  Nous devons examiner les aliments transformés dans notre programme. Nous ne disposons pas encore d'un bon outil de suivi pour mesurer l'utilisation des aliments transformés avec du sel iodé, mais des outils sont en cours d'élaboration. </a:t>
            </a:r>
          </a:p>
          <a:p>
            <a:pPr eaLnBrk="1" hangingPunct="1">
              <a:spcBef>
                <a:spcPct val="0"/>
              </a:spcBef>
            </a:pPr>
            <a:endParaRPr lang="fr-FR" altLang="en-US" dirty="0"/>
          </a:p>
          <a:p>
            <a:pPr eaLnBrk="1" hangingPunct="1">
              <a:spcBef>
                <a:spcPct val="0"/>
              </a:spcBef>
            </a:pPr>
            <a:r>
              <a:rPr lang="fr-FR" altLang="en-US" dirty="0"/>
              <a:t>Nous devons continuer à nous concentrer sur l'augmentation de l'iodation du sel et maintenir ce que nous avons réalisé</a:t>
            </a:r>
            <a:endParaRPr lang="en-GB" altLang="en-US" u="sng" dirty="0"/>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B7FDD-8D4B-4641-9098-CCB1170FD95E}" type="slidenum">
              <a:rPr lang="en-GB" altLang="en-US">
                <a:cs typeface="Calibri" panose="020F0502020204030204" pitchFamily="34" charset="0"/>
              </a:rPr>
              <a:pPr eaLnBrk="1" hangingPunct="1"/>
              <a:t>5</a:t>
            </a:fld>
            <a:endParaRPr lang="en-GB" altLang="en-US">
              <a:cs typeface="Calibri" panose="020F0502020204030204" pitchFamily="34" charset="0"/>
            </a:endParaRPr>
          </a:p>
        </p:txBody>
      </p:sp>
    </p:spTree>
    <p:extLst>
      <p:ext uri="{BB962C8B-B14F-4D97-AF65-F5344CB8AC3E}">
        <p14:creationId xmlns:p14="http://schemas.microsoft.com/office/powerpoint/2010/main" val="172029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51131"/>
            <a:ext cx="6251330" cy="4695092"/>
          </a:xfrm>
        </p:spPr>
        <p:txBody>
          <a:bodyPr/>
          <a:lstStyle/>
          <a:p>
            <a:r>
              <a:rPr lang="fr-FR" dirty="0"/>
              <a:t>Quels ont été les principaux jalons de la programmation de l'iode ?</a:t>
            </a:r>
          </a:p>
          <a:p>
            <a:pPr marL="514350" indent="-447675">
              <a:buFont typeface="Wingdings" panose="05000000000000000000" pitchFamily="2" charset="2"/>
              <a:buChar char="§"/>
            </a:pPr>
            <a:r>
              <a:rPr lang="fr-FR" dirty="0"/>
              <a:t>Au début des programmes d'IUS, l'accent était mis sur l'apport d'une quantité suffisante d'iode pour prévenir les troubles carentiels (signes cliniques comme le goitre), en particulier chez les enfants d'âge scolaire.</a:t>
            </a:r>
          </a:p>
          <a:p>
            <a:pPr marL="514350" indent="-447675">
              <a:buFont typeface="Wingdings" panose="05000000000000000000" pitchFamily="2" charset="2"/>
              <a:buChar char="§"/>
            </a:pPr>
            <a:endParaRPr lang="fr-FR" dirty="0"/>
          </a:p>
          <a:p>
            <a:pPr marL="514350" indent="-447675">
              <a:buFont typeface="Wingdings" panose="05000000000000000000" pitchFamily="2" charset="2"/>
              <a:buChar char="§"/>
            </a:pPr>
            <a:r>
              <a:rPr lang="fr-FR" dirty="0"/>
              <a:t>Des études menées dans les années 1980 ont montré l'effet néfaste de la carence en iode sur le développement du cerveau et l'accent a été mis sur toutes les conséquences, y compris la période de la grossesse.</a:t>
            </a:r>
          </a:p>
          <a:p>
            <a:pPr marL="514350" indent="-447675">
              <a:buFont typeface="Wingdings" panose="05000000000000000000" pitchFamily="2" charset="2"/>
              <a:buChar char="§"/>
            </a:pPr>
            <a:endParaRPr lang="fr-FR" dirty="0"/>
          </a:p>
          <a:p>
            <a:pPr marL="514350" indent="-447675">
              <a:buFont typeface="Wingdings" panose="05000000000000000000" pitchFamily="2" charset="2"/>
              <a:buChar char="§"/>
            </a:pPr>
            <a:r>
              <a:rPr lang="fr-FR" dirty="0"/>
              <a:t>Au fur et à mesure que les programmes ont mûri et que l'on disposait de plus en plus de données sur la teneur en iode, la carence en iode a diminué, mais certains programmes ont signalé des apports plus que suffisants. Tout comme les apports inadéquats, il faut éviter cette situation, car elle affecte négativement la fonction thyroïdienne, les programmes et leur surveillance ont changé d'orientation pour assurer un apport adéquat pour tous - ni trop ni trop peu - d'où le terme " nutrition iodée optimale ".</a:t>
            </a:r>
          </a:p>
          <a:p>
            <a:pPr marL="514350" indent="-447675">
              <a:buFont typeface="Wingdings" panose="05000000000000000000" pitchFamily="2" charset="2"/>
              <a:buChar char="§"/>
            </a:pPr>
            <a:endParaRPr lang="fr-FR" dirty="0"/>
          </a:p>
          <a:p>
            <a:pPr marL="514350" indent="-447675">
              <a:buFont typeface="Wingdings" panose="05000000000000000000" pitchFamily="2" charset="2"/>
              <a:buChar char="§"/>
            </a:pPr>
            <a:r>
              <a:rPr lang="fr-FR" dirty="0"/>
              <a:t>Nécessité d'élaborer de nouveaux outils et de nouvelles directives pour mieux suivre les programmes d’IUS et assurer une nutrition à l'iode optimale.</a:t>
            </a:r>
            <a:endParaRPr lang="en-US" dirty="0"/>
          </a:p>
          <a:p>
            <a:endParaRPr lang="en-US" dirty="0"/>
          </a:p>
        </p:txBody>
      </p:sp>
    </p:spTree>
    <p:extLst>
      <p:ext uri="{BB962C8B-B14F-4D97-AF65-F5344CB8AC3E}">
        <p14:creationId xmlns:p14="http://schemas.microsoft.com/office/powerpoint/2010/main" val="156614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686299"/>
            <a:ext cx="6251330" cy="4659923"/>
          </a:xfrm>
        </p:spPr>
        <p:txBody>
          <a:bodyPr/>
          <a:lstStyle/>
          <a:p>
            <a:r>
              <a:rPr lang="fr-FR" dirty="0"/>
              <a:t>Le programme d'iodation du sel est couronné de succès s'il fournit du sel iodé répondant aux exigences de qualité, s'il est mis à l'échelle de manière à répondre aux besoins en iode de chacun et à assurer une nutrition iodée optimale. </a:t>
            </a:r>
          </a:p>
          <a:p>
            <a:endParaRPr lang="fr-FR" dirty="0"/>
          </a:p>
          <a:p>
            <a:endParaRPr lang="fr-FR" dirty="0"/>
          </a:p>
          <a:p>
            <a:r>
              <a:rPr lang="fr-FR" dirty="0"/>
              <a:t>Si nous abordons l'impact plus loin, nous avons besoin d'un programme qui... </a:t>
            </a:r>
          </a:p>
          <a:p>
            <a:pPr marL="171450" indent="-171450">
              <a:buFont typeface="Arial" panose="020B0604020202020204" pitchFamily="34" charset="0"/>
              <a:buChar char="→"/>
            </a:pPr>
            <a:r>
              <a:rPr lang="fr-FR" dirty="0"/>
              <a:t>minimise la population qui est déficiente </a:t>
            </a:r>
          </a:p>
          <a:p>
            <a:pPr marL="171450" indent="-171450">
              <a:buFont typeface="Arial" panose="020B0604020202020204" pitchFamily="34" charset="0"/>
              <a:buChar char="→"/>
            </a:pPr>
            <a:r>
              <a:rPr lang="fr-FR" dirty="0"/>
              <a:t>minimise la population qui a un apport excessif d'iode </a:t>
            </a:r>
          </a:p>
          <a:p>
            <a:endParaRPr lang="fr-FR" dirty="0"/>
          </a:p>
          <a:p>
            <a:r>
              <a:rPr lang="fr-FR" dirty="0"/>
              <a:t>Pour se faire, il faut s'assurer que </a:t>
            </a:r>
          </a:p>
          <a:p>
            <a:r>
              <a:rPr lang="fr-FR" dirty="0"/>
              <a:t>... l'intervention du programme soit conçue correctement et mise en œuvre correctement </a:t>
            </a:r>
          </a:p>
          <a:p>
            <a:pPr marL="0" marR="0" indent="0" defTabSz="914400" eaLnBrk="1" fontAlgn="auto" latinLnBrk="0" hangingPunct="1">
              <a:lnSpc>
                <a:spcPct val="100000"/>
              </a:lnSpc>
              <a:spcBef>
                <a:spcPts val="0"/>
              </a:spcBef>
              <a:spcAft>
                <a:spcPts val="0"/>
              </a:spcAft>
              <a:buClrTx/>
              <a:buSzTx/>
              <a:buFontTx/>
              <a:buNone/>
              <a:tabLst/>
              <a:defRPr/>
            </a:pPr>
            <a:endParaRPr lang="fr-FR" dirty="0"/>
          </a:p>
          <a:p>
            <a:pPr marL="0" marR="0" indent="0" defTabSz="914400" eaLnBrk="1" fontAlgn="auto" latinLnBrk="0" hangingPunct="1">
              <a:lnSpc>
                <a:spcPct val="100000"/>
              </a:lnSpc>
              <a:spcBef>
                <a:spcPts val="0"/>
              </a:spcBef>
              <a:spcAft>
                <a:spcPts val="0"/>
              </a:spcAft>
              <a:buClrTx/>
              <a:buSzTx/>
              <a:buFontTx/>
              <a:buNone/>
              <a:tabLst/>
              <a:defRPr/>
            </a:pPr>
            <a:r>
              <a:rPr lang="fr-FR" dirty="0"/>
              <a:t>Nous dépendons des bonnes données pour nous informer</a:t>
            </a:r>
          </a:p>
          <a:p>
            <a:endParaRPr lang="fr-FR" dirty="0"/>
          </a:p>
          <a:p>
            <a:r>
              <a:rPr lang="fr-FR" dirty="0"/>
              <a:t>		</a:t>
            </a:r>
            <a:endParaRPr lang="en-US" dirty="0"/>
          </a:p>
        </p:txBody>
      </p:sp>
    </p:spTree>
    <p:extLst>
      <p:ext uri="{BB962C8B-B14F-4D97-AF65-F5344CB8AC3E}">
        <p14:creationId xmlns:p14="http://schemas.microsoft.com/office/powerpoint/2010/main" val="177396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a:xfrm>
            <a:off x="360485" y="4396153"/>
            <a:ext cx="6251330" cy="49500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L'iodation du sel est l'une des interventions de santé publique les plus réussies !</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On observe une augmentation du nombre de pays où l'apport optimal en iode est passé de 8 à 121 et le nombre de pays où l'apport est insuffisant de 113 à 21.</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Il est également important de noter que le nombre de pays pour lesquels l'IGN dispose de données sur le statut en iode est passé de 121 à 155 au cours de la même période, de sorte que le dénominateur s'est élargi.</a:t>
            </a:r>
          </a:p>
        </p:txBody>
      </p:sp>
    </p:spTree>
    <p:extLst>
      <p:ext uri="{BB962C8B-B14F-4D97-AF65-F5344CB8AC3E}">
        <p14:creationId xmlns:p14="http://schemas.microsoft.com/office/powerpoint/2010/main" val="12959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60485" y="4501661"/>
            <a:ext cx="6251330" cy="4844561"/>
          </a:xfrm>
        </p:spPr>
        <p:txBody>
          <a:bodyPr/>
          <a:lstStyle/>
          <a:p>
            <a:r>
              <a:rPr lang="fr-FR" dirty="0"/>
              <a:t>Ce graphique montre très bien l'évolution historique de la carence en iode.</a:t>
            </a:r>
          </a:p>
          <a:p>
            <a:endParaRPr lang="fr-FR" dirty="0"/>
          </a:p>
          <a:p>
            <a:r>
              <a:rPr lang="fr-FR" dirty="0"/>
              <a:t>Ce graphique montre les données de nombreux pays du monde, il y a 27 ans en 1993. Sur l'axe horizontal, nous voyons la médiane de l'indice CIU, tandis que sur l'axe vertical, nous voyons le taux de goitre. </a:t>
            </a:r>
          </a:p>
          <a:p>
            <a:endParaRPr lang="fr-FR" dirty="0"/>
          </a:p>
          <a:p>
            <a:r>
              <a:rPr lang="fr-FR" dirty="0"/>
              <a:t>Les bulles représentent les pays</a:t>
            </a:r>
          </a:p>
          <a:p>
            <a:endParaRPr lang="fr-FR" dirty="0"/>
          </a:p>
          <a:p>
            <a:r>
              <a:rPr lang="fr-FR" dirty="0"/>
              <a:t>La taille de la bulle représente la taille de la population d'un pays. Les grands pays sont la Chine et l'Inde par exemple.</a:t>
            </a:r>
          </a:p>
          <a:p>
            <a:endParaRPr lang="fr-FR" dirty="0"/>
          </a:p>
          <a:p>
            <a:r>
              <a:rPr lang="fr-FR" dirty="0"/>
              <a:t>La couleur correspond à la région du monde. La classification des régions de l'OMS a été utilisée.</a:t>
            </a:r>
          </a:p>
          <a:p>
            <a:endParaRPr lang="fr-FR" dirty="0"/>
          </a:p>
          <a:p>
            <a:endParaRPr lang="fr-FR" dirty="0"/>
          </a:p>
          <a:p>
            <a:r>
              <a:rPr lang="fr-FR" dirty="0"/>
              <a:t>En 1993, nous pouvons conclure que de nombreux pays souffraient de troubles liés à la carence en iode - taux de goitres élevés - et que le statut en iode de la majorité des pays était inadéquat - la CIUM pour de nombreux pays était &lt; 100 </a:t>
            </a:r>
            <a:r>
              <a:rPr lang="fr-FR" dirty="0" err="1"/>
              <a:t>mcg</a:t>
            </a:r>
            <a:r>
              <a:rPr lang="fr-FR" dirty="0"/>
              <a:t>/L</a:t>
            </a:r>
          </a:p>
          <a:p>
            <a:r>
              <a:rPr lang="fr-FR" dirty="0"/>
              <a:t>113 pays étaient déficients en iode</a:t>
            </a:r>
          </a:p>
          <a:p>
            <a:r>
              <a:rPr lang="fr-FR" dirty="0"/>
              <a:t>Examinons maintenant la situation 24 ans plus tard</a:t>
            </a:r>
          </a:p>
          <a:p>
            <a:endParaRPr lang="en-US" dirty="0"/>
          </a:p>
        </p:txBody>
      </p:sp>
    </p:spTree>
    <p:extLst>
      <p:ext uri="{BB962C8B-B14F-4D97-AF65-F5344CB8AC3E}">
        <p14:creationId xmlns:p14="http://schemas.microsoft.com/office/powerpoint/2010/main" val="95472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End Slide">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57718" y="6217851"/>
            <a:ext cx="279882" cy="276999"/>
          </a:xfrm>
        </p:spPr>
        <p:txBody>
          <a:bodyPr/>
          <a:lstStyle/>
          <a:p>
            <a:fld id="{20E72F2D-B2AC-6244-8A61-4DB2981BEBB5}" type="slidenum">
              <a:rPr lang="en-US" smtClean="0"/>
              <a:pPr/>
              <a:t>‹#›</a:t>
            </a:fld>
            <a:endParaRPr lang="en-US" dirty="0"/>
          </a:p>
        </p:txBody>
      </p:sp>
      <p:sp>
        <p:nvSpPr>
          <p:cNvPr id="6" name="Rectangle 5"/>
          <p:cNvSpPr/>
          <p:nvPr userDrawn="1"/>
        </p:nvSpPr>
        <p:spPr>
          <a:xfrm>
            <a:off x="0" y="0"/>
            <a:ext cx="12192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UNICEF logo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1956" y="5917068"/>
            <a:ext cx="2683955" cy="483429"/>
          </a:xfrm>
          <a:prstGeom prst="rect">
            <a:avLst/>
          </a:prstGeom>
        </p:spPr>
      </p:pic>
      <p:sp>
        <p:nvSpPr>
          <p:cNvPr id="10" name="Text Placeholder 9"/>
          <p:cNvSpPr>
            <a:spLocks noGrp="1"/>
          </p:cNvSpPr>
          <p:nvPr>
            <p:ph type="body" sz="quarter" idx="13" hasCustomPrompt="1"/>
          </p:nvPr>
        </p:nvSpPr>
        <p:spPr>
          <a:xfrm>
            <a:off x="778933" y="393700"/>
            <a:ext cx="6096000" cy="2185727"/>
          </a:xfrm>
          <a:prstGeom prst="rect">
            <a:avLst/>
          </a:prstGeom>
        </p:spPr>
        <p:txBody>
          <a:bodyPr vert="horz"/>
          <a:lstStyle>
            <a:lvl1pPr marL="0">
              <a:lnSpc>
                <a:spcPts val="19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a:p>
            <a:pPr lvl="0"/>
            <a:endParaRPr lang="en-US" dirty="0"/>
          </a:p>
        </p:txBody>
      </p:sp>
      <p:sp>
        <p:nvSpPr>
          <p:cNvPr id="13" name="Text Placeholder 14"/>
          <p:cNvSpPr>
            <a:spLocks noGrp="1"/>
          </p:cNvSpPr>
          <p:nvPr>
            <p:ph type="body" sz="quarter" idx="14" hasCustomPrompt="1"/>
          </p:nvPr>
        </p:nvSpPr>
        <p:spPr>
          <a:xfrm>
            <a:off x="778933" y="3605019"/>
            <a:ext cx="6096000" cy="2796843"/>
          </a:xfrm>
          <a:prstGeom prst="rect">
            <a:avLst/>
          </a:prstGeom>
        </p:spPr>
        <p:txBody>
          <a:bodyPr vert="horz"/>
          <a:lstStyle>
            <a:lvl1pPr marL="0" marR="0" indent="-34290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lvl="0"/>
            <a:endParaRPr lang="en-US" dirty="0"/>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lvl="0"/>
            <a:endParaRPr lang="en-US" dirty="0"/>
          </a:p>
          <a:p>
            <a:pPr lvl="0"/>
            <a:r>
              <a:rPr lang="en-US" dirty="0"/>
              <a:t>Cover photo © goes here</a:t>
            </a:r>
          </a:p>
          <a:p>
            <a:pPr lvl="0"/>
            <a:r>
              <a:rPr lang="en-US" dirty="0"/>
              <a:t>Inside photo © goes here</a:t>
            </a:r>
          </a:p>
        </p:txBody>
      </p:sp>
    </p:spTree>
    <p:extLst>
      <p:ext uri="{BB962C8B-B14F-4D97-AF65-F5344CB8AC3E}">
        <p14:creationId xmlns:p14="http://schemas.microsoft.com/office/powerpoint/2010/main" val="306657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88" name="Shape 88"/>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90" name="Shape 90"/>
          <p:cNvSpPr>
            <a:spLocks noGrp="1"/>
          </p:cNvSpPr>
          <p:nvPr>
            <p:ph type="title"/>
          </p:nvPr>
        </p:nvSpPr>
        <p:spPr>
          <a:xfrm>
            <a:off x="1040963" y="306389"/>
            <a:ext cx="10073024" cy="506414"/>
          </a:xfrm>
          <a:prstGeom prst="rect">
            <a:avLst/>
          </a:prstGeom>
        </p:spPr>
        <p:txBody>
          <a:bodyPr>
            <a:normAutofit/>
          </a:bodyPr>
          <a:lstStyle>
            <a:lvl1pPr>
              <a:defRPr sz="2800" b="1">
                <a:solidFill>
                  <a:schemeClr val="bg1"/>
                </a:solidFill>
                <a:latin typeface="+mj-lt"/>
                <a:ea typeface="+mj-ea"/>
                <a:cs typeface="+mj-cs"/>
                <a:sym typeface="Arial"/>
              </a:defRPr>
            </a:lvl1pPr>
          </a:lstStyle>
          <a:p>
            <a:r>
              <a:rPr dirty="0"/>
              <a:t>Title Text</a:t>
            </a:r>
          </a:p>
        </p:txBody>
      </p:sp>
      <p:sp>
        <p:nvSpPr>
          <p:cNvPr id="91" name="Shape 91"/>
          <p:cNvSpPr>
            <a:spLocks noGrp="1"/>
          </p:cNvSpPr>
          <p:nvPr>
            <p:ph type="body" idx="1"/>
          </p:nvPr>
        </p:nvSpPr>
        <p:spPr>
          <a:xfrm>
            <a:off x="1043785" y="1663700"/>
            <a:ext cx="10609379" cy="34925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05651394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0.jpeg"/>
          <p:cNvPicPr>
            <a:picLocks noChangeAspect="1"/>
          </p:cNvPicPr>
          <p:nvPr/>
        </p:nvPicPr>
        <p:blipFill>
          <a:blip r:embed="rId5"/>
          <a:stretch>
            <a:fillRect/>
          </a:stretch>
        </p:blipFill>
        <p:spPr>
          <a:xfrm>
            <a:off x="-2" y="-1443"/>
            <a:ext cx="6285576" cy="3529011"/>
          </a:xfrm>
          <a:prstGeom prst="rect">
            <a:avLst/>
          </a:prstGeom>
          <a:ln w="12700">
            <a:miter lim="400000"/>
          </a:ln>
        </p:spPr>
      </p:pic>
      <p:sp>
        <p:nvSpPr>
          <p:cNvPr id="3" name="Shape 3"/>
          <p:cNvSpPr/>
          <p:nvPr/>
        </p:nvSpPr>
        <p:spPr>
          <a:xfrm>
            <a:off x="0" y="3527571"/>
            <a:ext cx="12195175" cy="3330429"/>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4" name="Shape 4"/>
          <p:cNvSpPr/>
          <p:nvPr/>
        </p:nvSpPr>
        <p:spPr>
          <a:xfrm rot="16200000">
            <a:off x="6556740" y="-2110868"/>
            <a:ext cx="3527571" cy="774930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21600" y="0"/>
                </a:ln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5" name="Shape 5"/>
          <p:cNvSpPr/>
          <p:nvPr/>
        </p:nvSpPr>
        <p:spPr>
          <a:xfrm>
            <a:off x="6451039" y="999067"/>
            <a:ext cx="4927174" cy="1015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6000">
                <a:solidFill>
                  <a:srgbClr val="FFFFFF"/>
                </a:solidFill>
              </a:defRPr>
            </a:lvl1pPr>
          </a:lstStyle>
          <a:p>
            <a:r>
              <a:rPr lang="en-GB" dirty="0"/>
              <a:t>MERCI</a:t>
            </a:r>
            <a:endParaRPr dirty="0"/>
          </a:p>
        </p:txBody>
      </p:sp>
      <p:pic>
        <p:nvPicPr>
          <p:cNvPr id="6" name="image11.jpeg"/>
          <p:cNvPicPr>
            <a:picLocks noChangeAspect="1"/>
          </p:cNvPicPr>
          <p:nvPr/>
        </p:nvPicPr>
        <p:blipFill>
          <a:blip r:embed="rId6"/>
          <a:stretch>
            <a:fillRect/>
          </a:stretch>
        </p:blipFill>
        <p:spPr>
          <a:xfrm>
            <a:off x="4070749" y="3893642"/>
            <a:ext cx="3913673" cy="2598289"/>
          </a:xfrm>
          <a:prstGeom prst="rect">
            <a:avLst/>
          </a:prstGeom>
          <a:ln w="12700">
            <a:miter lim="400000"/>
          </a:ln>
        </p:spPr>
      </p:pic>
      <p:pic>
        <p:nvPicPr>
          <p:cNvPr id="7" name="image12.jpeg"/>
          <p:cNvPicPr>
            <a:picLocks noChangeAspect="1"/>
          </p:cNvPicPr>
          <p:nvPr/>
        </p:nvPicPr>
        <p:blipFill>
          <a:blip r:embed="rId7"/>
          <a:stretch>
            <a:fillRect/>
          </a:stretch>
        </p:blipFill>
        <p:spPr>
          <a:xfrm>
            <a:off x="-920" y="3893639"/>
            <a:ext cx="3878044" cy="2598290"/>
          </a:xfrm>
          <a:prstGeom prst="rect">
            <a:avLst/>
          </a:prstGeom>
          <a:ln w="12700">
            <a:miter lim="400000"/>
          </a:ln>
        </p:spPr>
      </p:pic>
      <p:pic>
        <p:nvPicPr>
          <p:cNvPr id="8" name="image13.jpeg" descr="http://micronutrient.org/wp-content/uploads/2015/05/senegal-mou-ministry-trade-slider.jpg"/>
          <p:cNvPicPr>
            <a:picLocks noChangeAspect="1"/>
          </p:cNvPicPr>
          <p:nvPr/>
        </p:nvPicPr>
        <p:blipFill>
          <a:blip r:embed="rId8"/>
          <a:stretch>
            <a:fillRect/>
          </a:stretch>
        </p:blipFill>
        <p:spPr>
          <a:xfrm>
            <a:off x="8178048" y="3893637"/>
            <a:ext cx="3931921" cy="2598289"/>
          </a:xfrm>
          <a:prstGeom prst="rect">
            <a:avLst/>
          </a:prstGeom>
          <a:ln w="12700">
            <a:miter lim="400000"/>
          </a:ln>
        </p:spPr>
      </p:pic>
      <p:sp>
        <p:nvSpPr>
          <p:cNvPr id="9" name="Shape 9"/>
          <p:cNvSpPr>
            <a:spLocks noGrp="1"/>
          </p:cNvSpPr>
          <p:nvPr>
            <p:ph type="title"/>
          </p:nvPr>
        </p:nvSpPr>
        <p:spPr>
          <a:xfrm>
            <a:off x="609600" y="0"/>
            <a:ext cx="10972800" cy="1417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t>Title Text</a:t>
            </a:r>
          </a:p>
        </p:txBody>
      </p:sp>
      <p:sp>
        <p:nvSpPr>
          <p:cNvPr id="10" name="Shape 10"/>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Shape 11"/>
          <p:cNvSpPr>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Lst>
  <p:transition spd="med"/>
  <p:hf hdr="0" ftr="0" dt="0"/>
  <p:txStyles>
    <p:titleStyle>
      <a:lvl1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1pPr>
      <a:lvl2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2pPr>
      <a:lvl3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3pPr>
      <a:lvl4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4pPr>
      <a:lvl5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5pPr>
      <a:lvl6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6pPr>
      <a:lvl7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7pPr>
      <a:lvl8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8pPr>
      <a:lvl9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9pPr>
    </p:titleStyle>
    <p:body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m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23345097"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0" y="5878"/>
            <a:ext cx="9144000" cy="6868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4675632" cy="6874764"/>
          </a:xfrm>
          <a:prstGeom prst="rect">
            <a:avLst/>
          </a:prstGeom>
        </p:spPr>
      </p:pic>
      <p:pic>
        <p:nvPicPr>
          <p:cNvPr id="11" name="image6.png">
            <a:extLst>
              <a:ext uri="{FF2B5EF4-FFF2-40B4-BE49-F238E27FC236}">
                <a16:creationId xmlns:a16="http://schemas.microsoft.com/office/drawing/2014/main" id="{5DB6F859-1242-104B-94FE-0F31236DBB09}"/>
              </a:ext>
            </a:extLst>
          </p:cNvPr>
          <p:cNvPicPr>
            <a:picLocks noChangeAspect="1"/>
          </p:cNvPicPr>
          <p:nvPr/>
        </p:nvPicPr>
        <p:blipFill>
          <a:blip r:embed="rId4"/>
          <a:stretch>
            <a:fillRect/>
          </a:stretch>
        </p:blipFill>
        <p:spPr>
          <a:xfrm>
            <a:off x="0" y="5848598"/>
            <a:ext cx="2713220" cy="1026166"/>
          </a:xfrm>
          <a:prstGeom prst="rect">
            <a:avLst/>
          </a:prstGeom>
          <a:ln w="12700">
            <a:miter lim="400000"/>
          </a:ln>
        </p:spPr>
      </p:pic>
      <p:pic>
        <p:nvPicPr>
          <p:cNvPr id="2" name="Image 1" descr="Capture d’écran"/>
          <p:cNvPicPr>
            <a:picLocks noChangeAspect="1"/>
          </p:cNvPicPr>
          <p:nvPr/>
        </p:nvPicPr>
        <p:blipFill rotWithShape="1">
          <a:blip r:embed="rId5">
            <a:extLst>
              <a:ext uri="{28A0092B-C50C-407E-A947-70E740481C1C}">
                <a14:useLocalDpi xmlns:a14="http://schemas.microsoft.com/office/drawing/2010/main" val="0"/>
              </a:ext>
            </a:extLst>
          </a:blip>
          <a:srcRect t="-1" r="1180" b="9842"/>
          <a:stretch/>
        </p:blipFill>
        <p:spPr>
          <a:xfrm>
            <a:off x="6199651" y="-1"/>
            <a:ext cx="4468349" cy="6852123"/>
          </a:xfrm>
          <a:prstGeom prst="rect">
            <a:avLst/>
          </a:prstGeom>
        </p:spPr>
      </p:pic>
      <p:pic>
        <p:nvPicPr>
          <p:cNvPr id="8" name="Picture 7">
            <a:extLst>
              <a:ext uri="{FF2B5EF4-FFF2-40B4-BE49-F238E27FC236}">
                <a16:creationId xmlns:a16="http://schemas.microsoft.com/office/drawing/2014/main" id="{35C9E52F-1A47-784C-A069-B004275F052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9632" y="5924099"/>
            <a:ext cx="5992369" cy="1026166"/>
          </a:xfrm>
          <a:prstGeom prst="rect">
            <a:avLst/>
          </a:prstGeom>
          <a:noFill/>
          <a:ln>
            <a:noFill/>
          </a:ln>
        </p:spPr>
      </p:pic>
      <p:sp>
        <p:nvSpPr>
          <p:cNvPr id="3" name="Slide Number Placeholder 2">
            <a:extLst>
              <a:ext uri="{FF2B5EF4-FFF2-40B4-BE49-F238E27FC236}">
                <a16:creationId xmlns:a16="http://schemas.microsoft.com/office/drawing/2014/main" id="{DEADF65B-FF7D-4E17-97D9-14A3F5BF733A}"/>
              </a:ext>
            </a:extLst>
          </p:cNvPr>
          <p:cNvSpPr>
            <a:spLocks noGrp="1"/>
          </p:cNvSpPr>
          <p:nvPr>
            <p:ph type="sldNum" sz="quarter" idx="12"/>
          </p:nvPr>
        </p:nvSpPr>
        <p:spPr/>
        <p:txBody>
          <a:bodyPr/>
          <a:lstStyle/>
          <a:p>
            <a:fld id="{20E72F2D-B2AC-6244-8A61-4DB2981BEBB5}" type="slidenum">
              <a:rPr lang="en-US" smtClean="0"/>
              <a:pPr/>
              <a:t>1</a:t>
            </a:fld>
            <a:endParaRPr lang="en-US" dirty="0"/>
          </a:p>
        </p:txBody>
      </p:sp>
    </p:spTree>
    <p:extLst>
      <p:ext uri="{BB962C8B-B14F-4D97-AF65-F5344CB8AC3E}">
        <p14:creationId xmlns:p14="http://schemas.microsoft.com/office/powerpoint/2010/main" val="64141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1B8-FF6C-7344-B7A0-018812D010CE}"/>
              </a:ext>
            </a:extLst>
          </p:cNvPr>
          <p:cNvSpPr>
            <a:spLocks noGrp="1"/>
          </p:cNvSpPr>
          <p:nvPr>
            <p:ph type="title"/>
          </p:nvPr>
        </p:nvSpPr>
        <p:spPr>
          <a:xfrm>
            <a:off x="1045614" y="32854"/>
            <a:ext cx="10080000" cy="828000"/>
          </a:xfrm>
        </p:spPr>
        <p:txBody>
          <a:bodyPr>
            <a:normAutofit/>
          </a:bodyPr>
          <a:lstStyle/>
          <a:p>
            <a:r>
              <a:rPr lang="en-US" b="0" dirty="0" err="1"/>
              <a:t>Changements</a:t>
            </a:r>
            <a:r>
              <a:rPr lang="en-US" b="0" dirty="0"/>
              <a:t> observes au </a:t>
            </a:r>
            <a:r>
              <a:rPr lang="en-US" b="0" dirty="0" err="1"/>
              <a:t>niveau</a:t>
            </a:r>
            <a:r>
              <a:rPr lang="en-US" b="0" dirty="0"/>
              <a:t> des </a:t>
            </a:r>
            <a:r>
              <a:rPr lang="en-US" b="0" dirty="0" err="1"/>
              <a:t>donnes</a:t>
            </a:r>
            <a:r>
              <a:rPr lang="en-US" b="0" dirty="0"/>
              <a:t> sur les TDCI </a:t>
            </a:r>
            <a:r>
              <a:rPr lang="en-US" b="0" dirty="0" err="1"/>
              <a:t>en</a:t>
            </a:r>
            <a:r>
              <a:rPr lang="en-US" b="0" dirty="0"/>
              <a:t> 25 </a:t>
            </a:r>
            <a:r>
              <a:rPr lang="en-US" b="0" dirty="0" err="1"/>
              <a:t>ans</a:t>
            </a:r>
            <a:endParaRPr lang="en-US" b="0" dirty="0"/>
          </a:p>
        </p:txBody>
      </p:sp>
      <p:sp>
        <p:nvSpPr>
          <p:cNvPr id="5" name="Espace réservé du numéro de diapositive 10">
            <a:extLst>
              <a:ext uri="{FF2B5EF4-FFF2-40B4-BE49-F238E27FC236}">
                <a16:creationId xmlns:a16="http://schemas.microsoft.com/office/drawing/2014/main" id="{1BA6B39D-F867-4AEC-B5CF-C51F6AE8522A}"/>
              </a:ext>
            </a:extLst>
          </p:cNvPr>
          <p:cNvSpPr txBox="1">
            <a:spLocks/>
          </p:cNvSpPr>
          <p:nvPr/>
        </p:nvSpPr>
        <p:spPr>
          <a:xfrm>
            <a:off x="11797551" y="6502796"/>
            <a:ext cx="182118" cy="1778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GB" smtClean="0"/>
              <a:pPr/>
              <a:t>10</a:t>
            </a:fld>
            <a:endParaRPr lang="en-GB"/>
          </a:p>
        </p:txBody>
      </p:sp>
      <p:grpSp>
        <p:nvGrpSpPr>
          <p:cNvPr id="9" name="Group 8">
            <a:extLst>
              <a:ext uri="{FF2B5EF4-FFF2-40B4-BE49-F238E27FC236}">
                <a16:creationId xmlns:a16="http://schemas.microsoft.com/office/drawing/2014/main" id="{F8BAE6C6-9E89-4D68-BB3A-7B511745301F}"/>
              </a:ext>
            </a:extLst>
          </p:cNvPr>
          <p:cNvGrpSpPr/>
          <p:nvPr/>
        </p:nvGrpSpPr>
        <p:grpSpPr>
          <a:xfrm>
            <a:off x="1956000" y="1211290"/>
            <a:ext cx="8280000" cy="5400000"/>
            <a:chOff x="1956000" y="1211290"/>
            <a:chExt cx="8280000" cy="5400000"/>
          </a:xfrm>
        </p:grpSpPr>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1956000" y="1211290"/>
              <a:ext cx="8280000" cy="5400000"/>
            </a:xfrm>
            <a:prstGeom prst="rect">
              <a:avLst/>
            </a:prstGeom>
            <a:ln>
              <a:solidFill>
                <a:schemeClr val="accent3"/>
              </a:solidFill>
            </a:ln>
          </p:spPr>
        </p:pic>
        <p:sp>
          <p:nvSpPr>
            <p:cNvPr id="6" name="TextBox 5">
              <a:extLst>
                <a:ext uri="{FF2B5EF4-FFF2-40B4-BE49-F238E27FC236}">
                  <a16:creationId xmlns:a16="http://schemas.microsoft.com/office/drawing/2014/main" id="{D5EE7820-8156-4CA8-8F37-31F851B419D8}"/>
                </a:ext>
              </a:extLst>
            </p:cNvPr>
            <p:cNvSpPr txBox="1"/>
            <p:nvPr/>
          </p:nvSpPr>
          <p:spPr>
            <a:xfrm>
              <a:off x="6096000" y="2196110"/>
              <a:ext cx="2227868" cy="923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A5DFF"/>
                  </a:solidFill>
                  <a:effectLst/>
                  <a:uFillTx/>
                  <a:latin typeface="+mj-lt"/>
                  <a:ea typeface="+mj-ea"/>
                  <a:cs typeface="+mj-cs"/>
                  <a:sym typeface="Arial"/>
                </a:rPr>
                <a:t>19 Pays étaient déficient en IODE en 2017</a:t>
              </a:r>
            </a:p>
          </p:txBody>
        </p:sp>
      </p:grpSp>
      <p:sp>
        <p:nvSpPr>
          <p:cNvPr id="10" name="TextBox 9">
            <a:extLst>
              <a:ext uri="{FF2B5EF4-FFF2-40B4-BE49-F238E27FC236}">
                <a16:creationId xmlns:a16="http://schemas.microsoft.com/office/drawing/2014/main" id="{7DBFA30F-56C1-4CE4-A24F-A2373B985F7C}"/>
              </a:ext>
            </a:extLst>
          </p:cNvPr>
          <p:cNvSpPr txBox="1"/>
          <p:nvPr/>
        </p:nvSpPr>
        <p:spPr>
          <a:xfrm rot="5400000">
            <a:off x="680042" y="3329733"/>
            <a:ext cx="4234491" cy="64632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fr-FR" sz="1800" b="1" i="0" u="none" strike="noStrike" cap="none" spc="0" normalizeH="0" baseline="0" dirty="0">
                <a:ln>
                  <a:noFill/>
                </a:ln>
                <a:solidFill>
                  <a:srgbClr val="000000"/>
                </a:solidFill>
                <a:effectLst/>
                <a:uFillTx/>
                <a:latin typeface="+mj-lt"/>
                <a:ea typeface="+mj-ea"/>
                <a:cs typeface="+mj-cs"/>
                <a:sym typeface="Arial"/>
              </a:rPr>
              <a:t>Pourcentage estim</a:t>
            </a:r>
            <a:r>
              <a:rPr lang="fr-FR" b="1" dirty="0"/>
              <a:t>é</a:t>
            </a:r>
            <a:r>
              <a:rPr kumimoji="0" lang="fr-FR" sz="1800" b="1" i="0" u="none" strike="noStrike" cap="none" spc="0" normalizeH="0" baseline="0" dirty="0">
                <a:ln>
                  <a:noFill/>
                </a:ln>
                <a:solidFill>
                  <a:srgbClr val="000000"/>
                </a:solidFill>
                <a:effectLst/>
                <a:uFillTx/>
                <a:latin typeface="+mj-lt"/>
                <a:ea typeface="+mj-ea"/>
                <a:cs typeface="+mj-cs"/>
                <a:sym typeface="Arial"/>
              </a:rPr>
              <a:t> de goitre en 2017</a:t>
            </a:r>
          </a:p>
          <a:p>
            <a:endParaRPr kumimoji="0" lang="fr-FR" sz="1800" b="1"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7750600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9001-F017-574E-846F-2864CD9DC31B}"/>
              </a:ext>
            </a:extLst>
          </p:cNvPr>
          <p:cNvSpPr>
            <a:spLocks noGrp="1"/>
          </p:cNvSpPr>
          <p:nvPr>
            <p:ph type="title"/>
          </p:nvPr>
        </p:nvSpPr>
        <p:spPr>
          <a:xfrm>
            <a:off x="1056000" y="34729"/>
            <a:ext cx="10080000" cy="828000"/>
          </a:xfrm>
        </p:spPr>
        <p:txBody>
          <a:bodyPr>
            <a:noAutofit/>
          </a:bodyPr>
          <a:lstStyle/>
          <a:p>
            <a:pPr>
              <a:lnSpc>
                <a:spcPct val="100000"/>
              </a:lnSpc>
            </a:pPr>
            <a:r>
              <a:rPr lang="fr-FR" b="0" dirty="0">
                <a:solidFill>
                  <a:srgbClr val="FFFFFF"/>
                </a:solidFill>
                <a:ea typeface="Arial Black"/>
                <a:cs typeface="Arial Black"/>
                <a:sym typeface="Arial Black"/>
              </a:rPr>
              <a:t>programmes iode - qualité, échelle et impact</a:t>
            </a:r>
            <a:endParaRPr lang="en-US" b="0" dirty="0">
              <a:solidFill>
                <a:srgbClr val="FFFFFF"/>
              </a:solidFill>
              <a:ea typeface="Arial Black"/>
              <a:cs typeface="Arial Black"/>
              <a:sym typeface="Arial Black"/>
            </a:endParaRPr>
          </a:p>
        </p:txBody>
      </p:sp>
      <p:sp>
        <p:nvSpPr>
          <p:cNvPr id="36" name="Oval 35">
            <a:extLst>
              <a:ext uri="{FF2B5EF4-FFF2-40B4-BE49-F238E27FC236}">
                <a16:creationId xmlns:a16="http://schemas.microsoft.com/office/drawing/2014/main" id="{92FFBE7A-CB7A-2445-8B03-FFBB49F59B0B}"/>
              </a:ext>
            </a:extLst>
          </p:cNvPr>
          <p:cNvSpPr/>
          <p:nvPr/>
        </p:nvSpPr>
        <p:spPr>
          <a:xfrm>
            <a:off x="1881889" y="1128594"/>
            <a:ext cx="8955728" cy="569346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latin typeface="+mj-lt"/>
            </a:endParaRPr>
          </a:p>
        </p:txBody>
      </p:sp>
      <p:sp>
        <p:nvSpPr>
          <p:cNvPr id="27"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latin typeface="+mj-lt"/>
            </a:endParaRPr>
          </a:p>
        </p:txBody>
      </p:sp>
      <p:sp>
        <p:nvSpPr>
          <p:cNvPr id="28" name="TextBox 27">
            <a:extLst>
              <a:ext uri="{FF2B5EF4-FFF2-40B4-BE49-F238E27FC236}">
                <a16:creationId xmlns:a16="http://schemas.microsoft.com/office/drawing/2014/main" id="{16229F5E-33F4-304E-B066-C44D7BE2FC66}"/>
              </a:ext>
            </a:extLst>
          </p:cNvPr>
          <p:cNvSpPr txBox="1"/>
          <p:nvPr/>
        </p:nvSpPr>
        <p:spPr>
          <a:xfrm>
            <a:off x="4793123" y="2384146"/>
            <a:ext cx="240118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dirty="0" err="1"/>
              <a:t>Definir</a:t>
            </a:r>
            <a:r>
              <a:rPr lang="en-US" sz="1600" dirty="0"/>
              <a:t> </a:t>
            </a:r>
            <a:r>
              <a:rPr lang="en-US" sz="1600" dirty="0" err="1"/>
              <a:t>une</a:t>
            </a:r>
            <a:r>
              <a:rPr lang="en-US" sz="1600" dirty="0"/>
              <a:t>  b</a:t>
            </a:r>
            <a:r>
              <a:rPr kumimoji="0" lang="en-US" sz="1600" b="0" i="0" u="none" strike="noStrike" cap="none" spc="0" normalizeH="0" baseline="0" dirty="0">
                <a:ln>
                  <a:noFill/>
                </a:ln>
                <a:solidFill>
                  <a:srgbClr val="000000"/>
                </a:solidFill>
                <a:effectLst/>
                <a:uFillTx/>
                <a:sym typeface="Arial"/>
              </a:rPr>
              <a:t>aseline</a:t>
            </a:r>
          </a:p>
        </p:txBody>
      </p:sp>
      <p:sp>
        <p:nvSpPr>
          <p:cNvPr id="29" name="TextBox 28">
            <a:extLst>
              <a:ext uri="{FF2B5EF4-FFF2-40B4-BE49-F238E27FC236}">
                <a16:creationId xmlns:a16="http://schemas.microsoft.com/office/drawing/2014/main" id="{7B7016F9-E9A0-544D-BA64-59EC787CE0E7}"/>
              </a:ext>
            </a:extLst>
          </p:cNvPr>
          <p:cNvSpPr txBox="1"/>
          <p:nvPr/>
        </p:nvSpPr>
        <p:spPr>
          <a:xfrm>
            <a:off x="4837337" y="2665478"/>
            <a:ext cx="1522416" cy="600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err="1">
                <a:ln>
                  <a:noFill/>
                </a:ln>
                <a:solidFill>
                  <a:srgbClr val="000000"/>
                </a:solidFill>
                <a:effectLst/>
                <a:uFillTx/>
                <a:sym typeface="Arial"/>
              </a:rPr>
              <a:t>Statut</a:t>
            </a:r>
            <a:r>
              <a:rPr kumimoji="0" lang="en-US" sz="1100" b="0" i="0" u="none" strike="noStrike" cap="none" spc="0" normalizeH="0" baseline="0" dirty="0">
                <a:ln>
                  <a:noFill/>
                </a:ln>
                <a:solidFill>
                  <a:srgbClr val="000000"/>
                </a:solidFill>
                <a:effectLst/>
                <a:uFillTx/>
                <a:sym typeface="Arial"/>
              </a:rPr>
              <a:t> </a:t>
            </a:r>
            <a:r>
              <a:rPr kumimoji="0" lang="en-US" sz="1100" b="0" i="0" u="none" strike="noStrike" cap="none" spc="0" normalizeH="0" baseline="0" dirty="0" err="1">
                <a:ln>
                  <a:noFill/>
                </a:ln>
                <a:solidFill>
                  <a:srgbClr val="000000"/>
                </a:solidFill>
                <a:effectLst/>
                <a:uFillTx/>
                <a:sym typeface="Arial"/>
              </a:rPr>
              <a:t>en</a:t>
            </a:r>
            <a:r>
              <a:rPr kumimoji="0" lang="en-US" sz="1100" b="0" i="0" u="none" strike="noStrike" cap="none" spc="0" normalizeH="0" baseline="0" dirty="0">
                <a:ln>
                  <a:noFill/>
                </a:ln>
                <a:solidFill>
                  <a:srgbClr val="000000"/>
                </a:solidFill>
                <a:effectLst/>
                <a:uFillTx/>
                <a:sym typeface="Arial"/>
              </a:rPr>
              <a:t> </a:t>
            </a:r>
            <a:r>
              <a:rPr kumimoji="0" lang="en-US" sz="1100" b="0" i="0" u="none" strike="noStrike" cap="none" spc="0" normalizeH="0" baseline="0" dirty="0" err="1">
                <a:ln>
                  <a:noFill/>
                </a:ln>
                <a:solidFill>
                  <a:srgbClr val="000000"/>
                </a:solidFill>
                <a:effectLst/>
                <a:uFillTx/>
                <a:sym typeface="Arial"/>
              </a:rPr>
              <a:t>iode</a:t>
            </a:r>
            <a:endParaRPr kumimoji="0" lang="en-US" sz="11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100" dirty="0" err="1"/>
              <a:t>Approvisionnement</a:t>
            </a:r>
            <a:r>
              <a:rPr lang="en-US" sz="1100" dirty="0"/>
              <a:t> et </a:t>
            </a:r>
            <a:r>
              <a:rPr lang="en-US" sz="1100" dirty="0" err="1"/>
              <a:t>consommation</a:t>
            </a:r>
            <a:r>
              <a:rPr lang="en-US" sz="1100" dirty="0"/>
              <a:t> du </a:t>
            </a:r>
            <a:r>
              <a:rPr lang="en-US" sz="1100" dirty="0" err="1"/>
              <a:t>sel</a:t>
            </a:r>
            <a:endParaRPr kumimoji="0" lang="en-US" sz="1100" b="0" i="0" u="none" strike="noStrike" cap="none" spc="0" normalizeH="0" baseline="0" dirty="0">
              <a:ln>
                <a:noFill/>
              </a:ln>
              <a:solidFill>
                <a:srgbClr val="000000"/>
              </a:solidFill>
              <a:effectLst/>
              <a:uFillTx/>
              <a:sym typeface="Arial"/>
            </a:endParaRPr>
          </a:p>
        </p:txBody>
      </p:sp>
      <p:sp>
        <p:nvSpPr>
          <p:cNvPr id="30" name="TextBox 29">
            <a:extLst>
              <a:ext uri="{FF2B5EF4-FFF2-40B4-BE49-F238E27FC236}">
                <a16:creationId xmlns:a16="http://schemas.microsoft.com/office/drawing/2014/main" id="{B5E66AF3-A800-1740-8640-7C80230337B6}"/>
              </a:ext>
            </a:extLst>
          </p:cNvPr>
          <p:cNvSpPr txBox="1"/>
          <p:nvPr/>
        </p:nvSpPr>
        <p:spPr>
          <a:xfrm>
            <a:off x="3779821" y="4501110"/>
            <a:ext cx="150329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ea typeface="+mj-ea"/>
                <a:cs typeface="+mj-cs"/>
                <a:sym typeface="Arial"/>
              </a:rPr>
              <a:t>Conception de </a:t>
            </a:r>
            <a:r>
              <a:rPr kumimoji="0" lang="en-US" sz="1600" b="0" i="0" u="none" strike="noStrike" cap="none" spc="0" normalizeH="0" baseline="0" dirty="0" err="1">
                <a:ln>
                  <a:noFill/>
                </a:ln>
                <a:solidFill>
                  <a:srgbClr val="000000"/>
                </a:solidFill>
                <a:effectLst/>
                <a:uFillTx/>
                <a:ea typeface="+mj-ea"/>
                <a:cs typeface="+mj-cs"/>
                <a:sym typeface="Arial"/>
              </a:rPr>
              <a:t>programme</a:t>
            </a:r>
            <a:endParaRPr kumimoji="0" lang="en-US" sz="1600" b="0" i="0" u="none" strike="noStrike" cap="none" spc="0" normalizeH="0" baseline="0" dirty="0">
              <a:ln>
                <a:noFill/>
              </a:ln>
              <a:solidFill>
                <a:srgbClr val="000000"/>
              </a:solidFill>
              <a:effectLst/>
              <a:uFillTx/>
              <a:ea typeface="+mj-ea"/>
              <a:cs typeface="+mj-cs"/>
              <a:sym typeface="Arial"/>
            </a:endParaRPr>
          </a:p>
        </p:txBody>
      </p:sp>
      <p:sp>
        <p:nvSpPr>
          <p:cNvPr id="31" name="TextBox 30">
            <a:extLst>
              <a:ext uri="{FF2B5EF4-FFF2-40B4-BE49-F238E27FC236}">
                <a16:creationId xmlns:a16="http://schemas.microsoft.com/office/drawing/2014/main" id="{2C773855-9B15-564C-ADF7-1EDAC60B4A56}"/>
              </a:ext>
            </a:extLst>
          </p:cNvPr>
          <p:cNvSpPr txBox="1"/>
          <p:nvPr/>
        </p:nvSpPr>
        <p:spPr>
          <a:xfrm>
            <a:off x="3981846" y="5060951"/>
            <a:ext cx="1622554"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Cibles</a:t>
            </a:r>
          </a:p>
          <a:p>
            <a:r>
              <a:rPr lang="fr-FR" sz="1100" dirty="0"/>
              <a:t>Législation</a:t>
            </a:r>
          </a:p>
          <a:p>
            <a:r>
              <a:rPr lang="fr-FR" sz="1100" dirty="0"/>
              <a:t>Gestion de l'entreprise</a:t>
            </a:r>
          </a:p>
          <a:p>
            <a:r>
              <a:rPr lang="fr-FR" sz="1100" dirty="0"/>
              <a:t>budget</a:t>
            </a:r>
            <a:endParaRPr kumimoji="0" lang="en-US" sz="1100" b="0" i="0" u="none" strike="noStrike" cap="none" spc="0" normalizeH="0" baseline="0" dirty="0">
              <a:ln>
                <a:noFill/>
              </a:ln>
              <a:solidFill>
                <a:srgbClr val="000000"/>
              </a:solidFill>
              <a:effectLst/>
              <a:uFillTx/>
              <a:sym typeface="Arial"/>
            </a:endParaRPr>
          </a:p>
        </p:txBody>
      </p:sp>
      <p:sp>
        <p:nvSpPr>
          <p:cNvPr id="32" name="TextBox 31">
            <a:extLst>
              <a:ext uri="{FF2B5EF4-FFF2-40B4-BE49-F238E27FC236}">
                <a16:creationId xmlns:a16="http://schemas.microsoft.com/office/drawing/2014/main" id="{F7FB8930-8DA0-A042-BB59-15472E39FBC5}"/>
              </a:ext>
            </a:extLst>
          </p:cNvPr>
          <p:cNvSpPr txBox="1"/>
          <p:nvPr/>
        </p:nvSpPr>
        <p:spPr>
          <a:xfrm>
            <a:off x="6184576" y="5041606"/>
            <a:ext cx="2184213"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Mise en œuvre du programme</a:t>
            </a:r>
            <a:endParaRPr kumimoji="0" lang="en-US" sz="1600" b="0" i="0" u="none" strike="noStrike" cap="none" spc="0" normalizeH="0" baseline="0" dirty="0">
              <a:ln>
                <a:noFill/>
              </a:ln>
              <a:solidFill>
                <a:srgbClr val="000000"/>
              </a:solidFill>
              <a:effectLst/>
              <a:uFillTx/>
              <a:ea typeface="+mj-ea"/>
              <a:cs typeface="+mj-cs"/>
              <a:sym typeface="Arial"/>
            </a:endParaRPr>
          </a:p>
        </p:txBody>
      </p:sp>
      <p:sp>
        <p:nvSpPr>
          <p:cNvPr id="33" name="TextBox 32">
            <a:extLst>
              <a:ext uri="{FF2B5EF4-FFF2-40B4-BE49-F238E27FC236}">
                <a16:creationId xmlns:a16="http://schemas.microsoft.com/office/drawing/2014/main" id="{EA4E66BA-09DD-B949-8524-4DB92A17BAC9}"/>
              </a:ext>
            </a:extLst>
          </p:cNvPr>
          <p:cNvSpPr txBox="1"/>
          <p:nvPr/>
        </p:nvSpPr>
        <p:spPr>
          <a:xfrm>
            <a:off x="6068116" y="5627265"/>
            <a:ext cx="131458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ea typeface="+mj-ea"/>
                <a:cs typeface="+mj-cs"/>
                <a:sym typeface="Arial"/>
              </a:rPr>
              <a:t>Iodation du </a:t>
            </a:r>
            <a:r>
              <a:rPr kumimoji="0" lang="en-US" sz="1100" b="0" i="0" u="none" strike="noStrike" cap="none" spc="0" normalizeH="0" baseline="0" dirty="0" err="1">
                <a:ln>
                  <a:noFill/>
                </a:ln>
                <a:solidFill>
                  <a:srgbClr val="000000"/>
                </a:solidFill>
                <a:effectLst/>
                <a:uFillTx/>
                <a:ea typeface="+mj-ea"/>
                <a:cs typeface="+mj-cs"/>
                <a:sym typeface="Arial"/>
              </a:rPr>
              <a:t>sel</a:t>
            </a:r>
            <a:endParaRPr kumimoji="0" lang="en-US" sz="1100" b="0" i="0" u="none" strike="noStrike" cap="none" spc="0" normalizeH="0" baseline="0" dirty="0">
              <a:ln>
                <a:noFill/>
              </a:ln>
              <a:solidFill>
                <a:srgbClr val="000000"/>
              </a:solidFill>
              <a:effectLst/>
              <a:uFillTx/>
              <a:ea typeface="+mj-ea"/>
              <a:cs typeface="+mj-cs"/>
              <a:sym typeface="Arial"/>
            </a:endParaRPr>
          </a:p>
        </p:txBody>
      </p:sp>
      <p:sp>
        <p:nvSpPr>
          <p:cNvPr id="34" name="TextBox 33">
            <a:extLst>
              <a:ext uri="{FF2B5EF4-FFF2-40B4-BE49-F238E27FC236}">
                <a16:creationId xmlns:a16="http://schemas.microsoft.com/office/drawing/2014/main" id="{E633315A-B59D-254A-BF8E-5A9E2937E09B}"/>
              </a:ext>
            </a:extLst>
          </p:cNvPr>
          <p:cNvSpPr txBox="1"/>
          <p:nvPr/>
        </p:nvSpPr>
        <p:spPr>
          <a:xfrm>
            <a:off x="6633188" y="2810128"/>
            <a:ext cx="179849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dirty="0" err="1"/>
              <a:t>U</a:t>
            </a:r>
            <a:r>
              <a:rPr kumimoji="0" lang="en-US" sz="1600" b="0" i="0" u="none" strike="noStrike" cap="none" spc="0" normalizeH="0" baseline="0" dirty="0" err="1">
                <a:ln>
                  <a:noFill/>
                </a:ln>
                <a:solidFill>
                  <a:srgbClr val="000000"/>
                </a:solidFill>
                <a:effectLst/>
                <a:uFillTx/>
                <a:sym typeface="Arial"/>
              </a:rPr>
              <a:t>tilisation</a:t>
            </a:r>
            <a:endParaRPr kumimoji="0" lang="en-US" sz="1600" b="0" i="0" u="none" strike="noStrike" cap="none" spc="0" normalizeH="0" baseline="0" dirty="0">
              <a:ln>
                <a:noFill/>
              </a:ln>
              <a:solidFill>
                <a:srgbClr val="000000"/>
              </a:solidFill>
              <a:effectLst/>
              <a:uFillTx/>
              <a:sym typeface="Arial"/>
            </a:endParaRPr>
          </a:p>
        </p:txBody>
      </p:sp>
      <p:sp>
        <p:nvSpPr>
          <p:cNvPr id="35" name="TextBox 34">
            <a:extLst>
              <a:ext uri="{FF2B5EF4-FFF2-40B4-BE49-F238E27FC236}">
                <a16:creationId xmlns:a16="http://schemas.microsoft.com/office/drawing/2014/main" id="{3D648A7E-4063-1E46-9089-DBC083D9736A}"/>
              </a:ext>
            </a:extLst>
          </p:cNvPr>
          <p:cNvSpPr txBox="1"/>
          <p:nvPr/>
        </p:nvSpPr>
        <p:spPr>
          <a:xfrm>
            <a:off x="7295020" y="3181705"/>
            <a:ext cx="131458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err="1">
                <a:ln>
                  <a:noFill/>
                </a:ln>
                <a:solidFill>
                  <a:srgbClr val="000000"/>
                </a:solidFill>
                <a:effectLst/>
                <a:uFillTx/>
                <a:sym typeface="Arial"/>
              </a:rPr>
              <a:t>Sel</a:t>
            </a:r>
            <a:r>
              <a:rPr kumimoji="0" lang="en-US" sz="1100" b="0" i="0" u="none" strike="noStrike" cap="none" spc="0" normalizeH="0" baseline="0" dirty="0">
                <a:ln>
                  <a:noFill/>
                </a:ln>
                <a:solidFill>
                  <a:srgbClr val="000000"/>
                </a:solidFill>
                <a:effectLst/>
                <a:uFillTx/>
                <a:sym typeface="Arial"/>
              </a:rPr>
              <a:t> de table</a:t>
            </a:r>
          </a:p>
          <a:p>
            <a:pPr marL="0" marR="0" indent="0" algn="l" defTabSz="914400" rtl="0" fontAlgn="auto" latinLnBrk="0" hangingPunct="0">
              <a:lnSpc>
                <a:spcPct val="100000"/>
              </a:lnSpc>
              <a:spcBef>
                <a:spcPts val="0"/>
              </a:spcBef>
              <a:spcAft>
                <a:spcPts val="0"/>
              </a:spcAft>
              <a:buClrTx/>
              <a:buSzTx/>
              <a:buFontTx/>
              <a:buNone/>
              <a:tabLst/>
            </a:pPr>
            <a:r>
              <a:rPr lang="en-US" sz="1100" dirty="0" err="1"/>
              <a:t>Sel</a:t>
            </a:r>
            <a:r>
              <a:rPr lang="en-US" sz="1100" dirty="0"/>
              <a:t> </a:t>
            </a:r>
            <a:r>
              <a:rPr lang="en-US" sz="1100" dirty="0" err="1"/>
              <a:t>dans</a:t>
            </a:r>
            <a:r>
              <a:rPr lang="en-US" sz="1100" dirty="0"/>
              <a:t> les aliments </a:t>
            </a:r>
            <a:r>
              <a:rPr lang="en-US" sz="1100" dirty="0" err="1"/>
              <a:t>transformés</a:t>
            </a:r>
            <a:r>
              <a:rPr lang="en-US" sz="1100" dirty="0"/>
              <a:t> </a:t>
            </a:r>
            <a:endParaRPr kumimoji="0" lang="en-US" sz="1100" b="0" i="0" u="none" strike="noStrike" cap="none" spc="0" normalizeH="0" baseline="0" dirty="0">
              <a:ln>
                <a:noFill/>
              </a:ln>
              <a:solidFill>
                <a:srgbClr val="000000"/>
              </a:solidFill>
              <a:effectLst/>
              <a:uFillTx/>
              <a:sym typeface="Arial"/>
            </a:endParaRPr>
          </a:p>
        </p:txBody>
      </p:sp>
      <p:sp>
        <p:nvSpPr>
          <p:cNvPr id="37" name="TextBox 36">
            <a:extLst>
              <a:ext uri="{FF2B5EF4-FFF2-40B4-BE49-F238E27FC236}">
                <a16:creationId xmlns:a16="http://schemas.microsoft.com/office/drawing/2014/main" id="{611DD8FB-A6BA-CA43-9D74-79F4076D7806}"/>
              </a:ext>
            </a:extLst>
          </p:cNvPr>
          <p:cNvSpPr txBox="1"/>
          <p:nvPr/>
        </p:nvSpPr>
        <p:spPr>
          <a:xfrm>
            <a:off x="8431678" y="4553770"/>
            <a:ext cx="262577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err="1">
                <a:ln>
                  <a:noFill/>
                </a:ln>
                <a:solidFill>
                  <a:srgbClr val="000000"/>
                </a:solidFill>
                <a:effectLst/>
                <a:uFillTx/>
                <a:ea typeface="+mj-ea"/>
                <a:cs typeface="+mj-cs"/>
                <a:sym typeface="Arial"/>
              </a:rPr>
              <a:t>Evaluer</a:t>
            </a:r>
            <a:r>
              <a:rPr kumimoji="0" lang="en-US" sz="1600" b="0" i="0" u="none" strike="noStrike" cap="none" spc="0" normalizeH="0" baseline="0" dirty="0">
                <a:ln>
                  <a:noFill/>
                </a:ln>
                <a:solidFill>
                  <a:srgbClr val="000000"/>
                </a:solidFill>
                <a:effectLst/>
                <a:uFillTx/>
                <a:ea typeface="+mj-ea"/>
                <a:cs typeface="+mj-cs"/>
                <a:sym typeface="Arial"/>
              </a:rPr>
              <a:t> la </a:t>
            </a:r>
            <a:r>
              <a:rPr kumimoji="0" lang="en-US" sz="1600" b="0" i="0" u="none" strike="noStrike" cap="none" spc="0" normalizeH="0" baseline="0" dirty="0" err="1">
                <a:ln>
                  <a:noFill/>
                </a:ln>
                <a:solidFill>
                  <a:srgbClr val="000000"/>
                </a:solidFill>
                <a:effectLst/>
                <a:uFillTx/>
                <a:ea typeface="+mj-ea"/>
                <a:cs typeface="+mj-cs"/>
                <a:sym typeface="Arial"/>
              </a:rPr>
              <a:t>mise</a:t>
            </a:r>
            <a:r>
              <a:rPr kumimoji="0" lang="en-US" sz="1600" b="0" i="0" u="none" strike="noStrike" cap="none" spc="0" normalizeH="0" baseline="0" dirty="0">
                <a:ln>
                  <a:noFill/>
                </a:ln>
                <a:solidFill>
                  <a:srgbClr val="000000"/>
                </a:solidFill>
                <a:effectLst/>
                <a:uFillTx/>
                <a:ea typeface="+mj-ea"/>
                <a:cs typeface="+mj-cs"/>
                <a:sym typeface="Arial"/>
              </a:rPr>
              <a:t> </a:t>
            </a:r>
            <a:r>
              <a:rPr kumimoji="0" lang="en-US" sz="1600" b="0" i="0" u="none" strike="noStrike" cap="none" spc="0" normalizeH="0" dirty="0">
                <a:ln>
                  <a:noFill/>
                </a:ln>
                <a:solidFill>
                  <a:srgbClr val="000000"/>
                </a:solidFill>
                <a:effectLst/>
                <a:uFillTx/>
                <a:ea typeface="+mj-ea"/>
                <a:cs typeface="+mj-cs"/>
                <a:sym typeface="Arial"/>
              </a:rPr>
              <a:t> à echelle </a:t>
            </a:r>
            <a:endParaRPr kumimoji="0" lang="en-US" sz="1600" b="0" i="0" u="none" strike="noStrike" cap="none" spc="0" normalizeH="0" baseline="0" dirty="0">
              <a:ln>
                <a:noFill/>
              </a:ln>
              <a:solidFill>
                <a:srgbClr val="000000"/>
              </a:solidFill>
              <a:effectLst/>
              <a:uFillTx/>
              <a:ea typeface="+mj-ea"/>
              <a:cs typeface="+mj-cs"/>
              <a:sym typeface="Arial"/>
            </a:endParaRPr>
          </a:p>
        </p:txBody>
      </p:sp>
      <p:sp>
        <p:nvSpPr>
          <p:cNvPr id="38" name="TextBox 37">
            <a:extLst>
              <a:ext uri="{FF2B5EF4-FFF2-40B4-BE49-F238E27FC236}">
                <a16:creationId xmlns:a16="http://schemas.microsoft.com/office/drawing/2014/main" id="{2A4F9094-DFC1-9347-91C5-A5128F4C11F7}"/>
              </a:ext>
            </a:extLst>
          </p:cNvPr>
          <p:cNvSpPr txBox="1"/>
          <p:nvPr/>
        </p:nvSpPr>
        <p:spPr>
          <a:xfrm>
            <a:off x="8317168" y="5122973"/>
            <a:ext cx="207891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100" dirty="0">
                <a:cs typeface="Calibri" panose="020F0502020204030204" pitchFamily="34" charset="0"/>
              </a:rPr>
              <a:t>% de </a:t>
            </a:r>
            <a:r>
              <a:rPr lang="en-US" sz="1100" dirty="0" err="1">
                <a:cs typeface="Calibri" panose="020F0502020204030204" pitchFamily="34" charset="0"/>
              </a:rPr>
              <a:t>sel</a:t>
            </a:r>
            <a:r>
              <a:rPr lang="en-US" sz="1100" dirty="0">
                <a:cs typeface="Calibri" panose="020F0502020204030204" pitchFamily="34" charset="0"/>
              </a:rPr>
              <a:t> </a:t>
            </a:r>
            <a:r>
              <a:rPr lang="en-US" sz="1100" dirty="0" err="1">
                <a:cs typeface="Calibri" panose="020F0502020204030204" pitchFamily="34" charset="0"/>
              </a:rPr>
              <a:t>iodé</a:t>
            </a:r>
            <a:endParaRPr lang="en-US" sz="1100" dirty="0">
              <a:cs typeface="Calibri" panose="020F0502020204030204" pitchFamily="34" charset="0"/>
            </a:endParaRPr>
          </a:p>
          <a:p>
            <a:r>
              <a:rPr lang="en-US" sz="1100" dirty="0">
                <a:cs typeface="Calibri" panose="020F0502020204030204" pitchFamily="34" charset="0"/>
              </a:rPr>
              <a:t>% de </a:t>
            </a:r>
            <a:r>
              <a:rPr lang="en-US" sz="1100" dirty="0" err="1">
                <a:cs typeface="Calibri" panose="020F0502020204030204" pitchFamily="34" charset="0"/>
              </a:rPr>
              <a:t>producteurs</a:t>
            </a:r>
            <a:r>
              <a:rPr lang="en-US" sz="1100" dirty="0">
                <a:cs typeface="Calibri" panose="020F0502020204030204" pitchFamily="34" charset="0"/>
              </a:rPr>
              <a:t> </a:t>
            </a:r>
            <a:r>
              <a:rPr lang="en-US" sz="1100" dirty="0" err="1">
                <a:cs typeface="Calibri" panose="020F0502020204030204" pitchFamily="34" charset="0"/>
              </a:rPr>
              <a:t>d’aliments</a:t>
            </a:r>
            <a:r>
              <a:rPr lang="en-US" sz="1100" dirty="0">
                <a:cs typeface="Calibri" panose="020F0502020204030204" pitchFamily="34" charset="0"/>
              </a:rPr>
              <a:t> </a:t>
            </a:r>
            <a:r>
              <a:rPr lang="en-US" sz="1100" dirty="0" err="1">
                <a:cs typeface="Calibri" panose="020F0502020204030204" pitchFamily="34" charset="0"/>
              </a:rPr>
              <a:t>transformés</a:t>
            </a:r>
            <a:r>
              <a:rPr lang="en-US" sz="1100" dirty="0">
                <a:cs typeface="Calibri" panose="020F0502020204030204" pitchFamily="34" charset="0"/>
              </a:rPr>
              <a:t> </a:t>
            </a:r>
            <a:r>
              <a:rPr lang="en-US" sz="1100" dirty="0" err="1">
                <a:cs typeface="Calibri" panose="020F0502020204030204" pitchFamily="34" charset="0"/>
              </a:rPr>
              <a:t>utilisant</a:t>
            </a:r>
            <a:r>
              <a:rPr lang="en-US" sz="1100" dirty="0">
                <a:cs typeface="Calibri" panose="020F0502020204030204" pitchFamily="34" charset="0"/>
              </a:rPr>
              <a:t> du </a:t>
            </a:r>
            <a:r>
              <a:rPr lang="en-US" sz="1100" dirty="0" err="1">
                <a:cs typeface="Calibri" panose="020F0502020204030204" pitchFamily="34" charset="0"/>
              </a:rPr>
              <a:t>sel</a:t>
            </a:r>
            <a:r>
              <a:rPr lang="en-US" sz="1100" dirty="0">
                <a:cs typeface="Calibri" panose="020F0502020204030204" pitchFamily="34" charset="0"/>
              </a:rPr>
              <a:t> </a:t>
            </a:r>
            <a:r>
              <a:rPr lang="en-US" sz="1100" dirty="0" err="1">
                <a:cs typeface="Calibri" panose="020F0502020204030204" pitchFamily="34" charset="0"/>
              </a:rPr>
              <a:t>iodét</a:t>
            </a:r>
            <a:endParaRPr lang="en-US" sz="1100" dirty="0">
              <a:cs typeface="Calibri" panose="020F0502020204030204" pitchFamily="34" charset="0"/>
            </a:endParaRPr>
          </a:p>
        </p:txBody>
      </p:sp>
      <p:sp>
        <p:nvSpPr>
          <p:cNvPr id="39" name="TextBox 38">
            <a:extLst>
              <a:ext uri="{FF2B5EF4-FFF2-40B4-BE49-F238E27FC236}">
                <a16:creationId xmlns:a16="http://schemas.microsoft.com/office/drawing/2014/main" id="{274E4A2B-3954-5F4E-A52C-4573DA085312}"/>
              </a:ext>
            </a:extLst>
          </p:cNvPr>
          <p:cNvSpPr txBox="1"/>
          <p:nvPr/>
        </p:nvSpPr>
        <p:spPr>
          <a:xfrm>
            <a:off x="7006627" y="5936810"/>
            <a:ext cx="172682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err="1">
                <a:ln>
                  <a:noFill/>
                </a:ln>
                <a:solidFill>
                  <a:srgbClr val="000000"/>
                </a:solidFill>
                <a:effectLst/>
                <a:uFillTx/>
                <a:ea typeface="+mj-ea"/>
                <a:cs typeface="+mj-cs"/>
                <a:sym typeface="Arial"/>
              </a:rPr>
              <a:t>Evaluer</a:t>
            </a:r>
            <a:r>
              <a:rPr kumimoji="0" lang="en-US" sz="1600" b="0" i="0" u="none" strike="noStrike" cap="none" spc="0" normalizeH="0" baseline="0" dirty="0">
                <a:ln>
                  <a:noFill/>
                </a:ln>
                <a:solidFill>
                  <a:srgbClr val="000000"/>
                </a:solidFill>
                <a:effectLst/>
                <a:uFillTx/>
                <a:ea typeface="+mj-ea"/>
                <a:cs typeface="+mj-cs"/>
                <a:sym typeface="Arial"/>
              </a:rPr>
              <a:t> la </a:t>
            </a:r>
            <a:r>
              <a:rPr kumimoji="0" lang="en-US" sz="1600" b="0" i="0" u="none" strike="noStrike" cap="none" spc="0" normalizeH="0" baseline="0" dirty="0" err="1">
                <a:ln>
                  <a:noFill/>
                </a:ln>
                <a:solidFill>
                  <a:srgbClr val="000000"/>
                </a:solidFill>
                <a:effectLst/>
                <a:uFillTx/>
                <a:ea typeface="+mj-ea"/>
                <a:cs typeface="+mj-cs"/>
                <a:sym typeface="Arial"/>
              </a:rPr>
              <a:t>qualité</a:t>
            </a:r>
            <a:endParaRPr kumimoji="0" lang="en-US" sz="1600" b="0" i="0" u="none" strike="noStrike" cap="none" spc="0" normalizeH="0" baseline="0" dirty="0">
              <a:ln>
                <a:noFill/>
              </a:ln>
              <a:solidFill>
                <a:srgbClr val="000000"/>
              </a:solidFill>
              <a:effectLst/>
              <a:uFillTx/>
              <a:ea typeface="+mj-ea"/>
              <a:cs typeface="+mj-cs"/>
              <a:sym typeface="Arial"/>
            </a:endParaRPr>
          </a:p>
        </p:txBody>
      </p:sp>
      <p:sp>
        <p:nvSpPr>
          <p:cNvPr id="40" name="TextBox 39">
            <a:extLst>
              <a:ext uri="{FF2B5EF4-FFF2-40B4-BE49-F238E27FC236}">
                <a16:creationId xmlns:a16="http://schemas.microsoft.com/office/drawing/2014/main" id="{582DF779-16DD-3B47-ADD7-96490ECE27C1}"/>
              </a:ext>
            </a:extLst>
          </p:cNvPr>
          <p:cNvSpPr txBox="1"/>
          <p:nvPr/>
        </p:nvSpPr>
        <p:spPr>
          <a:xfrm>
            <a:off x="6395774" y="6200568"/>
            <a:ext cx="2545933"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Teneur en iode du sel dans la chaîne d'approvisionnement</a:t>
            </a:r>
            <a:endParaRPr lang="en-US" sz="1100" dirty="0">
              <a:cs typeface="Calibri" panose="020F0502020204030204" pitchFamily="34" charset="0"/>
            </a:endParaRPr>
          </a:p>
        </p:txBody>
      </p:sp>
      <p:sp>
        <p:nvSpPr>
          <p:cNvPr id="41" name="TextBox 40">
            <a:extLst>
              <a:ext uri="{FF2B5EF4-FFF2-40B4-BE49-F238E27FC236}">
                <a16:creationId xmlns:a16="http://schemas.microsoft.com/office/drawing/2014/main" id="{D0C10BA2-8A4A-FC4F-8285-DA8703D248C1}"/>
              </a:ext>
            </a:extLst>
          </p:cNvPr>
          <p:cNvSpPr txBox="1"/>
          <p:nvPr/>
        </p:nvSpPr>
        <p:spPr>
          <a:xfrm>
            <a:off x="8230193" y="2912707"/>
            <a:ext cx="216588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err="1">
                <a:ln>
                  <a:noFill/>
                </a:ln>
                <a:solidFill>
                  <a:srgbClr val="000000"/>
                </a:solidFill>
                <a:effectLst/>
                <a:uFillTx/>
                <a:ea typeface="+mj-ea"/>
                <a:cs typeface="+mj-cs"/>
                <a:sym typeface="Arial"/>
              </a:rPr>
              <a:t>Evaluer</a:t>
            </a:r>
            <a:r>
              <a:rPr kumimoji="0" lang="en-US" sz="1600" b="0" i="0" u="none" strike="noStrike" cap="none" spc="0" normalizeH="0" baseline="0" dirty="0">
                <a:ln>
                  <a:noFill/>
                </a:ln>
                <a:solidFill>
                  <a:srgbClr val="000000"/>
                </a:solidFill>
                <a:effectLst/>
                <a:uFillTx/>
                <a:ea typeface="+mj-ea"/>
                <a:cs typeface="+mj-cs"/>
                <a:sym typeface="Arial"/>
              </a:rPr>
              <a:t> la couverture</a:t>
            </a:r>
          </a:p>
        </p:txBody>
      </p:sp>
      <p:sp>
        <p:nvSpPr>
          <p:cNvPr id="42" name="TextBox 41">
            <a:extLst>
              <a:ext uri="{FF2B5EF4-FFF2-40B4-BE49-F238E27FC236}">
                <a16:creationId xmlns:a16="http://schemas.microsoft.com/office/drawing/2014/main" id="{2A3B4D7F-5537-5E48-A772-DAD2E3633369}"/>
              </a:ext>
            </a:extLst>
          </p:cNvPr>
          <p:cNvSpPr txBox="1"/>
          <p:nvPr/>
        </p:nvSpPr>
        <p:spPr>
          <a:xfrm>
            <a:off x="8598155" y="3489796"/>
            <a:ext cx="1593662" cy="938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100" dirty="0">
                <a:cs typeface="Calibri" panose="020F0502020204030204" pitchFamily="34" charset="0"/>
              </a:rPr>
              <a:t>% ménage </a:t>
            </a:r>
            <a:r>
              <a:rPr lang="en-US" sz="1100" dirty="0" err="1">
                <a:cs typeface="Calibri" panose="020F0502020204030204" pitchFamily="34" charset="0"/>
              </a:rPr>
              <a:t>utilisant</a:t>
            </a:r>
            <a:r>
              <a:rPr lang="en-US" sz="1100" dirty="0">
                <a:cs typeface="Calibri" panose="020F0502020204030204" pitchFamily="34" charset="0"/>
              </a:rPr>
              <a:t> du </a:t>
            </a:r>
            <a:r>
              <a:rPr lang="en-US" sz="1100" dirty="0" err="1">
                <a:cs typeface="Calibri" panose="020F0502020204030204" pitchFamily="34" charset="0"/>
              </a:rPr>
              <a:t>sel</a:t>
            </a:r>
            <a:r>
              <a:rPr lang="en-US" sz="1100" dirty="0">
                <a:cs typeface="Calibri" panose="020F0502020204030204" pitchFamily="34" charset="0"/>
              </a:rPr>
              <a:t> </a:t>
            </a:r>
            <a:r>
              <a:rPr lang="en-US" sz="1100" dirty="0" err="1">
                <a:cs typeface="Calibri" panose="020F0502020204030204" pitchFamily="34" charset="0"/>
              </a:rPr>
              <a:t>iodé</a:t>
            </a:r>
            <a:endParaRPr lang="en-US" sz="1100" dirty="0">
              <a:cs typeface="Calibri" panose="020F0502020204030204" pitchFamily="34" charset="0"/>
            </a:endParaRPr>
          </a:p>
          <a:p>
            <a:r>
              <a:rPr lang="en-US" sz="1100" dirty="0" err="1">
                <a:cs typeface="Calibri" panose="020F0502020204030204" pitchFamily="34" charset="0"/>
              </a:rPr>
              <a:t>Utilisation</a:t>
            </a:r>
            <a:r>
              <a:rPr lang="en-US" sz="1100" dirty="0">
                <a:cs typeface="Calibri" panose="020F0502020204030204" pitchFamily="34" charset="0"/>
              </a:rPr>
              <a:t> du </a:t>
            </a:r>
            <a:r>
              <a:rPr lang="en-US" sz="1100" dirty="0" err="1">
                <a:cs typeface="Calibri" panose="020F0502020204030204" pitchFamily="34" charset="0"/>
              </a:rPr>
              <a:t>sel</a:t>
            </a:r>
            <a:r>
              <a:rPr lang="en-US" sz="1100" dirty="0">
                <a:cs typeface="Calibri" panose="020F0502020204030204" pitchFamily="34" charset="0"/>
              </a:rPr>
              <a:t> </a:t>
            </a:r>
            <a:r>
              <a:rPr lang="en-US" sz="1100" dirty="0" err="1">
                <a:cs typeface="Calibri" panose="020F0502020204030204" pitchFamily="34" charset="0"/>
              </a:rPr>
              <a:t>iodé</a:t>
            </a:r>
            <a:r>
              <a:rPr lang="en-US" sz="1100" dirty="0">
                <a:cs typeface="Calibri" panose="020F0502020204030204" pitchFamily="34" charset="0"/>
              </a:rPr>
              <a:t> </a:t>
            </a:r>
            <a:r>
              <a:rPr lang="en-US" sz="1100" dirty="0" err="1">
                <a:cs typeface="Calibri" panose="020F0502020204030204" pitchFamily="34" charset="0"/>
              </a:rPr>
              <a:t>dans</a:t>
            </a:r>
            <a:r>
              <a:rPr lang="en-US" sz="1100" dirty="0">
                <a:cs typeface="Calibri" panose="020F0502020204030204" pitchFamily="34" charset="0"/>
              </a:rPr>
              <a:t> les aliments </a:t>
            </a:r>
            <a:r>
              <a:rPr lang="en-US" sz="1100" dirty="0" err="1">
                <a:cs typeface="Calibri" panose="020F0502020204030204" pitchFamily="34" charset="0"/>
              </a:rPr>
              <a:t>transformé</a:t>
            </a:r>
            <a:endParaRPr lang="en-US" sz="1100" dirty="0">
              <a:cs typeface="Calibri" panose="020F0502020204030204" pitchFamily="34" charset="0"/>
            </a:endParaRPr>
          </a:p>
        </p:txBody>
      </p:sp>
      <p:sp>
        <p:nvSpPr>
          <p:cNvPr id="43" name="TextBox 42">
            <a:extLst>
              <a:ext uri="{FF2B5EF4-FFF2-40B4-BE49-F238E27FC236}">
                <a16:creationId xmlns:a16="http://schemas.microsoft.com/office/drawing/2014/main" id="{409752D9-C16A-9646-B0B0-1D626F1653A1}"/>
              </a:ext>
            </a:extLst>
          </p:cNvPr>
          <p:cNvSpPr txBox="1"/>
          <p:nvPr/>
        </p:nvSpPr>
        <p:spPr>
          <a:xfrm>
            <a:off x="4837337" y="1345710"/>
            <a:ext cx="189126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err="1">
                <a:ln>
                  <a:noFill/>
                </a:ln>
                <a:solidFill>
                  <a:srgbClr val="000000"/>
                </a:solidFill>
                <a:effectLst/>
                <a:uFillTx/>
                <a:ea typeface="+mj-ea"/>
                <a:cs typeface="+mj-cs"/>
                <a:sym typeface="Arial"/>
              </a:rPr>
              <a:t>Evaluer</a:t>
            </a:r>
            <a:r>
              <a:rPr kumimoji="0" lang="en-US" sz="1600" b="0" i="0" u="none" strike="noStrike" cap="none" spc="0" normalizeH="0" baseline="0" dirty="0">
                <a:ln>
                  <a:noFill/>
                </a:ln>
                <a:solidFill>
                  <a:srgbClr val="000000"/>
                </a:solidFill>
                <a:effectLst/>
                <a:uFillTx/>
                <a:ea typeface="+mj-ea"/>
                <a:cs typeface="+mj-cs"/>
                <a:sym typeface="Arial"/>
              </a:rPr>
              <a:t> </a:t>
            </a:r>
            <a:r>
              <a:rPr kumimoji="0" lang="en-US" sz="1600" b="0" i="0" u="none" strike="noStrike" cap="none" spc="0" normalizeH="0" baseline="0" dirty="0" err="1">
                <a:ln>
                  <a:noFill/>
                </a:ln>
                <a:solidFill>
                  <a:srgbClr val="000000"/>
                </a:solidFill>
                <a:effectLst/>
                <a:uFillTx/>
                <a:ea typeface="+mj-ea"/>
                <a:cs typeface="+mj-cs"/>
                <a:sym typeface="Arial"/>
              </a:rPr>
              <a:t>l’impact</a:t>
            </a:r>
            <a:endParaRPr kumimoji="0" lang="en-US" sz="1600" b="0" i="0" u="none" strike="noStrike" cap="none" spc="0" normalizeH="0" baseline="0" dirty="0">
              <a:ln>
                <a:noFill/>
              </a:ln>
              <a:solidFill>
                <a:srgbClr val="000000"/>
              </a:solidFill>
              <a:effectLst/>
              <a:uFillTx/>
              <a:ea typeface="+mj-ea"/>
              <a:cs typeface="+mj-cs"/>
              <a:sym typeface="Arial"/>
            </a:endParaRPr>
          </a:p>
        </p:txBody>
      </p:sp>
      <p:sp>
        <p:nvSpPr>
          <p:cNvPr id="44" name="TextBox 43">
            <a:extLst>
              <a:ext uri="{FF2B5EF4-FFF2-40B4-BE49-F238E27FC236}">
                <a16:creationId xmlns:a16="http://schemas.microsoft.com/office/drawing/2014/main" id="{FCAD7397-4B1E-E645-A4C7-A91D4BA4380D}"/>
              </a:ext>
            </a:extLst>
          </p:cNvPr>
          <p:cNvSpPr txBox="1"/>
          <p:nvPr/>
        </p:nvSpPr>
        <p:spPr>
          <a:xfrm>
            <a:off x="4948917" y="1653079"/>
            <a:ext cx="2245390"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100" dirty="0" err="1">
                <a:cs typeface="Calibri" panose="020F0502020204030204" pitchFamily="34" charset="0"/>
              </a:rPr>
              <a:t>Statut</a:t>
            </a:r>
            <a:r>
              <a:rPr lang="en-US" sz="1100" dirty="0">
                <a:cs typeface="Calibri" panose="020F0502020204030204" pitchFamily="34" charset="0"/>
              </a:rPr>
              <a:t> </a:t>
            </a:r>
            <a:r>
              <a:rPr lang="en-US" sz="1100" dirty="0" err="1">
                <a:cs typeface="Calibri" panose="020F0502020204030204" pitchFamily="34" charset="0"/>
              </a:rPr>
              <a:t>iodé</a:t>
            </a:r>
            <a:endParaRPr lang="en-US" sz="1100" dirty="0">
              <a:cs typeface="Calibri" panose="020F0502020204030204" pitchFamily="34" charset="0"/>
            </a:endParaRPr>
          </a:p>
          <a:p>
            <a:r>
              <a:rPr lang="fr-FR" sz="1100" dirty="0">
                <a:cs typeface="Calibri" panose="020F0502020204030204" pitchFamily="34" charset="0"/>
              </a:rPr>
              <a:t>État de l'iode le programme </a:t>
            </a:r>
            <a:endParaRPr lang="en-US" sz="1100" dirty="0">
              <a:cs typeface="Calibri" panose="020F0502020204030204" pitchFamily="34" charset="0"/>
            </a:endParaRPr>
          </a:p>
        </p:txBody>
      </p:sp>
      <p:sp>
        <p:nvSpPr>
          <p:cNvPr id="4" name="Curved Right Arrow 3">
            <a:extLst>
              <a:ext uri="{FF2B5EF4-FFF2-40B4-BE49-F238E27FC236}">
                <a16:creationId xmlns:a16="http://schemas.microsoft.com/office/drawing/2014/main" id="{204D4983-E9F5-DB42-B461-C0B5BD6A9C2F}"/>
              </a:ext>
            </a:extLst>
          </p:cNvPr>
          <p:cNvSpPr/>
          <p:nvPr/>
        </p:nvSpPr>
        <p:spPr>
          <a:xfrm rot="1035525">
            <a:off x="3931551" y="3660215"/>
            <a:ext cx="444544" cy="33855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mj-lt"/>
              <a:ea typeface="+mj-ea"/>
              <a:cs typeface="+mj-cs"/>
              <a:sym typeface="Arial"/>
            </a:endParaRPr>
          </a:p>
        </p:txBody>
      </p:sp>
      <p:sp>
        <p:nvSpPr>
          <p:cNvPr id="46" name="Curved Right Arrow 45">
            <a:extLst>
              <a:ext uri="{FF2B5EF4-FFF2-40B4-BE49-F238E27FC236}">
                <a16:creationId xmlns:a16="http://schemas.microsoft.com/office/drawing/2014/main" id="{F39BAFE5-4B3E-7740-B026-646F188B0D62}"/>
              </a:ext>
            </a:extLst>
          </p:cNvPr>
          <p:cNvSpPr/>
          <p:nvPr/>
        </p:nvSpPr>
        <p:spPr>
          <a:xfrm rot="15827896">
            <a:off x="6088413" y="5817218"/>
            <a:ext cx="196062" cy="33855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mj-lt"/>
              <a:ea typeface="+mj-ea"/>
              <a:cs typeface="+mj-cs"/>
              <a:sym typeface="Arial"/>
            </a:endParaRPr>
          </a:p>
        </p:txBody>
      </p:sp>
      <p:sp>
        <p:nvSpPr>
          <p:cNvPr id="47" name="Curved Right Arrow 46">
            <a:extLst>
              <a:ext uri="{FF2B5EF4-FFF2-40B4-BE49-F238E27FC236}">
                <a16:creationId xmlns:a16="http://schemas.microsoft.com/office/drawing/2014/main" id="{EE0AB8C1-9138-A842-9CAC-102CBF181849}"/>
              </a:ext>
            </a:extLst>
          </p:cNvPr>
          <p:cNvSpPr/>
          <p:nvPr/>
        </p:nvSpPr>
        <p:spPr>
          <a:xfrm rot="11475828">
            <a:off x="7957451" y="4284442"/>
            <a:ext cx="251269" cy="33855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mj-lt"/>
              <a:ea typeface="+mj-ea"/>
              <a:cs typeface="+mj-cs"/>
              <a:sym typeface="Arial"/>
            </a:endParaRPr>
          </a:p>
        </p:txBody>
      </p:sp>
      <p:sp>
        <p:nvSpPr>
          <p:cNvPr id="5" name="Rectangle: Rounded Corners 4">
            <a:extLst>
              <a:ext uri="{FF2B5EF4-FFF2-40B4-BE49-F238E27FC236}">
                <a16:creationId xmlns:a16="http://schemas.microsoft.com/office/drawing/2014/main" id="{785DD3F5-98C1-44FC-B47B-FDBD2900738E}"/>
              </a:ext>
            </a:extLst>
          </p:cNvPr>
          <p:cNvSpPr/>
          <p:nvPr/>
        </p:nvSpPr>
        <p:spPr>
          <a:xfrm>
            <a:off x="10407169" y="5759988"/>
            <a:ext cx="1726826" cy="1021554"/>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err="1">
                <a:ln>
                  <a:noFill/>
                </a:ln>
                <a:solidFill>
                  <a:srgbClr val="000000"/>
                </a:solidFill>
                <a:effectLst/>
                <a:uFillTx/>
                <a:latin typeface="+mj-lt"/>
                <a:ea typeface="+mj-ea"/>
                <a:cs typeface="+mj-cs"/>
                <a:sym typeface="Arial"/>
              </a:rPr>
              <a:t>Amélioration</a:t>
            </a:r>
            <a:r>
              <a:rPr kumimoji="0" lang="en-GB" b="0" i="0" u="none" strike="noStrike" cap="none" spc="0" normalizeH="0" baseline="0" dirty="0">
                <a:ln>
                  <a:noFill/>
                </a:ln>
                <a:solidFill>
                  <a:srgbClr val="000000"/>
                </a:solidFill>
                <a:effectLst/>
                <a:uFillTx/>
                <a:latin typeface="+mj-lt"/>
                <a:ea typeface="+mj-ea"/>
                <a:cs typeface="+mj-cs"/>
                <a:sym typeface="Arial"/>
              </a:rPr>
              <a:t> de la </a:t>
            </a:r>
            <a:r>
              <a:rPr kumimoji="0" lang="en-GB" b="0" i="0" u="none" strike="noStrike" cap="none" spc="0" normalizeH="0" baseline="0" dirty="0" err="1">
                <a:ln>
                  <a:noFill/>
                </a:ln>
                <a:solidFill>
                  <a:srgbClr val="000000"/>
                </a:solidFill>
                <a:effectLst/>
                <a:uFillTx/>
                <a:latin typeface="+mj-lt"/>
                <a:ea typeface="+mj-ea"/>
                <a:cs typeface="+mj-cs"/>
                <a:sym typeface="Arial"/>
              </a:rPr>
              <a:t>conformité</a:t>
            </a:r>
            <a:endParaRPr kumimoji="0" lang="en-GB" b="0" i="0" u="none" strike="noStrike" cap="none" spc="0" normalizeH="0" baseline="0" dirty="0">
              <a:ln>
                <a:noFill/>
              </a:ln>
              <a:solidFill>
                <a:srgbClr val="000000"/>
              </a:solidFill>
              <a:effectLst/>
              <a:uFillTx/>
              <a:latin typeface="+mj-lt"/>
              <a:ea typeface="+mj-ea"/>
              <a:cs typeface="+mj-cs"/>
              <a:sym typeface="Arial"/>
            </a:endParaRPr>
          </a:p>
        </p:txBody>
      </p:sp>
      <p:cxnSp>
        <p:nvCxnSpPr>
          <p:cNvPr id="7" name="Straight Connector 6">
            <a:extLst>
              <a:ext uri="{FF2B5EF4-FFF2-40B4-BE49-F238E27FC236}">
                <a16:creationId xmlns:a16="http://schemas.microsoft.com/office/drawing/2014/main" id="{AB7A3468-FD34-4553-9F68-DE5D9A876DA3}"/>
              </a:ext>
            </a:extLst>
          </p:cNvPr>
          <p:cNvCxnSpPr>
            <a:cxnSpLocks/>
            <a:endCxn id="5" idx="1"/>
          </p:cNvCxnSpPr>
          <p:nvPr/>
        </p:nvCxnSpPr>
        <p:spPr>
          <a:xfrm>
            <a:off x="7831264" y="5452020"/>
            <a:ext cx="2575905" cy="818745"/>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8C231B4B-2627-4FCC-A277-786BA6FB4C5E}"/>
              </a:ext>
            </a:extLst>
          </p:cNvPr>
          <p:cNvSpPr/>
          <p:nvPr/>
        </p:nvSpPr>
        <p:spPr>
          <a:xfrm>
            <a:off x="10629055" y="3368586"/>
            <a:ext cx="1506959" cy="1021554"/>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err="1">
                <a:ln>
                  <a:noFill/>
                </a:ln>
                <a:solidFill>
                  <a:srgbClr val="000000"/>
                </a:solidFill>
                <a:effectLst/>
                <a:uFillTx/>
                <a:latin typeface="+mj-lt"/>
                <a:ea typeface="+mj-ea"/>
                <a:cs typeface="+mj-cs"/>
                <a:sym typeface="Arial"/>
              </a:rPr>
              <a:t>Mise</a:t>
            </a:r>
            <a:r>
              <a:rPr kumimoji="0" lang="en-GB" b="0" i="0" u="none" strike="noStrike" cap="none" spc="0" normalizeH="0" baseline="0" dirty="0">
                <a:ln>
                  <a:noFill/>
                </a:ln>
                <a:solidFill>
                  <a:srgbClr val="000000"/>
                </a:solidFill>
                <a:effectLst/>
                <a:uFillTx/>
                <a:latin typeface="+mj-lt"/>
                <a:ea typeface="+mj-ea"/>
                <a:cs typeface="+mj-cs"/>
                <a:sym typeface="Arial"/>
              </a:rPr>
              <a:t> à </a:t>
            </a:r>
            <a:r>
              <a:rPr kumimoji="0" lang="en-GB" b="0" i="0" u="none" strike="noStrike" cap="none" spc="0" normalizeH="0" baseline="0" dirty="0" err="1">
                <a:ln>
                  <a:noFill/>
                </a:ln>
                <a:solidFill>
                  <a:srgbClr val="000000"/>
                </a:solidFill>
                <a:effectLst/>
                <a:uFillTx/>
                <a:latin typeface="+mj-lt"/>
                <a:ea typeface="+mj-ea"/>
                <a:cs typeface="+mj-cs"/>
                <a:sym typeface="Arial"/>
              </a:rPr>
              <a:t>l’echelle</a:t>
            </a:r>
            <a:r>
              <a:rPr kumimoji="0" lang="en-GB" b="0" i="0" u="none" strike="noStrike" cap="none" spc="0" normalizeH="0" baseline="0" dirty="0">
                <a:ln>
                  <a:noFill/>
                </a:ln>
                <a:solidFill>
                  <a:srgbClr val="000000"/>
                </a:solidFill>
                <a:effectLst/>
                <a:uFillTx/>
                <a:latin typeface="+mj-lt"/>
                <a:ea typeface="+mj-ea"/>
                <a:cs typeface="+mj-cs"/>
                <a:sym typeface="Arial"/>
              </a:rPr>
              <a:t> de </a:t>
            </a:r>
            <a:r>
              <a:rPr kumimoji="0" lang="en-GB" b="0" i="0" u="none" strike="noStrike" cap="none" spc="0" normalizeH="0" baseline="0" dirty="0" err="1">
                <a:ln>
                  <a:noFill/>
                </a:ln>
                <a:solidFill>
                  <a:srgbClr val="000000"/>
                </a:solidFill>
                <a:effectLst/>
                <a:uFillTx/>
                <a:latin typeface="+mj-lt"/>
                <a:ea typeface="+mj-ea"/>
                <a:cs typeface="+mj-cs"/>
                <a:sym typeface="Arial"/>
              </a:rPr>
              <a:t>l’iodation</a:t>
            </a:r>
            <a:endParaRPr kumimoji="0" lang="en-GB" b="0" i="0" u="none" strike="noStrike" cap="none" spc="0" normalizeH="0" baseline="0" dirty="0">
              <a:ln>
                <a:noFill/>
              </a:ln>
              <a:solidFill>
                <a:srgbClr val="000000"/>
              </a:solidFill>
              <a:effectLst/>
              <a:uFillTx/>
              <a:latin typeface="+mj-lt"/>
              <a:ea typeface="+mj-ea"/>
              <a:cs typeface="+mj-cs"/>
              <a:sym typeface="Arial"/>
            </a:endParaRPr>
          </a:p>
        </p:txBody>
      </p:sp>
      <p:cxnSp>
        <p:nvCxnSpPr>
          <p:cNvPr id="49" name="Straight Connector 48">
            <a:extLst>
              <a:ext uri="{FF2B5EF4-FFF2-40B4-BE49-F238E27FC236}">
                <a16:creationId xmlns:a16="http://schemas.microsoft.com/office/drawing/2014/main" id="{B6CD7DFA-8FA6-43CF-84CC-A704856FD4AF}"/>
              </a:ext>
            </a:extLst>
          </p:cNvPr>
          <p:cNvCxnSpPr>
            <a:cxnSpLocks/>
            <a:stCxn id="37" idx="0"/>
            <a:endCxn id="48" idx="1"/>
          </p:cNvCxnSpPr>
          <p:nvPr/>
        </p:nvCxnSpPr>
        <p:spPr>
          <a:xfrm flipV="1">
            <a:off x="9744566" y="3879363"/>
            <a:ext cx="884489" cy="674407"/>
          </a:xfrm>
          <a:prstGeom prst="line">
            <a:avLst/>
          </a:prstGeom>
          <a:ln w="28575"/>
        </p:spPr>
        <p:style>
          <a:lnRef idx="1">
            <a:schemeClr val="dk1"/>
          </a:lnRef>
          <a:fillRef idx="0">
            <a:schemeClr val="dk1"/>
          </a:fillRef>
          <a:effectRef idx="0">
            <a:schemeClr val="dk1"/>
          </a:effectRef>
          <a:fontRef idx="minor">
            <a:schemeClr val="tx1"/>
          </a:fontRef>
        </p:style>
      </p:cxnSp>
      <p:sp>
        <p:nvSpPr>
          <p:cNvPr id="50" name="Rectangle: Rounded Corners 49">
            <a:extLst>
              <a:ext uri="{FF2B5EF4-FFF2-40B4-BE49-F238E27FC236}">
                <a16:creationId xmlns:a16="http://schemas.microsoft.com/office/drawing/2014/main" id="{AE2DC46E-9D82-4DC1-9CEF-1EB1032626F2}"/>
              </a:ext>
            </a:extLst>
          </p:cNvPr>
          <p:cNvSpPr/>
          <p:nvPr/>
        </p:nvSpPr>
        <p:spPr>
          <a:xfrm>
            <a:off x="10125302" y="1181997"/>
            <a:ext cx="1726826" cy="1021554"/>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err="1">
                <a:ln>
                  <a:noFill/>
                </a:ln>
                <a:solidFill>
                  <a:srgbClr val="000000"/>
                </a:solidFill>
                <a:effectLst/>
                <a:uFillTx/>
                <a:latin typeface="+mj-lt"/>
                <a:ea typeface="+mj-ea"/>
                <a:cs typeface="+mj-cs"/>
                <a:sym typeface="Arial"/>
              </a:rPr>
              <a:t>Accroissement</a:t>
            </a:r>
            <a:r>
              <a:rPr kumimoji="0" lang="en-GB" b="0" i="0" u="none" strike="noStrike" cap="none" spc="0" normalizeH="0" dirty="0">
                <a:ln>
                  <a:noFill/>
                </a:ln>
                <a:solidFill>
                  <a:srgbClr val="000000"/>
                </a:solidFill>
                <a:effectLst/>
                <a:uFillTx/>
                <a:latin typeface="+mj-lt"/>
                <a:ea typeface="+mj-ea"/>
                <a:cs typeface="+mj-cs"/>
                <a:sym typeface="Arial"/>
              </a:rPr>
              <a:t> de la couverture</a:t>
            </a:r>
            <a:endParaRPr kumimoji="0" lang="en-GB" b="0" i="0" u="none" strike="noStrike" cap="none" spc="0" normalizeH="0" baseline="0" dirty="0">
              <a:ln>
                <a:noFill/>
              </a:ln>
              <a:solidFill>
                <a:srgbClr val="000000"/>
              </a:solidFill>
              <a:effectLst/>
              <a:uFillTx/>
              <a:latin typeface="+mj-lt"/>
              <a:ea typeface="+mj-ea"/>
              <a:cs typeface="+mj-cs"/>
              <a:sym typeface="Arial"/>
            </a:endParaRPr>
          </a:p>
        </p:txBody>
      </p:sp>
      <p:cxnSp>
        <p:nvCxnSpPr>
          <p:cNvPr id="51" name="Straight Connector 50">
            <a:extLst>
              <a:ext uri="{FF2B5EF4-FFF2-40B4-BE49-F238E27FC236}">
                <a16:creationId xmlns:a16="http://schemas.microsoft.com/office/drawing/2014/main" id="{B0E351EE-F180-48D5-AC72-04F2D36DA648}"/>
              </a:ext>
            </a:extLst>
          </p:cNvPr>
          <p:cNvCxnSpPr>
            <a:cxnSpLocks/>
            <a:endCxn id="50" idx="1"/>
          </p:cNvCxnSpPr>
          <p:nvPr/>
        </p:nvCxnSpPr>
        <p:spPr>
          <a:xfrm flipV="1">
            <a:off x="9232749" y="1692774"/>
            <a:ext cx="892553" cy="1334122"/>
          </a:xfrm>
          <a:prstGeom prst="line">
            <a:avLst/>
          </a:prstGeom>
          <a:ln w="28575"/>
        </p:spPr>
        <p:style>
          <a:lnRef idx="1">
            <a:schemeClr val="dk1"/>
          </a:lnRef>
          <a:fillRef idx="0">
            <a:schemeClr val="dk1"/>
          </a:fillRef>
          <a:effectRef idx="0">
            <a:schemeClr val="dk1"/>
          </a:effectRef>
          <a:fontRef idx="minor">
            <a:schemeClr val="tx1"/>
          </a:fontRef>
        </p:style>
      </p:cxnSp>
      <p:sp>
        <p:nvSpPr>
          <p:cNvPr id="52" name="Rectangle: Rounded Corners 51">
            <a:extLst>
              <a:ext uri="{FF2B5EF4-FFF2-40B4-BE49-F238E27FC236}">
                <a16:creationId xmlns:a16="http://schemas.microsoft.com/office/drawing/2014/main" id="{9283D3AC-CB57-4E23-96C8-AAE9567EC3D4}"/>
              </a:ext>
            </a:extLst>
          </p:cNvPr>
          <p:cNvSpPr/>
          <p:nvPr/>
        </p:nvSpPr>
        <p:spPr>
          <a:xfrm>
            <a:off x="491445" y="5902201"/>
            <a:ext cx="1861268" cy="71508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err="1">
                <a:ln>
                  <a:noFill/>
                </a:ln>
                <a:solidFill>
                  <a:srgbClr val="000000"/>
                </a:solidFill>
                <a:effectLst/>
                <a:uFillTx/>
                <a:latin typeface="+mj-lt"/>
                <a:ea typeface="+mj-ea"/>
                <a:cs typeface="+mj-cs"/>
                <a:sym typeface="Arial"/>
              </a:rPr>
              <a:t>Réajustement</a:t>
            </a:r>
            <a:r>
              <a:rPr kumimoji="0" lang="en-GB" b="0" i="0" u="none" strike="noStrike" cap="none" spc="0" normalizeH="0" baseline="0" dirty="0">
                <a:ln>
                  <a:noFill/>
                </a:ln>
                <a:solidFill>
                  <a:srgbClr val="000000"/>
                </a:solidFill>
                <a:effectLst/>
                <a:uFillTx/>
                <a:latin typeface="+mj-lt"/>
                <a:ea typeface="+mj-ea"/>
                <a:cs typeface="+mj-cs"/>
                <a:sym typeface="Arial"/>
              </a:rPr>
              <a:t> des </a:t>
            </a:r>
            <a:r>
              <a:rPr kumimoji="0" lang="en-GB" b="0" i="0" u="none" strike="noStrike" cap="none" spc="0" normalizeH="0" baseline="0" dirty="0" err="1">
                <a:ln>
                  <a:noFill/>
                </a:ln>
                <a:solidFill>
                  <a:srgbClr val="000000"/>
                </a:solidFill>
                <a:effectLst/>
                <a:uFillTx/>
                <a:latin typeface="+mj-lt"/>
                <a:ea typeface="+mj-ea"/>
                <a:cs typeface="+mj-cs"/>
                <a:sym typeface="Arial"/>
              </a:rPr>
              <a:t>normes</a:t>
            </a:r>
            <a:endParaRPr kumimoji="0" lang="en-GB" b="0" i="0" u="none" strike="noStrike" cap="none" spc="0" normalizeH="0" baseline="0" dirty="0">
              <a:ln>
                <a:noFill/>
              </a:ln>
              <a:solidFill>
                <a:srgbClr val="000000"/>
              </a:solidFill>
              <a:effectLst/>
              <a:uFillTx/>
              <a:latin typeface="+mj-lt"/>
              <a:ea typeface="+mj-ea"/>
              <a:cs typeface="+mj-cs"/>
              <a:sym typeface="Arial"/>
            </a:endParaRPr>
          </a:p>
        </p:txBody>
      </p:sp>
      <p:cxnSp>
        <p:nvCxnSpPr>
          <p:cNvPr id="53" name="Straight Connector 52">
            <a:extLst>
              <a:ext uri="{FF2B5EF4-FFF2-40B4-BE49-F238E27FC236}">
                <a16:creationId xmlns:a16="http://schemas.microsoft.com/office/drawing/2014/main" id="{E18BBF81-A669-411A-99B8-1CDA0377D18E}"/>
              </a:ext>
            </a:extLst>
          </p:cNvPr>
          <p:cNvCxnSpPr>
            <a:cxnSpLocks/>
            <a:stCxn id="31" idx="1"/>
            <a:endCxn id="52" idx="3"/>
          </p:cNvCxnSpPr>
          <p:nvPr/>
        </p:nvCxnSpPr>
        <p:spPr>
          <a:xfrm flipH="1">
            <a:off x="2352713" y="5445671"/>
            <a:ext cx="1629133" cy="814074"/>
          </a:xfrm>
          <a:prstGeom prst="line">
            <a:avLst/>
          </a:prstGeom>
          <a:ln w="28575"/>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06B0EFB8-2E82-4B92-9596-697C8A6C2A66}"/>
              </a:ext>
            </a:extLst>
          </p:cNvPr>
          <p:cNvSpPr/>
          <p:nvPr/>
        </p:nvSpPr>
        <p:spPr>
          <a:xfrm>
            <a:off x="625887" y="1571722"/>
            <a:ext cx="1726826" cy="71508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err="1"/>
              <a:t>Réalisations</a:t>
            </a:r>
            <a:r>
              <a:rPr lang="en-GB" dirty="0"/>
              <a:t> durables</a:t>
            </a:r>
            <a:endParaRPr kumimoji="0" lang="en-GB" b="0" i="0" u="none" strike="noStrike" cap="none" spc="0" normalizeH="0" baseline="0" dirty="0">
              <a:ln>
                <a:noFill/>
              </a:ln>
              <a:solidFill>
                <a:srgbClr val="000000"/>
              </a:solidFill>
              <a:effectLst/>
              <a:uFillTx/>
              <a:sym typeface="Arial"/>
            </a:endParaRPr>
          </a:p>
        </p:txBody>
      </p:sp>
      <p:cxnSp>
        <p:nvCxnSpPr>
          <p:cNvPr id="55" name="Straight Connector 54">
            <a:extLst>
              <a:ext uri="{FF2B5EF4-FFF2-40B4-BE49-F238E27FC236}">
                <a16:creationId xmlns:a16="http://schemas.microsoft.com/office/drawing/2014/main" id="{E4141FA7-BD1C-466A-8EA2-BE2D6DEDDAB9}"/>
              </a:ext>
            </a:extLst>
          </p:cNvPr>
          <p:cNvCxnSpPr>
            <a:cxnSpLocks/>
            <a:stCxn id="54" idx="3"/>
          </p:cNvCxnSpPr>
          <p:nvPr/>
        </p:nvCxnSpPr>
        <p:spPr>
          <a:xfrm>
            <a:off x="2352713" y="1929266"/>
            <a:ext cx="2468541" cy="2286243"/>
          </a:xfrm>
          <a:prstGeom prst="line">
            <a:avLst/>
          </a:prstGeom>
          <a:ln w="28575"/>
        </p:spPr>
        <p:style>
          <a:lnRef idx="1">
            <a:schemeClr val="dk1"/>
          </a:lnRef>
          <a:fillRef idx="0">
            <a:schemeClr val="dk1"/>
          </a:fillRef>
          <a:effectRef idx="0">
            <a:schemeClr val="dk1"/>
          </a:effectRef>
          <a:fontRef idx="minor">
            <a:schemeClr val="tx1"/>
          </a:fontRef>
        </p:style>
      </p:cxnSp>
      <p:sp>
        <p:nvSpPr>
          <p:cNvPr id="56" name="Rectangle: Rounded Corners 55">
            <a:extLst>
              <a:ext uri="{FF2B5EF4-FFF2-40B4-BE49-F238E27FC236}">
                <a16:creationId xmlns:a16="http://schemas.microsoft.com/office/drawing/2014/main" id="{9CCE8769-01BF-4307-9701-2FFB69DD6FD6}"/>
              </a:ext>
            </a:extLst>
          </p:cNvPr>
          <p:cNvSpPr/>
          <p:nvPr/>
        </p:nvSpPr>
        <p:spPr>
          <a:xfrm>
            <a:off x="146322" y="3109458"/>
            <a:ext cx="1726826" cy="1021554"/>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fr-FR" dirty="0"/>
              <a:t>S'assurer de l’atteinte de l’objectif</a:t>
            </a:r>
            <a:endParaRPr kumimoji="0" lang="en-GB" b="0" i="0" u="none" strike="noStrike" cap="none" spc="0" normalizeH="0" baseline="0" dirty="0">
              <a:ln>
                <a:noFill/>
              </a:ln>
              <a:solidFill>
                <a:srgbClr val="000000"/>
              </a:solidFill>
              <a:effectLst/>
              <a:uFillTx/>
              <a:sym typeface="Arial"/>
            </a:endParaRPr>
          </a:p>
        </p:txBody>
      </p:sp>
      <p:cxnSp>
        <p:nvCxnSpPr>
          <p:cNvPr id="57" name="Straight Connector 56">
            <a:extLst>
              <a:ext uri="{FF2B5EF4-FFF2-40B4-BE49-F238E27FC236}">
                <a16:creationId xmlns:a16="http://schemas.microsoft.com/office/drawing/2014/main" id="{762999BE-D02C-49F5-839F-99009BF35343}"/>
              </a:ext>
            </a:extLst>
          </p:cNvPr>
          <p:cNvCxnSpPr>
            <a:cxnSpLocks/>
            <a:stCxn id="56" idx="3"/>
          </p:cNvCxnSpPr>
          <p:nvPr/>
        </p:nvCxnSpPr>
        <p:spPr>
          <a:xfrm>
            <a:off x="1873148" y="3620235"/>
            <a:ext cx="2932233" cy="502758"/>
          </a:xfrm>
          <a:prstGeom prst="line">
            <a:avLst/>
          </a:prstGeom>
          <a:ln w="28575"/>
        </p:spPr>
        <p:style>
          <a:lnRef idx="1">
            <a:schemeClr val="dk1"/>
          </a:lnRef>
          <a:fillRef idx="0">
            <a:schemeClr val="dk1"/>
          </a:fillRef>
          <a:effectRef idx="0">
            <a:schemeClr val="dk1"/>
          </a:effectRef>
          <a:fontRef idx="minor">
            <a:schemeClr val="tx1"/>
          </a:fontRef>
        </p:style>
      </p:cxnSp>
      <p:sp>
        <p:nvSpPr>
          <p:cNvPr id="45" name="Oval 47">
            <a:extLst>
              <a:ext uri="{FF2B5EF4-FFF2-40B4-BE49-F238E27FC236}">
                <a16:creationId xmlns:a16="http://schemas.microsoft.com/office/drawing/2014/main" id="{46844FC2-35A9-4393-B1C7-9D2F64369510}"/>
              </a:ext>
            </a:extLst>
          </p:cNvPr>
          <p:cNvSpPr/>
          <p:nvPr/>
        </p:nvSpPr>
        <p:spPr>
          <a:xfrm>
            <a:off x="4870903" y="3257319"/>
            <a:ext cx="2498578" cy="16138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OBJECTIF</a:t>
            </a:r>
            <a:r>
              <a:rPr lang="fr-FR" sz="1400" dirty="0">
                <a:solidFill>
                  <a:schemeClr val="tx1"/>
                </a:solidFill>
              </a:rPr>
              <a:t> apport nutritionnel en iode optimal pour tous</a:t>
            </a:r>
          </a:p>
          <a:p>
            <a:pPr algn="ctr"/>
            <a:r>
              <a:rPr lang="fr-FR" sz="1400" b="1" u="sng" dirty="0">
                <a:solidFill>
                  <a:schemeClr val="tx1"/>
                </a:solidFill>
              </a:rPr>
              <a:t>Stratégie:</a:t>
            </a:r>
            <a:r>
              <a:rPr lang="fr-FR" sz="1400" dirty="0">
                <a:solidFill>
                  <a:schemeClr val="tx1"/>
                </a:solidFill>
              </a:rPr>
              <a:t> ioder tout sel comestible à usage humain</a:t>
            </a:r>
            <a:endParaRPr lang="fr-FR" sz="1400" b="1" u="sng" dirty="0">
              <a:solidFill>
                <a:schemeClr val="tx1"/>
              </a:solidFill>
            </a:endParaRPr>
          </a:p>
        </p:txBody>
      </p:sp>
    </p:spTree>
    <p:extLst>
      <p:ext uri="{BB962C8B-B14F-4D97-AF65-F5344CB8AC3E}">
        <p14:creationId xmlns:p14="http://schemas.microsoft.com/office/powerpoint/2010/main" val="31556918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7" grpId="0" animBg="1"/>
      <p:bldP spid="28" grpId="0"/>
      <p:bldP spid="29"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P spid="4" grpId="0" animBg="1"/>
      <p:bldP spid="46" grpId="0" animBg="1"/>
      <p:bldP spid="47" grpId="0" animBg="1"/>
      <p:bldP spid="5" grpId="0" animBg="1"/>
      <p:bldP spid="48" grpId="0" animBg="1"/>
      <p:bldP spid="50" grpId="0" animBg="1"/>
      <p:bldP spid="52" grpId="0" animBg="1"/>
      <p:bldP spid="54"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24">
            <a:extLst>
              <a:ext uri="{FF2B5EF4-FFF2-40B4-BE49-F238E27FC236}">
                <a16:creationId xmlns:a16="http://schemas.microsoft.com/office/drawing/2014/main" id="{FCEFCDC1-F42B-8E40-BC9A-E12090DCD2D3}"/>
              </a:ext>
            </a:extLst>
          </p:cNvPr>
          <p:cNvGrpSpPr/>
          <p:nvPr/>
        </p:nvGrpSpPr>
        <p:grpSpPr>
          <a:xfrm>
            <a:off x="386809" y="1170709"/>
            <a:ext cx="8246423" cy="5507181"/>
            <a:chOff x="2268186" y="953757"/>
            <a:chExt cx="8032979" cy="6302066"/>
          </a:xfrm>
        </p:grpSpPr>
        <p:sp>
          <p:nvSpPr>
            <p:cNvPr id="52" name="Oval 25">
              <a:extLst>
                <a:ext uri="{FF2B5EF4-FFF2-40B4-BE49-F238E27FC236}">
                  <a16:creationId xmlns:a16="http://schemas.microsoft.com/office/drawing/2014/main" id="{C4695848-D0E7-8F4B-9CE3-D3C8C0231AD0}"/>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u="sng" dirty="0">
                <a:solidFill>
                  <a:schemeClr val="tx1"/>
                </a:solidFill>
              </a:endParaRPr>
            </a:p>
          </p:txBody>
        </p:sp>
        <p:sp>
          <p:nvSpPr>
            <p:cNvPr id="54"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u="sng" dirty="0">
                <a:solidFill>
                  <a:schemeClr val="tx1"/>
                </a:solidFill>
              </a:endParaRPr>
            </a:p>
          </p:txBody>
        </p:sp>
        <p:sp>
          <p:nvSpPr>
            <p:cNvPr id="55" name="Oval 47">
              <a:extLst>
                <a:ext uri="{FF2B5EF4-FFF2-40B4-BE49-F238E27FC236}">
                  <a16:creationId xmlns:a16="http://schemas.microsoft.com/office/drawing/2014/main" id="{11829796-EC98-F04F-972C-B29E9249FBD9}"/>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OBJECTIF</a:t>
              </a:r>
              <a:r>
                <a:rPr lang="fr-FR" sz="1400" dirty="0">
                  <a:solidFill>
                    <a:schemeClr val="tx1"/>
                  </a:solidFill>
                </a:rPr>
                <a:t> apport nutritionnel en iode optimal pour tous</a:t>
              </a:r>
            </a:p>
            <a:p>
              <a:pPr algn="ctr"/>
              <a:r>
                <a:rPr lang="fr-FR" sz="1400" b="1" u="sng" dirty="0">
                  <a:solidFill>
                    <a:schemeClr val="tx1"/>
                  </a:solidFill>
                </a:rPr>
                <a:t>Stratégie:</a:t>
              </a:r>
              <a:r>
                <a:rPr lang="fr-FR" sz="1400" dirty="0">
                  <a:solidFill>
                    <a:schemeClr val="tx1"/>
                  </a:solidFill>
                </a:rPr>
                <a:t> ioder tout sel comestible à usage humain</a:t>
              </a:r>
              <a:endParaRPr lang="fr-FR" sz="1400" b="1" u="sng" dirty="0">
                <a:solidFill>
                  <a:schemeClr val="tx1"/>
                </a:solidFill>
              </a:endParaRPr>
            </a:p>
          </p:txBody>
        </p:sp>
        <p:sp>
          <p:nvSpPr>
            <p:cNvPr id="56" name="TextBox 49">
              <a:extLst>
                <a:ext uri="{FF2B5EF4-FFF2-40B4-BE49-F238E27FC236}">
                  <a16:creationId xmlns:a16="http://schemas.microsoft.com/office/drawing/2014/main" id="{C9E215F3-6094-F649-8990-BB223CA0080C}"/>
                </a:ext>
              </a:extLst>
            </p:cNvPr>
            <p:cNvSpPr txBox="1"/>
            <p:nvPr/>
          </p:nvSpPr>
          <p:spPr>
            <a:xfrm>
              <a:off x="4672018" y="2331016"/>
              <a:ext cx="2210079"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Définir un référentiel</a:t>
              </a:r>
            </a:p>
          </p:txBody>
        </p:sp>
        <p:sp>
          <p:nvSpPr>
            <p:cNvPr id="57" name="TextBox 50">
              <a:extLst>
                <a:ext uri="{FF2B5EF4-FFF2-40B4-BE49-F238E27FC236}">
                  <a16:creationId xmlns:a16="http://schemas.microsoft.com/office/drawing/2014/main" id="{7CBE1210-124E-254D-B50E-1F29EB82F595}"/>
                </a:ext>
              </a:extLst>
            </p:cNvPr>
            <p:cNvSpPr txBox="1"/>
            <p:nvPr/>
          </p:nvSpPr>
          <p:spPr>
            <a:xfrm>
              <a:off x="4949620" y="2612347"/>
              <a:ext cx="1472540" cy="68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Statut en iode</a:t>
              </a:r>
            </a:p>
            <a:p>
              <a:r>
                <a:rPr lang="fr-FR" sz="1100" dirty="0"/>
                <a:t>Apport en sel &amp;  consommation</a:t>
              </a:r>
            </a:p>
          </p:txBody>
        </p:sp>
        <p:sp>
          <p:nvSpPr>
            <p:cNvPr id="58" name="TextBox 51">
              <a:extLst>
                <a:ext uri="{FF2B5EF4-FFF2-40B4-BE49-F238E27FC236}">
                  <a16:creationId xmlns:a16="http://schemas.microsoft.com/office/drawing/2014/main" id="{5E2A6B40-F1E1-B14F-BFFD-3003817E4404}"/>
                </a:ext>
              </a:extLst>
            </p:cNvPr>
            <p:cNvSpPr txBox="1"/>
            <p:nvPr/>
          </p:nvSpPr>
          <p:spPr>
            <a:xfrm>
              <a:off x="3134110" y="4929932"/>
              <a:ext cx="2638614"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Concevoir le  programme</a:t>
              </a:r>
            </a:p>
          </p:txBody>
        </p:sp>
        <p:sp>
          <p:nvSpPr>
            <p:cNvPr id="59" name="TextBox 52">
              <a:extLst>
                <a:ext uri="{FF2B5EF4-FFF2-40B4-BE49-F238E27FC236}">
                  <a16:creationId xmlns:a16="http://schemas.microsoft.com/office/drawing/2014/main" id="{58C136A1-5086-CF4E-ACD6-F6A37E8BBEFD}"/>
                </a:ext>
              </a:extLst>
            </p:cNvPr>
            <p:cNvSpPr txBox="1"/>
            <p:nvPr/>
          </p:nvSpPr>
          <p:spPr>
            <a:xfrm>
              <a:off x="4962113" y="5191551"/>
              <a:ext cx="1271513" cy="880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Cibles</a:t>
              </a:r>
            </a:p>
            <a:p>
              <a:r>
                <a:rPr lang="fr-FR" sz="1100" dirty="0"/>
                <a:t>Lois</a:t>
              </a:r>
            </a:p>
            <a:p>
              <a:r>
                <a:rPr lang="fr-FR" sz="1100" dirty="0"/>
                <a:t>Gestion</a:t>
              </a:r>
            </a:p>
            <a:p>
              <a:r>
                <a:rPr lang="fr-FR" sz="1100" dirty="0"/>
                <a:t>Budget</a:t>
              </a:r>
            </a:p>
          </p:txBody>
        </p:sp>
        <p:sp>
          <p:nvSpPr>
            <p:cNvPr id="60" name="TextBox 53">
              <a:extLst>
                <a:ext uri="{FF2B5EF4-FFF2-40B4-BE49-F238E27FC236}">
                  <a16:creationId xmlns:a16="http://schemas.microsoft.com/office/drawing/2014/main" id="{6D23490A-9A8C-2F49-8859-1F12DF9B388B}"/>
                </a:ext>
              </a:extLst>
            </p:cNvPr>
            <p:cNvSpPr txBox="1"/>
            <p:nvPr/>
          </p:nvSpPr>
          <p:spPr>
            <a:xfrm>
              <a:off x="5772724" y="5030404"/>
              <a:ext cx="2712931" cy="352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400" dirty="0"/>
                <a:t>Implémenter le  programme</a:t>
              </a:r>
            </a:p>
          </p:txBody>
        </p:sp>
        <p:sp>
          <p:nvSpPr>
            <p:cNvPr id="61" name="TextBox 54">
              <a:extLst>
                <a:ext uri="{FF2B5EF4-FFF2-40B4-BE49-F238E27FC236}">
                  <a16:creationId xmlns:a16="http://schemas.microsoft.com/office/drawing/2014/main" id="{AD5A4C5B-1C75-374B-90E7-A452D61466C3}"/>
                </a:ext>
              </a:extLst>
            </p:cNvPr>
            <p:cNvSpPr txBox="1"/>
            <p:nvPr/>
          </p:nvSpPr>
          <p:spPr>
            <a:xfrm>
              <a:off x="6143458" y="5331672"/>
              <a:ext cx="1271513" cy="299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Iodation du sel </a:t>
              </a:r>
            </a:p>
          </p:txBody>
        </p:sp>
        <p:sp>
          <p:nvSpPr>
            <p:cNvPr id="62" name="TextBox 55">
              <a:extLst>
                <a:ext uri="{FF2B5EF4-FFF2-40B4-BE49-F238E27FC236}">
                  <a16:creationId xmlns:a16="http://schemas.microsoft.com/office/drawing/2014/main" id="{DF565AB1-A385-8E42-BAB8-53CF96FEAE8E}"/>
                </a:ext>
              </a:extLst>
            </p:cNvPr>
            <p:cNvSpPr txBox="1"/>
            <p:nvPr/>
          </p:nvSpPr>
          <p:spPr>
            <a:xfrm>
              <a:off x="6908048" y="2757129"/>
              <a:ext cx="1739570"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Usage</a:t>
              </a:r>
            </a:p>
          </p:txBody>
        </p:sp>
        <p:sp>
          <p:nvSpPr>
            <p:cNvPr id="63" name="TextBox 56">
              <a:extLst>
                <a:ext uri="{FF2B5EF4-FFF2-40B4-BE49-F238E27FC236}">
                  <a16:creationId xmlns:a16="http://schemas.microsoft.com/office/drawing/2014/main" id="{0873FDBD-287F-5440-965B-F50AF61D4592}"/>
                </a:ext>
              </a:extLst>
            </p:cNvPr>
            <p:cNvSpPr txBox="1"/>
            <p:nvPr/>
          </p:nvSpPr>
          <p:spPr>
            <a:xfrm>
              <a:off x="7146535" y="3127800"/>
              <a:ext cx="1401990" cy="68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Sel de table</a:t>
              </a:r>
            </a:p>
            <a:p>
              <a:r>
                <a:rPr lang="fr-FR" sz="1100" dirty="0"/>
                <a:t>Sel dans les aliments transform</a:t>
              </a:r>
              <a:r>
                <a:rPr lang="fr-FR" sz="1100" dirty="0">
                  <a:cs typeface="Calibri" panose="020F0502020204030204" pitchFamily="34" charset="0"/>
                </a:rPr>
                <a:t>és</a:t>
              </a:r>
              <a:endParaRPr lang="fr-FR" sz="1100" dirty="0"/>
            </a:p>
          </p:txBody>
        </p:sp>
        <p:sp>
          <p:nvSpPr>
            <p:cNvPr id="64" name="TextBox 57">
              <a:extLst>
                <a:ext uri="{FF2B5EF4-FFF2-40B4-BE49-F238E27FC236}">
                  <a16:creationId xmlns:a16="http://schemas.microsoft.com/office/drawing/2014/main" id="{BD5D2675-E632-0A43-841F-B3C7B59A4173}"/>
                </a:ext>
              </a:extLst>
            </p:cNvPr>
            <p:cNvSpPr txBox="1"/>
            <p:nvPr/>
          </p:nvSpPr>
          <p:spPr>
            <a:xfrm>
              <a:off x="8287879" y="4855290"/>
              <a:ext cx="1896765"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Suivre l’échelle</a:t>
              </a:r>
            </a:p>
          </p:txBody>
        </p:sp>
        <p:sp>
          <p:nvSpPr>
            <p:cNvPr id="65" name="TextBox 58">
              <a:extLst>
                <a:ext uri="{FF2B5EF4-FFF2-40B4-BE49-F238E27FC236}">
                  <a16:creationId xmlns:a16="http://schemas.microsoft.com/office/drawing/2014/main" id="{2CE0E963-9EE5-AA4C-BF94-0C7C9896D191}"/>
                </a:ext>
              </a:extLst>
            </p:cNvPr>
            <p:cNvSpPr txBox="1"/>
            <p:nvPr/>
          </p:nvSpPr>
          <p:spPr>
            <a:xfrm>
              <a:off x="8242582" y="5202256"/>
              <a:ext cx="1424416" cy="880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 sel iodé</a:t>
              </a:r>
            </a:p>
            <a:p>
              <a:r>
                <a:rPr lang="fr-FR" sz="1100" dirty="0">
                  <a:cs typeface="Calibri" panose="020F0502020204030204" pitchFamily="34" charset="0"/>
                </a:rPr>
                <a:t>% des producteurs alimentaires utilisant du sel iodé</a:t>
              </a:r>
            </a:p>
          </p:txBody>
        </p:sp>
        <p:sp>
          <p:nvSpPr>
            <p:cNvPr id="66" name="TextBox 59">
              <a:extLst>
                <a:ext uri="{FF2B5EF4-FFF2-40B4-BE49-F238E27FC236}">
                  <a16:creationId xmlns:a16="http://schemas.microsoft.com/office/drawing/2014/main" id="{8889ABD7-14C1-574E-AE14-4129E4BFC22B}"/>
                </a:ext>
              </a:extLst>
            </p:cNvPr>
            <p:cNvSpPr txBox="1"/>
            <p:nvPr/>
          </p:nvSpPr>
          <p:spPr>
            <a:xfrm>
              <a:off x="7061238" y="5958448"/>
              <a:ext cx="2037838"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Contrôler la qualit</a:t>
              </a:r>
              <a:r>
                <a:rPr lang="fr-FR" sz="1600" dirty="0">
                  <a:cs typeface="Calibri" panose="020F0502020204030204" pitchFamily="34" charset="0"/>
                </a:rPr>
                <a:t>é</a:t>
              </a:r>
              <a:endParaRPr lang="fr-FR" sz="1600" dirty="0"/>
            </a:p>
          </p:txBody>
        </p:sp>
        <p:sp>
          <p:nvSpPr>
            <p:cNvPr id="67" name="TextBox 60">
              <a:extLst>
                <a:ext uri="{FF2B5EF4-FFF2-40B4-BE49-F238E27FC236}">
                  <a16:creationId xmlns:a16="http://schemas.microsoft.com/office/drawing/2014/main" id="{A1CCD704-97D3-1D4B-8FAE-A9F95DF25521}"/>
                </a:ext>
              </a:extLst>
            </p:cNvPr>
            <p:cNvSpPr txBox="1"/>
            <p:nvPr/>
          </p:nvSpPr>
          <p:spPr>
            <a:xfrm>
              <a:off x="7094414" y="6327778"/>
              <a:ext cx="1454111" cy="68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Niveau d’iode du sel dans les chaînes de distributions</a:t>
              </a:r>
            </a:p>
          </p:txBody>
        </p:sp>
        <p:sp>
          <p:nvSpPr>
            <p:cNvPr id="88" name="TextBox 61">
              <a:extLst>
                <a:ext uri="{FF2B5EF4-FFF2-40B4-BE49-F238E27FC236}">
                  <a16:creationId xmlns:a16="http://schemas.microsoft.com/office/drawing/2014/main" id="{517CD278-9BE8-364F-881D-4A80E7807CE8}"/>
                </a:ext>
              </a:extLst>
            </p:cNvPr>
            <p:cNvSpPr txBox="1"/>
            <p:nvPr/>
          </p:nvSpPr>
          <p:spPr>
            <a:xfrm>
              <a:off x="8100415" y="2859577"/>
              <a:ext cx="2200750"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la couverture</a:t>
              </a:r>
            </a:p>
          </p:txBody>
        </p:sp>
        <p:sp>
          <p:nvSpPr>
            <p:cNvPr id="89" name="TextBox 62">
              <a:extLst>
                <a:ext uri="{FF2B5EF4-FFF2-40B4-BE49-F238E27FC236}">
                  <a16:creationId xmlns:a16="http://schemas.microsoft.com/office/drawing/2014/main" id="{B7930BDA-A2E7-244E-B687-2AC74C6A561F}"/>
                </a:ext>
              </a:extLst>
            </p:cNvPr>
            <p:cNvSpPr txBox="1"/>
            <p:nvPr/>
          </p:nvSpPr>
          <p:spPr>
            <a:xfrm>
              <a:off x="8568594" y="3211103"/>
              <a:ext cx="1271513" cy="1267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des ménages utilisant le sel iodé</a:t>
              </a:r>
            </a:p>
            <a:p>
              <a:r>
                <a:rPr lang="fr-FR" sz="1100" dirty="0">
                  <a:cs typeface="Calibri" panose="020F0502020204030204" pitchFamily="34" charset="0"/>
                </a:rPr>
                <a:t>Utilisation du sel iodé dans les aliments transformés</a:t>
              </a:r>
            </a:p>
          </p:txBody>
        </p:sp>
        <p:sp>
          <p:nvSpPr>
            <p:cNvPr id="90" name="TextBox 63">
              <a:extLst>
                <a:ext uri="{FF2B5EF4-FFF2-40B4-BE49-F238E27FC236}">
                  <a16:creationId xmlns:a16="http://schemas.microsoft.com/office/drawing/2014/main" id="{AB6DAD67-EEE0-934E-99B3-14FF0A35B67F}"/>
                </a:ext>
              </a:extLst>
            </p:cNvPr>
            <p:cNvSpPr txBox="1"/>
            <p:nvPr/>
          </p:nvSpPr>
          <p:spPr>
            <a:xfrm>
              <a:off x="4949620" y="1292580"/>
              <a:ext cx="1829309" cy="38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l’Impact</a:t>
              </a:r>
            </a:p>
          </p:txBody>
        </p:sp>
        <p:sp>
          <p:nvSpPr>
            <p:cNvPr id="91" name="TextBox 64">
              <a:extLst>
                <a:ext uri="{FF2B5EF4-FFF2-40B4-BE49-F238E27FC236}">
                  <a16:creationId xmlns:a16="http://schemas.microsoft.com/office/drawing/2014/main" id="{C1E1830B-D211-0441-B0EC-A225BC968313}"/>
                </a:ext>
              </a:extLst>
            </p:cNvPr>
            <p:cNvSpPr txBox="1"/>
            <p:nvPr/>
          </p:nvSpPr>
          <p:spPr>
            <a:xfrm>
              <a:off x="5057544" y="1599949"/>
              <a:ext cx="2171829" cy="493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Statut en iode</a:t>
              </a:r>
            </a:p>
            <a:p>
              <a:r>
                <a:rPr lang="fr-FR" sz="1100" dirty="0">
                  <a:cs typeface="Calibri" panose="020F0502020204030204" pitchFamily="34" charset="0"/>
                </a:rPr>
                <a:t>Statut en iode par programme</a:t>
              </a:r>
            </a:p>
          </p:txBody>
        </p:sp>
      </p:grpSp>
      <p:cxnSp>
        <p:nvCxnSpPr>
          <p:cNvPr id="53" name="Straight Arrow Connector 52">
            <a:extLst>
              <a:ext uri="{FF2B5EF4-FFF2-40B4-BE49-F238E27FC236}">
                <a16:creationId xmlns:a16="http://schemas.microsoft.com/office/drawing/2014/main" id="{AE55F9F2-4072-CC48-B698-FB5D2B1FE9C2}"/>
              </a:ext>
            </a:extLst>
          </p:cNvPr>
          <p:cNvCxnSpPr>
            <a:cxnSpLocks/>
            <a:stCxn id="29" idx="1"/>
            <a:endCxn id="66" idx="2"/>
          </p:cNvCxnSpPr>
          <p:nvPr/>
        </p:nvCxnSpPr>
        <p:spPr>
          <a:xfrm flipH="1">
            <a:off x="6353210" y="4262613"/>
            <a:ext cx="2288068" cy="162009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1B0046EF-6931-6E4A-917D-EC7839C43C7C}"/>
              </a:ext>
            </a:extLst>
          </p:cNvPr>
          <p:cNvCxnSpPr>
            <a:cxnSpLocks/>
            <a:stCxn id="29" idx="1"/>
            <a:endCxn id="88" idx="2"/>
          </p:cNvCxnSpPr>
          <p:nvPr/>
        </p:nvCxnSpPr>
        <p:spPr>
          <a:xfrm flipH="1" flipV="1">
            <a:off x="7503619" y="3174698"/>
            <a:ext cx="1137659" cy="1087915"/>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9CDC4194-2149-BA45-B1C5-FFA64493B721}"/>
              </a:ext>
            </a:extLst>
          </p:cNvPr>
          <p:cNvCxnSpPr>
            <a:cxnSpLocks/>
            <a:stCxn id="29" idx="1"/>
            <a:endCxn id="63" idx="2"/>
          </p:cNvCxnSpPr>
          <p:nvPr/>
        </p:nvCxnSpPr>
        <p:spPr>
          <a:xfrm flipH="1" flipV="1">
            <a:off x="6114401" y="3670700"/>
            <a:ext cx="2526877" cy="59191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9" name="TextBox 45">
            <a:extLst>
              <a:ext uri="{FF2B5EF4-FFF2-40B4-BE49-F238E27FC236}">
                <a16:creationId xmlns:a16="http://schemas.microsoft.com/office/drawing/2014/main" id="{DEB1932D-C4E3-3142-A5C0-D82DAD4E1714}"/>
              </a:ext>
            </a:extLst>
          </p:cNvPr>
          <p:cNvSpPr txBox="1"/>
          <p:nvPr/>
        </p:nvSpPr>
        <p:spPr>
          <a:xfrm>
            <a:off x="8641278" y="3293118"/>
            <a:ext cx="3503306"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dirty="0"/>
              <a:t>Les Rapid test kits (RTKs) </a:t>
            </a:r>
            <a:r>
              <a:rPr lang="en-US" sz="2000" dirty="0" err="1"/>
              <a:t>sont</a:t>
            </a:r>
            <a:r>
              <a:rPr lang="en-US" sz="2000" dirty="0"/>
              <a:t> </a:t>
            </a:r>
            <a:r>
              <a:rPr lang="en-US" sz="2000" dirty="0" err="1"/>
              <a:t>utilisés</a:t>
            </a:r>
            <a:r>
              <a:rPr lang="en-US" sz="2000" dirty="0"/>
              <a:t> pour :</a:t>
            </a:r>
          </a:p>
          <a:p>
            <a:pPr marL="342900" indent="-342900">
              <a:buFont typeface="+mj-lt"/>
              <a:buAutoNum type="arabicParenR"/>
            </a:pPr>
            <a:r>
              <a:rPr lang="en-US" sz="2000" dirty="0" err="1"/>
              <a:t>Evaluer</a:t>
            </a:r>
            <a:r>
              <a:rPr lang="en-US" sz="2000" dirty="0"/>
              <a:t> la </a:t>
            </a:r>
            <a:r>
              <a:rPr lang="en-US" sz="2000" dirty="0" err="1"/>
              <a:t>qualité</a:t>
            </a:r>
            <a:r>
              <a:rPr lang="en-US" sz="2000" dirty="0"/>
              <a:t> </a:t>
            </a:r>
          </a:p>
          <a:p>
            <a:pPr marL="342900" indent="-342900">
              <a:buFont typeface="+mj-lt"/>
              <a:buAutoNum type="arabicParenR"/>
            </a:pPr>
            <a:r>
              <a:rPr lang="en-US" sz="2000" dirty="0" err="1"/>
              <a:t>Evaluer</a:t>
            </a:r>
            <a:r>
              <a:rPr lang="en-US" sz="2000" dirty="0"/>
              <a:t> la couverture</a:t>
            </a:r>
          </a:p>
          <a:p>
            <a:pPr marL="342900" indent="-342900">
              <a:buFont typeface="+mj-lt"/>
              <a:buAutoNum type="arabicParenR"/>
            </a:pPr>
            <a:r>
              <a:rPr lang="en-US" sz="2000" dirty="0" err="1"/>
              <a:t>Eduquer</a:t>
            </a:r>
            <a:r>
              <a:rPr lang="en-US" sz="2000" dirty="0"/>
              <a:t> </a:t>
            </a:r>
            <a:r>
              <a:rPr lang="en-US" sz="2000" dirty="0" err="1"/>
              <a:t>ou</a:t>
            </a:r>
            <a:r>
              <a:rPr lang="en-US" sz="2000" dirty="0"/>
              <a:t> </a:t>
            </a:r>
            <a:r>
              <a:rPr lang="en-US" sz="2000" dirty="0" err="1"/>
              <a:t>sensibiliser</a:t>
            </a:r>
            <a:r>
              <a:rPr lang="en-US" sz="2000" dirty="0"/>
              <a:t> le public</a:t>
            </a:r>
          </a:p>
        </p:txBody>
      </p:sp>
      <p:sp>
        <p:nvSpPr>
          <p:cNvPr id="2" name="Titre 1"/>
          <p:cNvSpPr>
            <a:spLocks noGrp="1"/>
          </p:cNvSpPr>
          <p:nvPr>
            <p:ph type="title"/>
          </p:nvPr>
        </p:nvSpPr>
        <p:spPr>
          <a:xfrm>
            <a:off x="1056000" y="64114"/>
            <a:ext cx="10080000" cy="828000"/>
          </a:xfrm>
        </p:spPr>
        <p:txBody>
          <a:bodyPr/>
          <a:lstStyle/>
          <a:p>
            <a:r>
              <a:rPr lang="fr-FR" b="0" dirty="0" err="1"/>
              <a:t>RECOMMaNDATIONS</a:t>
            </a:r>
            <a:r>
              <a:rPr lang="fr-FR" b="0" dirty="0"/>
              <a:t> 1: Utilisation des RTK</a:t>
            </a:r>
            <a:endParaRPr lang="en-GB" b="0" dirty="0"/>
          </a:p>
        </p:txBody>
      </p:sp>
    </p:spTree>
    <p:extLst>
      <p:ext uri="{BB962C8B-B14F-4D97-AF65-F5344CB8AC3E}">
        <p14:creationId xmlns:p14="http://schemas.microsoft.com/office/powerpoint/2010/main" val="30849998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56C9-931E-9B40-9B0D-3EE222ED3624}"/>
              </a:ext>
            </a:extLst>
          </p:cNvPr>
          <p:cNvSpPr>
            <a:spLocks noGrp="1"/>
          </p:cNvSpPr>
          <p:nvPr>
            <p:ph type="title"/>
          </p:nvPr>
        </p:nvSpPr>
        <p:spPr>
          <a:xfrm>
            <a:off x="1056000" y="40674"/>
            <a:ext cx="10080000" cy="828000"/>
          </a:xfrm>
        </p:spPr>
        <p:txBody>
          <a:bodyPr>
            <a:noAutofit/>
          </a:bodyPr>
          <a:lstStyle/>
          <a:p>
            <a:pPr>
              <a:lnSpc>
                <a:spcPct val="100000"/>
              </a:lnSpc>
            </a:pPr>
            <a:r>
              <a:rPr lang="en-US" b="0" dirty="0">
                <a:solidFill>
                  <a:srgbClr val="FFFFFF"/>
                </a:solidFill>
                <a:sym typeface="Arial Black"/>
              </a:rPr>
              <a:t>BONNE UTILISATION DES KIT DE TEST RAPIDE</a:t>
            </a:r>
          </a:p>
        </p:txBody>
      </p:sp>
      <p:sp>
        <p:nvSpPr>
          <p:cNvPr id="3" name="Text Placeholder 2">
            <a:extLst>
              <a:ext uri="{FF2B5EF4-FFF2-40B4-BE49-F238E27FC236}">
                <a16:creationId xmlns:a16="http://schemas.microsoft.com/office/drawing/2014/main" id="{EF59B045-BB4F-0340-AD45-18153866F038}"/>
              </a:ext>
            </a:extLst>
          </p:cNvPr>
          <p:cNvSpPr>
            <a:spLocks noGrp="1"/>
          </p:cNvSpPr>
          <p:nvPr>
            <p:ph type="body" sz="half" idx="1"/>
          </p:nvPr>
        </p:nvSpPr>
        <p:spPr>
          <a:xfrm>
            <a:off x="192845" y="1320800"/>
            <a:ext cx="8299110" cy="5308600"/>
          </a:xfrm>
        </p:spPr>
        <p:txBody>
          <a:bodyPr>
            <a:normAutofit lnSpcReduction="10000"/>
          </a:bodyPr>
          <a:lstStyle/>
          <a:p>
            <a:pPr marL="342900" indent="-342900">
              <a:buFont typeface="Arial" panose="020B0604020202020204" pitchFamily="34" charset="0"/>
              <a:buChar char="•"/>
            </a:pPr>
            <a:r>
              <a:rPr lang="fr-FR" dirty="0"/>
              <a:t>Le kit de test rapide (RTK) est une solution chimique. Quelques gouttes sur le sel le rendent bleu lorsqu'il y a de l'iode. Il est simple et facile à utiliser.</a:t>
            </a:r>
          </a:p>
          <a:p>
            <a:pPr indent="0"/>
            <a:endParaRPr lang="en-US" dirty="0"/>
          </a:p>
          <a:p>
            <a:pPr marL="342900" indent="-342900">
              <a:buFont typeface="Arial" panose="020B0604020202020204" pitchFamily="34" charset="0"/>
              <a:buChar char="•"/>
            </a:pPr>
            <a:r>
              <a:rPr lang="fr-FR" dirty="0"/>
              <a:t>Il a été utilisé à tort pour distinguer le sel insuffisamment du sel adéquatement iodé (confirmé par de nombreuses études</a:t>
            </a:r>
            <a:r>
              <a:rPr lang="fr-FR" baseline="30000" dirty="0"/>
              <a:t>1</a:t>
            </a:r>
            <a:r>
              <a:rPr lang="fr-FR"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fr-FR" dirty="0"/>
              <a:t>Il est bon de savoir s'il y a de l'iode dans le sel : oui ou non. </a:t>
            </a:r>
          </a:p>
          <a:p>
            <a:pPr indent="0"/>
            <a:endParaRPr lang="en-US" dirty="0"/>
          </a:p>
          <a:p>
            <a:pPr indent="0" algn="ctr"/>
            <a:r>
              <a:rPr lang="fr-FR" b="1" dirty="0">
                <a:solidFill>
                  <a:srgbClr val="FF00FF"/>
                </a:solidFill>
              </a:rPr>
              <a:t>Les RTK ne doivent être utilisés que pour différencier le sel iodé du sel non iodé - pas pour mesurer la teneur réelle en iode !</a:t>
            </a:r>
            <a:endParaRPr lang="en-US" b="1" dirty="0">
              <a:solidFill>
                <a:srgbClr val="FF00FF"/>
              </a:solidFill>
            </a:endParaRPr>
          </a:p>
        </p:txBody>
      </p:sp>
      <p:sp>
        <p:nvSpPr>
          <p:cNvPr id="4" name="TextBox 3">
            <a:extLst>
              <a:ext uri="{FF2B5EF4-FFF2-40B4-BE49-F238E27FC236}">
                <a16:creationId xmlns:a16="http://schemas.microsoft.com/office/drawing/2014/main" id="{5626EE78-62D4-E645-BEDD-EB399FF09A01}"/>
              </a:ext>
            </a:extLst>
          </p:cNvPr>
          <p:cNvSpPr txBox="1"/>
          <p:nvPr/>
        </p:nvSpPr>
        <p:spPr>
          <a:xfrm>
            <a:off x="950026" y="6457892"/>
            <a:ext cx="875211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b="0" i="0" u="none" strike="noStrike" cap="none" spc="0" normalizeH="0" baseline="30000" dirty="0">
                <a:ln>
                  <a:noFill/>
                </a:ln>
                <a:solidFill>
                  <a:srgbClr val="000000"/>
                </a:solidFill>
                <a:effectLst/>
                <a:uFillTx/>
                <a:latin typeface="+mj-lt"/>
                <a:ea typeface="+mj-ea"/>
                <a:cs typeface="+mj-cs"/>
                <a:sym typeface="Arial"/>
              </a:rPr>
              <a:t>1</a:t>
            </a:r>
            <a:r>
              <a:rPr kumimoji="0" lang="en-US" sz="1200" b="0" i="0" u="none" strike="noStrike" cap="none" spc="0" normalizeH="0" dirty="0">
                <a:ln>
                  <a:noFill/>
                </a:ln>
                <a:solidFill>
                  <a:srgbClr val="000000"/>
                </a:solidFill>
                <a:effectLst/>
                <a:uFillTx/>
                <a:latin typeface="+mj-lt"/>
                <a:ea typeface="+mj-ea"/>
                <a:cs typeface="+mj-cs"/>
                <a:sym typeface="Arial"/>
              </a:rPr>
              <a:t> </a:t>
            </a:r>
            <a:r>
              <a:rPr lang="en-US" sz="1200" dirty="0"/>
              <a:t>Performance of rapid test kits to assess household coverage of iodized salt. Gorstein et al, Public Health Nutrition 2016</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30000" dirty="0">
              <a:ln>
                <a:noFill/>
              </a:ln>
              <a:solidFill>
                <a:srgbClr val="000000"/>
              </a:solidFill>
              <a:effectLst/>
              <a:uFillTx/>
              <a:latin typeface="+mj-lt"/>
              <a:ea typeface="+mj-ea"/>
              <a:cs typeface="+mj-cs"/>
              <a:sym typeface="Arial"/>
            </a:endParaRPr>
          </a:p>
        </p:txBody>
      </p:sp>
      <p:pic>
        <p:nvPicPr>
          <p:cNvPr id="5" name="Picture 4">
            <a:extLst>
              <a:ext uri="{FF2B5EF4-FFF2-40B4-BE49-F238E27FC236}">
                <a16:creationId xmlns:a16="http://schemas.microsoft.com/office/drawing/2014/main" id="{9FF5149F-BC1C-4E3A-9647-B735ADCE44DB}"/>
              </a:ext>
            </a:extLst>
          </p:cNvPr>
          <p:cNvPicPr>
            <a:picLocks noChangeAspect="1"/>
          </p:cNvPicPr>
          <p:nvPr/>
        </p:nvPicPr>
        <p:blipFill>
          <a:blip r:embed="rId3"/>
          <a:stretch>
            <a:fillRect/>
          </a:stretch>
        </p:blipFill>
        <p:spPr>
          <a:xfrm>
            <a:off x="8491955" y="2316454"/>
            <a:ext cx="3700045" cy="2928547"/>
          </a:xfrm>
          <a:prstGeom prst="rect">
            <a:avLst/>
          </a:prstGeom>
        </p:spPr>
      </p:pic>
      <p:sp>
        <p:nvSpPr>
          <p:cNvPr id="6" name="Espace réservé du numéro de diapositive 5"/>
          <p:cNvSpPr>
            <a:spLocks noGrp="1"/>
          </p:cNvSpPr>
          <p:nvPr>
            <p:ph type="sldNum" sz="quarter" idx="4294967295"/>
          </p:nvPr>
        </p:nvSpPr>
        <p:spPr>
          <a:xfrm>
            <a:off x="11797551" y="6502796"/>
            <a:ext cx="182118" cy="177801"/>
          </a:xfrm>
        </p:spPr>
        <p:txBody>
          <a:bodyPr/>
          <a:lstStyle/>
          <a:p>
            <a:fld id="{86CB4B4D-7CA3-9044-876B-883B54F8677D}" type="slidenum">
              <a:rPr lang="en-GB" smtClean="0"/>
              <a:t>13</a:t>
            </a:fld>
            <a:endParaRPr lang="en-GB"/>
          </a:p>
        </p:txBody>
      </p:sp>
    </p:spTree>
    <p:extLst>
      <p:ext uri="{BB962C8B-B14F-4D97-AF65-F5344CB8AC3E}">
        <p14:creationId xmlns:p14="http://schemas.microsoft.com/office/powerpoint/2010/main" val="36674576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24">
            <a:extLst>
              <a:ext uri="{FF2B5EF4-FFF2-40B4-BE49-F238E27FC236}">
                <a16:creationId xmlns:a16="http://schemas.microsoft.com/office/drawing/2014/main" id="{FCEFCDC1-F42B-8E40-BC9A-E12090DCD2D3}"/>
              </a:ext>
            </a:extLst>
          </p:cNvPr>
          <p:cNvGrpSpPr/>
          <p:nvPr/>
        </p:nvGrpSpPr>
        <p:grpSpPr>
          <a:xfrm>
            <a:off x="3870858" y="1239288"/>
            <a:ext cx="8212598" cy="5583984"/>
            <a:chOff x="2252631" y="1011347"/>
            <a:chExt cx="7943546" cy="6205880"/>
          </a:xfrm>
        </p:grpSpPr>
        <p:sp>
          <p:nvSpPr>
            <p:cNvPr id="68" name="Oval 25">
              <a:extLst>
                <a:ext uri="{FF2B5EF4-FFF2-40B4-BE49-F238E27FC236}">
                  <a16:creationId xmlns:a16="http://schemas.microsoft.com/office/drawing/2014/main" id="{C4695848-D0E7-8F4B-9CE3-D3C8C0231AD0}"/>
                </a:ext>
              </a:extLst>
            </p:cNvPr>
            <p:cNvSpPr/>
            <p:nvPr/>
          </p:nvSpPr>
          <p:spPr>
            <a:xfrm>
              <a:off x="2252631" y="1011347"/>
              <a:ext cx="7843160" cy="6205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endParaRPr>
            </a:p>
          </p:txBody>
        </p:sp>
        <p:sp>
          <p:nvSpPr>
            <p:cNvPr id="69"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endParaRPr>
            </a:p>
          </p:txBody>
        </p:sp>
        <p:sp>
          <p:nvSpPr>
            <p:cNvPr id="70" name="Oval 47">
              <a:extLst>
                <a:ext uri="{FF2B5EF4-FFF2-40B4-BE49-F238E27FC236}">
                  <a16:creationId xmlns:a16="http://schemas.microsoft.com/office/drawing/2014/main" id="{11829796-EC98-F04F-972C-B29E9249FBD9}"/>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OBJECTIF</a:t>
              </a:r>
              <a:r>
                <a:rPr lang="fr-FR" sz="1400" dirty="0">
                  <a:solidFill>
                    <a:schemeClr val="tx1"/>
                  </a:solidFill>
                </a:rPr>
                <a:t> apport nutritionnel en iode optimal pour tous</a:t>
              </a:r>
            </a:p>
            <a:p>
              <a:pPr algn="ctr"/>
              <a:r>
                <a:rPr lang="fr-FR" sz="1400" b="1" u="sng" dirty="0">
                  <a:solidFill>
                    <a:schemeClr val="tx1"/>
                  </a:solidFill>
                </a:rPr>
                <a:t>Stratégie:</a:t>
              </a:r>
              <a:r>
                <a:rPr lang="fr-FR" sz="1400" dirty="0">
                  <a:solidFill>
                    <a:schemeClr val="tx1"/>
                  </a:solidFill>
                </a:rPr>
                <a:t> ioder tout sel comestible à usage humain</a:t>
              </a:r>
              <a:endParaRPr lang="fr-FR" sz="1400" b="1" u="sng" dirty="0">
                <a:solidFill>
                  <a:schemeClr val="tx1"/>
                </a:solidFill>
              </a:endParaRPr>
            </a:p>
          </p:txBody>
        </p:sp>
        <p:sp>
          <p:nvSpPr>
            <p:cNvPr id="71" name="TextBox 49">
              <a:extLst>
                <a:ext uri="{FF2B5EF4-FFF2-40B4-BE49-F238E27FC236}">
                  <a16:creationId xmlns:a16="http://schemas.microsoft.com/office/drawing/2014/main" id="{C9E215F3-6094-F649-8990-BB223CA0080C}"/>
                </a:ext>
              </a:extLst>
            </p:cNvPr>
            <p:cNvSpPr txBox="1"/>
            <p:nvPr/>
          </p:nvSpPr>
          <p:spPr>
            <a:xfrm>
              <a:off x="4729001" y="2268056"/>
              <a:ext cx="2210079" cy="37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Définir une </a:t>
              </a:r>
              <a:r>
                <a:rPr lang="fr-FR" sz="1600" dirty="0" err="1"/>
                <a:t>baseline</a:t>
              </a:r>
              <a:endParaRPr lang="fr-FR" sz="1600" dirty="0"/>
            </a:p>
          </p:txBody>
        </p:sp>
        <p:sp>
          <p:nvSpPr>
            <p:cNvPr id="72" name="TextBox 50">
              <a:extLst>
                <a:ext uri="{FF2B5EF4-FFF2-40B4-BE49-F238E27FC236}">
                  <a16:creationId xmlns:a16="http://schemas.microsoft.com/office/drawing/2014/main" id="{7CBE1210-124E-254D-B50E-1F29EB82F595}"/>
                </a:ext>
              </a:extLst>
            </p:cNvPr>
            <p:cNvSpPr txBox="1"/>
            <p:nvPr/>
          </p:nvSpPr>
          <p:spPr>
            <a:xfrm>
              <a:off x="4949620" y="2612348"/>
              <a:ext cx="1472540" cy="6670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Statut en iode</a:t>
              </a:r>
            </a:p>
            <a:p>
              <a:r>
                <a:rPr lang="fr-FR" sz="1100" dirty="0"/>
                <a:t>Apport en sel &amp;  consommation</a:t>
              </a:r>
            </a:p>
          </p:txBody>
        </p:sp>
        <p:sp>
          <p:nvSpPr>
            <p:cNvPr id="73" name="TextBox 51">
              <a:extLst>
                <a:ext uri="{FF2B5EF4-FFF2-40B4-BE49-F238E27FC236}">
                  <a16:creationId xmlns:a16="http://schemas.microsoft.com/office/drawing/2014/main" id="{5E2A6B40-F1E1-B14F-BFFD-3003817E4404}"/>
                </a:ext>
              </a:extLst>
            </p:cNvPr>
            <p:cNvSpPr txBox="1"/>
            <p:nvPr/>
          </p:nvSpPr>
          <p:spPr>
            <a:xfrm>
              <a:off x="3134110" y="4929932"/>
              <a:ext cx="2638614" cy="37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Concevoir le  programme</a:t>
              </a:r>
            </a:p>
          </p:txBody>
        </p:sp>
        <p:sp>
          <p:nvSpPr>
            <p:cNvPr id="74" name="TextBox 52">
              <a:extLst>
                <a:ext uri="{FF2B5EF4-FFF2-40B4-BE49-F238E27FC236}">
                  <a16:creationId xmlns:a16="http://schemas.microsoft.com/office/drawing/2014/main" id="{58C136A1-5086-CF4E-ACD6-F6A37E8BBEFD}"/>
                </a:ext>
              </a:extLst>
            </p:cNvPr>
            <p:cNvSpPr txBox="1"/>
            <p:nvPr/>
          </p:nvSpPr>
          <p:spPr>
            <a:xfrm>
              <a:off x="4962113" y="5191550"/>
              <a:ext cx="1271513" cy="855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Cibles</a:t>
              </a:r>
            </a:p>
            <a:p>
              <a:r>
                <a:rPr lang="fr-FR" sz="1100" dirty="0"/>
                <a:t>Lois</a:t>
              </a:r>
            </a:p>
            <a:p>
              <a:r>
                <a:rPr lang="fr-FR" sz="1100" dirty="0"/>
                <a:t>Gestion</a:t>
              </a:r>
            </a:p>
            <a:p>
              <a:r>
                <a:rPr lang="fr-FR" sz="1100" dirty="0"/>
                <a:t>Budget</a:t>
              </a:r>
            </a:p>
          </p:txBody>
        </p:sp>
        <p:sp>
          <p:nvSpPr>
            <p:cNvPr id="75" name="TextBox 53">
              <a:extLst>
                <a:ext uri="{FF2B5EF4-FFF2-40B4-BE49-F238E27FC236}">
                  <a16:creationId xmlns:a16="http://schemas.microsoft.com/office/drawing/2014/main" id="{6D23490A-9A8C-2F49-8859-1F12DF9B388B}"/>
                </a:ext>
              </a:extLst>
            </p:cNvPr>
            <p:cNvSpPr txBox="1"/>
            <p:nvPr/>
          </p:nvSpPr>
          <p:spPr>
            <a:xfrm>
              <a:off x="5772724" y="5030404"/>
              <a:ext cx="2712931" cy="342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400" dirty="0"/>
                <a:t>Implémenter le  programme</a:t>
              </a:r>
            </a:p>
          </p:txBody>
        </p:sp>
        <p:sp>
          <p:nvSpPr>
            <p:cNvPr id="76" name="TextBox 54">
              <a:extLst>
                <a:ext uri="{FF2B5EF4-FFF2-40B4-BE49-F238E27FC236}">
                  <a16:creationId xmlns:a16="http://schemas.microsoft.com/office/drawing/2014/main" id="{AD5A4C5B-1C75-374B-90E7-A452D61466C3}"/>
                </a:ext>
              </a:extLst>
            </p:cNvPr>
            <p:cNvSpPr txBox="1"/>
            <p:nvPr/>
          </p:nvSpPr>
          <p:spPr>
            <a:xfrm>
              <a:off x="6143458" y="5331672"/>
              <a:ext cx="1271513" cy="290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Iodation du sel </a:t>
              </a:r>
            </a:p>
          </p:txBody>
        </p:sp>
        <p:sp>
          <p:nvSpPr>
            <p:cNvPr id="77" name="TextBox 55">
              <a:extLst>
                <a:ext uri="{FF2B5EF4-FFF2-40B4-BE49-F238E27FC236}">
                  <a16:creationId xmlns:a16="http://schemas.microsoft.com/office/drawing/2014/main" id="{DF565AB1-A385-8E42-BAB8-53CF96FEAE8E}"/>
                </a:ext>
              </a:extLst>
            </p:cNvPr>
            <p:cNvSpPr txBox="1"/>
            <p:nvPr/>
          </p:nvSpPr>
          <p:spPr>
            <a:xfrm>
              <a:off x="6908048" y="2757129"/>
              <a:ext cx="1739570" cy="37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Usage</a:t>
              </a:r>
            </a:p>
          </p:txBody>
        </p:sp>
        <p:sp>
          <p:nvSpPr>
            <p:cNvPr id="78" name="TextBox 56">
              <a:extLst>
                <a:ext uri="{FF2B5EF4-FFF2-40B4-BE49-F238E27FC236}">
                  <a16:creationId xmlns:a16="http://schemas.microsoft.com/office/drawing/2014/main" id="{0873FDBD-287F-5440-965B-F50AF61D4592}"/>
                </a:ext>
              </a:extLst>
            </p:cNvPr>
            <p:cNvSpPr txBox="1"/>
            <p:nvPr/>
          </p:nvSpPr>
          <p:spPr>
            <a:xfrm>
              <a:off x="7146535" y="3127800"/>
              <a:ext cx="1401990" cy="6670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Sel de table</a:t>
              </a:r>
            </a:p>
            <a:p>
              <a:r>
                <a:rPr lang="fr-FR" sz="1100" dirty="0"/>
                <a:t>Sel dans les aliments transform</a:t>
              </a:r>
              <a:r>
                <a:rPr lang="fr-FR" sz="1100" dirty="0">
                  <a:cs typeface="Calibri" panose="020F0502020204030204" pitchFamily="34" charset="0"/>
                </a:rPr>
                <a:t>és</a:t>
              </a:r>
              <a:endParaRPr lang="fr-FR" sz="1100" dirty="0"/>
            </a:p>
          </p:txBody>
        </p:sp>
        <p:sp>
          <p:nvSpPr>
            <p:cNvPr id="79" name="TextBox 57">
              <a:extLst>
                <a:ext uri="{FF2B5EF4-FFF2-40B4-BE49-F238E27FC236}">
                  <a16:creationId xmlns:a16="http://schemas.microsoft.com/office/drawing/2014/main" id="{BD5D2675-E632-0A43-841F-B3C7B59A4173}"/>
                </a:ext>
              </a:extLst>
            </p:cNvPr>
            <p:cNvSpPr txBox="1"/>
            <p:nvPr/>
          </p:nvSpPr>
          <p:spPr>
            <a:xfrm>
              <a:off x="8287879" y="4855290"/>
              <a:ext cx="1896765" cy="37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Suivre l’échelle</a:t>
              </a:r>
            </a:p>
          </p:txBody>
        </p:sp>
        <p:sp>
          <p:nvSpPr>
            <p:cNvPr id="80" name="TextBox 58">
              <a:extLst>
                <a:ext uri="{FF2B5EF4-FFF2-40B4-BE49-F238E27FC236}">
                  <a16:creationId xmlns:a16="http://schemas.microsoft.com/office/drawing/2014/main" id="{2CE0E963-9EE5-AA4C-BF94-0C7C9896D191}"/>
                </a:ext>
              </a:extLst>
            </p:cNvPr>
            <p:cNvSpPr txBox="1"/>
            <p:nvPr/>
          </p:nvSpPr>
          <p:spPr>
            <a:xfrm>
              <a:off x="8242582" y="5202256"/>
              <a:ext cx="1424416" cy="855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 sel iodé</a:t>
              </a:r>
            </a:p>
            <a:p>
              <a:r>
                <a:rPr lang="fr-FR" sz="1100" dirty="0">
                  <a:cs typeface="Calibri" panose="020F0502020204030204" pitchFamily="34" charset="0"/>
                </a:rPr>
                <a:t>% des producteurs alimentaires utilisant du sel iodé</a:t>
              </a:r>
            </a:p>
          </p:txBody>
        </p:sp>
        <p:sp>
          <p:nvSpPr>
            <p:cNvPr id="81" name="TextBox 59">
              <a:extLst>
                <a:ext uri="{FF2B5EF4-FFF2-40B4-BE49-F238E27FC236}">
                  <a16:creationId xmlns:a16="http://schemas.microsoft.com/office/drawing/2014/main" id="{8889ABD7-14C1-574E-AE14-4129E4BFC22B}"/>
                </a:ext>
              </a:extLst>
            </p:cNvPr>
            <p:cNvSpPr txBox="1"/>
            <p:nvPr/>
          </p:nvSpPr>
          <p:spPr>
            <a:xfrm>
              <a:off x="7061238" y="5958448"/>
              <a:ext cx="2037838" cy="37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Contrôler la qualit</a:t>
              </a:r>
              <a:r>
                <a:rPr lang="fr-FR" sz="1600" dirty="0">
                  <a:cs typeface="Calibri" panose="020F0502020204030204" pitchFamily="34" charset="0"/>
                </a:rPr>
                <a:t>é</a:t>
              </a:r>
              <a:endParaRPr lang="fr-FR" sz="1600" dirty="0"/>
            </a:p>
          </p:txBody>
        </p:sp>
        <p:sp>
          <p:nvSpPr>
            <p:cNvPr id="82" name="TextBox 60">
              <a:extLst>
                <a:ext uri="{FF2B5EF4-FFF2-40B4-BE49-F238E27FC236}">
                  <a16:creationId xmlns:a16="http://schemas.microsoft.com/office/drawing/2014/main" id="{A1CCD704-97D3-1D4B-8FAE-A9F95DF25521}"/>
                </a:ext>
              </a:extLst>
            </p:cNvPr>
            <p:cNvSpPr txBox="1"/>
            <p:nvPr/>
          </p:nvSpPr>
          <p:spPr>
            <a:xfrm>
              <a:off x="7094414" y="6327778"/>
              <a:ext cx="1454111" cy="6670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Niveau d’iode du sel dans les chaînes de distributions</a:t>
              </a:r>
            </a:p>
          </p:txBody>
        </p:sp>
        <p:sp>
          <p:nvSpPr>
            <p:cNvPr id="83" name="TextBox 61">
              <a:extLst>
                <a:ext uri="{FF2B5EF4-FFF2-40B4-BE49-F238E27FC236}">
                  <a16:creationId xmlns:a16="http://schemas.microsoft.com/office/drawing/2014/main" id="{517CD278-9BE8-364F-881D-4A80E7807CE8}"/>
                </a:ext>
              </a:extLst>
            </p:cNvPr>
            <p:cNvSpPr txBox="1"/>
            <p:nvPr/>
          </p:nvSpPr>
          <p:spPr>
            <a:xfrm>
              <a:off x="8299412" y="2586614"/>
              <a:ext cx="1896765" cy="649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la couverture</a:t>
              </a:r>
            </a:p>
          </p:txBody>
        </p:sp>
        <p:sp>
          <p:nvSpPr>
            <p:cNvPr id="84" name="TextBox 62">
              <a:extLst>
                <a:ext uri="{FF2B5EF4-FFF2-40B4-BE49-F238E27FC236}">
                  <a16:creationId xmlns:a16="http://schemas.microsoft.com/office/drawing/2014/main" id="{B7930BDA-A2E7-244E-B687-2AC74C6A561F}"/>
                </a:ext>
              </a:extLst>
            </p:cNvPr>
            <p:cNvSpPr txBox="1"/>
            <p:nvPr/>
          </p:nvSpPr>
          <p:spPr>
            <a:xfrm>
              <a:off x="8568594" y="3211103"/>
              <a:ext cx="1271513" cy="12313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des ménages utilisant le sel iodé</a:t>
              </a:r>
            </a:p>
            <a:p>
              <a:r>
                <a:rPr lang="fr-FR" sz="1100" dirty="0">
                  <a:cs typeface="Calibri" panose="020F0502020204030204" pitchFamily="34" charset="0"/>
                </a:rPr>
                <a:t>Utilisation du sel iodé dans les aliments transformés</a:t>
              </a:r>
            </a:p>
          </p:txBody>
        </p:sp>
        <p:sp>
          <p:nvSpPr>
            <p:cNvPr id="85" name="TextBox 63">
              <a:extLst>
                <a:ext uri="{FF2B5EF4-FFF2-40B4-BE49-F238E27FC236}">
                  <a16:creationId xmlns:a16="http://schemas.microsoft.com/office/drawing/2014/main" id="{AB6DAD67-EEE0-934E-99B3-14FF0A35B67F}"/>
                </a:ext>
              </a:extLst>
            </p:cNvPr>
            <p:cNvSpPr txBox="1"/>
            <p:nvPr/>
          </p:nvSpPr>
          <p:spPr>
            <a:xfrm>
              <a:off x="4949620" y="1292580"/>
              <a:ext cx="1829309" cy="37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l’Impact</a:t>
              </a:r>
            </a:p>
          </p:txBody>
        </p:sp>
        <p:sp>
          <p:nvSpPr>
            <p:cNvPr id="86" name="TextBox 64">
              <a:extLst>
                <a:ext uri="{FF2B5EF4-FFF2-40B4-BE49-F238E27FC236}">
                  <a16:creationId xmlns:a16="http://schemas.microsoft.com/office/drawing/2014/main" id="{C1E1830B-D211-0441-B0EC-A225BC968313}"/>
                </a:ext>
              </a:extLst>
            </p:cNvPr>
            <p:cNvSpPr txBox="1"/>
            <p:nvPr/>
          </p:nvSpPr>
          <p:spPr>
            <a:xfrm>
              <a:off x="5057544" y="1599949"/>
              <a:ext cx="2171829" cy="478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Statut en iode</a:t>
              </a:r>
            </a:p>
            <a:p>
              <a:r>
                <a:rPr lang="fr-FR" sz="1100" dirty="0">
                  <a:cs typeface="Calibri" panose="020F0502020204030204" pitchFamily="34" charset="0"/>
                </a:rPr>
                <a:t>Statut en iode par programme</a:t>
              </a: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146738" y="1335953"/>
            <a:ext cx="3620335"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La fourchette acceptable de concentrations médianes de l’iode urinaire dans le suivi du statut en iode des enfants d’âge scolaire</a:t>
            </a:r>
          </a:p>
        </p:txBody>
      </p:sp>
      <p:cxnSp>
        <p:nvCxnSpPr>
          <p:cNvPr id="49" name="Straight Arrow Connector 48">
            <a:extLst>
              <a:ext uri="{FF2B5EF4-FFF2-40B4-BE49-F238E27FC236}">
                <a16:creationId xmlns:a16="http://schemas.microsoft.com/office/drawing/2014/main" id="{1B0046EF-6931-6E4A-917D-EC7839C43C7C}"/>
              </a:ext>
            </a:extLst>
          </p:cNvPr>
          <p:cNvCxnSpPr>
            <a:cxnSpLocks/>
            <a:stCxn id="46" idx="3"/>
            <a:endCxn id="85" idx="1"/>
          </p:cNvCxnSpPr>
          <p:nvPr/>
        </p:nvCxnSpPr>
        <p:spPr>
          <a:xfrm flipV="1">
            <a:off x="3767073" y="1661614"/>
            <a:ext cx="2892123" cy="212947"/>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4" name="Title 1">
            <a:extLst>
              <a:ext uri="{FF2B5EF4-FFF2-40B4-BE49-F238E27FC236}">
                <a16:creationId xmlns:a16="http://schemas.microsoft.com/office/drawing/2014/main" id="{0F11F0F2-CA4A-3A43-9784-733D61BF57E4}"/>
              </a:ext>
            </a:extLst>
          </p:cNvPr>
          <p:cNvSpPr>
            <a:spLocks noGrp="1"/>
          </p:cNvSpPr>
          <p:nvPr>
            <p:ph type="title"/>
          </p:nvPr>
        </p:nvSpPr>
        <p:spPr>
          <a:xfrm>
            <a:off x="1056000" y="34729"/>
            <a:ext cx="10080000" cy="828000"/>
          </a:xfrm>
          <a:noFill/>
        </p:spPr>
        <p:txBody>
          <a:bodyPr>
            <a:normAutofit/>
          </a:bodyPr>
          <a:lstStyle/>
          <a:p>
            <a:pPr>
              <a:lnSpc>
                <a:spcPct val="100000"/>
              </a:lnSpc>
            </a:pPr>
            <a:r>
              <a:rPr lang="fr-FR" b="0" dirty="0">
                <a:solidFill>
                  <a:srgbClr val="FFFFFF"/>
                </a:solidFill>
                <a:sym typeface="Arial Black"/>
              </a:rPr>
              <a:t>Recommandation</a:t>
            </a:r>
            <a:r>
              <a:rPr lang="en-US" sz="2400" b="0" dirty="0">
                <a:solidFill>
                  <a:srgbClr val="FFFFFF"/>
                </a:solidFill>
                <a:sym typeface="Arial Black"/>
              </a:rPr>
              <a:t> 2- </a:t>
            </a:r>
            <a:r>
              <a:rPr lang="fr-FR" sz="2400" b="0" dirty="0">
                <a:solidFill>
                  <a:srgbClr val="FFFFFF"/>
                </a:solidFill>
                <a:sym typeface="Arial Black"/>
              </a:rPr>
              <a:t>limites  acceptable pour l'iode urinaire</a:t>
            </a:r>
            <a:endParaRPr lang="en-US" sz="2500" b="0" dirty="0">
              <a:solidFill>
                <a:schemeClr val="bg1"/>
              </a:solidFill>
              <a:highlight>
                <a:srgbClr val="FFFF00"/>
              </a:highlight>
            </a:endParaRPr>
          </a:p>
        </p:txBody>
      </p:sp>
      <p:cxnSp>
        <p:nvCxnSpPr>
          <p:cNvPr id="25" name="Straight Arrow Connector 48">
            <a:extLst>
              <a:ext uri="{FF2B5EF4-FFF2-40B4-BE49-F238E27FC236}">
                <a16:creationId xmlns:a16="http://schemas.microsoft.com/office/drawing/2014/main" id="{1B0046EF-6931-6E4A-917D-EC7839C43C7C}"/>
              </a:ext>
            </a:extLst>
          </p:cNvPr>
          <p:cNvCxnSpPr>
            <a:cxnSpLocks/>
            <a:endCxn id="70" idx="2"/>
          </p:cNvCxnSpPr>
          <p:nvPr/>
        </p:nvCxnSpPr>
        <p:spPr>
          <a:xfrm>
            <a:off x="3870857" y="2023949"/>
            <a:ext cx="2772255" cy="2050604"/>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0" name="Straight Arrow Connector 48">
            <a:extLst>
              <a:ext uri="{FF2B5EF4-FFF2-40B4-BE49-F238E27FC236}">
                <a16:creationId xmlns:a16="http://schemas.microsoft.com/office/drawing/2014/main" id="{1B0046EF-6931-6E4A-917D-EC7839C43C7C}"/>
              </a:ext>
            </a:extLst>
          </p:cNvPr>
          <p:cNvCxnSpPr>
            <a:cxnSpLocks/>
            <a:stCxn id="46" idx="3"/>
            <a:endCxn id="73" idx="0"/>
          </p:cNvCxnSpPr>
          <p:nvPr/>
        </p:nvCxnSpPr>
        <p:spPr>
          <a:xfrm>
            <a:off x="3767073" y="1874561"/>
            <a:ext cx="2379113" cy="2890627"/>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7" name="Espace réservé du numéro de diapositive 10">
            <a:extLst>
              <a:ext uri="{FF2B5EF4-FFF2-40B4-BE49-F238E27FC236}">
                <a16:creationId xmlns:a16="http://schemas.microsoft.com/office/drawing/2014/main" id="{680C912F-ADE2-483F-84DD-39C23F5FAA6A}"/>
              </a:ext>
            </a:extLst>
          </p:cNvPr>
          <p:cNvSpPr txBox="1">
            <a:spLocks/>
          </p:cNvSpPr>
          <p:nvPr/>
        </p:nvSpPr>
        <p:spPr>
          <a:xfrm>
            <a:off x="11797551" y="6502796"/>
            <a:ext cx="182118" cy="1778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GB" smtClean="0"/>
              <a:pPr/>
              <a:t>14</a:t>
            </a:fld>
            <a:endParaRPr lang="en-GB"/>
          </a:p>
        </p:txBody>
      </p:sp>
    </p:spTree>
    <p:extLst>
      <p:ext uri="{BB962C8B-B14F-4D97-AF65-F5344CB8AC3E}">
        <p14:creationId xmlns:p14="http://schemas.microsoft.com/office/powerpoint/2010/main" val="8853151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B3D-648C-D94B-9BF2-4E827C994B69}"/>
              </a:ext>
            </a:extLst>
          </p:cNvPr>
          <p:cNvSpPr>
            <a:spLocks noGrp="1"/>
          </p:cNvSpPr>
          <p:nvPr>
            <p:ph type="title"/>
          </p:nvPr>
        </p:nvSpPr>
        <p:spPr>
          <a:xfrm>
            <a:off x="1056000" y="38139"/>
            <a:ext cx="10080000" cy="828000"/>
          </a:xfrm>
        </p:spPr>
        <p:txBody>
          <a:bodyPr>
            <a:normAutofit/>
          </a:bodyPr>
          <a:lstStyle/>
          <a:p>
            <a:r>
              <a:rPr lang="en-US" b="0" dirty="0">
                <a:solidFill>
                  <a:schemeClr val="bg1"/>
                </a:solidFill>
              </a:rPr>
              <a:t>RESUME D’UNE ETUDE MULTINATIONALE</a:t>
            </a:r>
          </a:p>
        </p:txBody>
      </p:sp>
      <p:sp>
        <p:nvSpPr>
          <p:cNvPr id="3" name="Text Placeholder 2">
            <a:extLst>
              <a:ext uri="{FF2B5EF4-FFF2-40B4-BE49-F238E27FC236}">
                <a16:creationId xmlns:a16="http://schemas.microsoft.com/office/drawing/2014/main" id="{DF8BA6CA-CC42-9D4F-8DCB-02D040D6D1D1}"/>
              </a:ext>
            </a:extLst>
          </p:cNvPr>
          <p:cNvSpPr>
            <a:spLocks noGrp="1"/>
          </p:cNvSpPr>
          <p:nvPr>
            <p:ph type="body" idx="1"/>
          </p:nvPr>
        </p:nvSpPr>
        <p:spPr>
          <a:xfrm>
            <a:off x="187036" y="1226128"/>
            <a:ext cx="11762509" cy="5210296"/>
          </a:xfrm>
        </p:spPr>
        <p:txBody>
          <a:bodyPr>
            <a:normAutofit fontScale="92500" lnSpcReduction="10000"/>
          </a:bodyPr>
          <a:lstStyle/>
          <a:p>
            <a:pPr marL="342900" indent="-342900">
              <a:buFont typeface="Arial" panose="020B0604020202020204" pitchFamily="34" charset="0"/>
              <a:buChar char="•"/>
            </a:pPr>
            <a:r>
              <a:rPr lang="fr-FR" dirty="0"/>
              <a:t>La concentration médiane de l’iode urinaire (</a:t>
            </a:r>
            <a:r>
              <a:rPr lang="fr-FR" dirty="0" err="1"/>
              <a:t>CmIU</a:t>
            </a:r>
            <a:r>
              <a:rPr lang="fr-FR" dirty="0"/>
              <a:t>) est un bio marqueur de l'apport en iode </a:t>
            </a:r>
          </a:p>
          <a:p>
            <a:pPr indent="0"/>
            <a:endParaRPr lang="fr-FR" dirty="0"/>
          </a:p>
          <a:p>
            <a:pPr marL="342900" indent="-342900">
              <a:buFont typeface="Arial" panose="020B0604020202020204" pitchFamily="34" charset="0"/>
              <a:buChar char="•"/>
            </a:pPr>
            <a:r>
              <a:rPr lang="fr-FR" dirty="0" err="1"/>
              <a:t>CmIU</a:t>
            </a:r>
            <a:r>
              <a:rPr lang="fr-FR" dirty="0"/>
              <a:t> chez les enfants d'âge scolaire, dans le passé : </a:t>
            </a:r>
          </a:p>
          <a:p>
            <a:pPr marL="1143000" lvl="4" indent="-342900">
              <a:buFont typeface="Arial" panose="020B0604020202020204" pitchFamily="34" charset="0"/>
              <a:buChar char="•"/>
            </a:pPr>
            <a:r>
              <a:rPr lang="fr-FR" dirty="0" err="1"/>
              <a:t>CmIU</a:t>
            </a:r>
            <a:r>
              <a:rPr lang="fr-FR" dirty="0"/>
              <a:t> de 100-199 μg/L indique un apport " adéquat " en iode </a:t>
            </a:r>
          </a:p>
          <a:p>
            <a:pPr marL="1143000" lvl="4" indent="-342900">
              <a:buFont typeface="Arial" panose="020B0604020202020204" pitchFamily="34" charset="0"/>
              <a:buChar char="•"/>
            </a:pPr>
            <a:r>
              <a:rPr lang="fr-FR" dirty="0" err="1"/>
              <a:t>CmIU</a:t>
            </a:r>
            <a:r>
              <a:rPr lang="fr-FR" dirty="0"/>
              <a:t> 200-299 μg/L indique un apport en iode " plus qu'adéquat " (OMS)</a:t>
            </a:r>
          </a:p>
          <a:p>
            <a:pPr lvl="4" indent="0">
              <a:buNone/>
            </a:pPr>
            <a:endParaRPr lang="en-US" dirty="0"/>
          </a:p>
          <a:p>
            <a:pPr marL="342900" indent="-342900">
              <a:buFont typeface="Arial" panose="020B0604020202020204" pitchFamily="34" charset="0"/>
              <a:buChar char="•"/>
            </a:pPr>
            <a:r>
              <a:rPr lang="fr-FR" dirty="0"/>
              <a:t>Dans une étude menée dans 12 pays</a:t>
            </a:r>
            <a:r>
              <a:rPr lang="fr-FR" baseline="30000" dirty="0"/>
              <a:t>1</a:t>
            </a:r>
            <a:r>
              <a:rPr lang="fr-FR" dirty="0"/>
              <a:t>, l'association entre le CIU et les marqueurs de la fonction thyroïdienne a été évaluée chez 2500 enfants d'âge scolaire.</a:t>
            </a:r>
            <a:endParaRPr lang="en-US" dirty="0"/>
          </a:p>
          <a:p>
            <a:pPr marL="1143000" lvl="4" indent="-342900">
              <a:buFont typeface="Arial" panose="020B0604020202020204" pitchFamily="34" charset="0"/>
              <a:buChar char="•"/>
            </a:pPr>
            <a:r>
              <a:rPr lang="fr-FR" dirty="0"/>
              <a:t>Le risque de dysfonctionnement thyroïdien augmente avec la carence en iode (CIU &lt;100 μg/L) et l'excès d'iode (CIU &gt;300 μg/L).</a:t>
            </a:r>
          </a:p>
          <a:p>
            <a:pPr marL="1143000" lvl="4" indent="-342900">
              <a:buFont typeface="Arial" panose="020B0604020202020204" pitchFamily="34" charset="0"/>
              <a:buChar char="•"/>
            </a:pPr>
            <a:r>
              <a:rPr lang="fr-FR" dirty="0"/>
              <a:t>Entre 100 et 299 </a:t>
            </a:r>
            <a:r>
              <a:rPr lang="fr-FR" dirty="0" err="1"/>
              <a:t>μg</a:t>
            </a:r>
            <a:r>
              <a:rPr lang="fr-FR" dirty="0"/>
              <a:t>/L La fonction thyroïdienne est normale</a:t>
            </a:r>
          </a:p>
          <a:p>
            <a:pPr marL="1143000" lvl="4" indent="-342900">
              <a:buFont typeface="Arial" panose="020B0604020202020204" pitchFamily="34" charset="0"/>
              <a:buChar char="•"/>
            </a:pPr>
            <a:endParaRPr lang="fr-FR" dirty="0"/>
          </a:p>
          <a:p>
            <a:pPr lvl="4" indent="0">
              <a:buNone/>
            </a:pPr>
            <a:endParaRPr lang="fr-FR" dirty="0"/>
          </a:p>
          <a:p>
            <a:pPr indent="0" algn="ctr"/>
            <a:r>
              <a:rPr lang="fr-FR" sz="2600" b="1" dirty="0">
                <a:solidFill>
                  <a:srgbClr val="FF00FF"/>
                </a:solidFill>
              </a:rPr>
              <a:t>La fourchette acceptable de l'intervalle médian du CIU dans le suivi de l'état iodé des enfants d'âge scolaire peut être élargie sans danger à 100 à 299 μg/L !</a:t>
            </a:r>
            <a:endParaRPr lang="en-US" sz="2600" b="1" dirty="0">
              <a:solidFill>
                <a:srgbClr val="FF00FF"/>
              </a:solidFill>
            </a:endParaRPr>
          </a:p>
        </p:txBody>
      </p:sp>
      <p:sp>
        <p:nvSpPr>
          <p:cNvPr id="4" name="TextBox 3">
            <a:extLst>
              <a:ext uri="{FF2B5EF4-FFF2-40B4-BE49-F238E27FC236}">
                <a16:creationId xmlns:a16="http://schemas.microsoft.com/office/drawing/2014/main" id="{CDB58E65-304F-B444-B8DD-EEE061FEABCD}"/>
              </a:ext>
            </a:extLst>
          </p:cNvPr>
          <p:cNvSpPr txBox="1"/>
          <p:nvPr/>
        </p:nvSpPr>
        <p:spPr>
          <a:xfrm>
            <a:off x="699398" y="6436423"/>
            <a:ext cx="9739012"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900" i="0" u="none" strike="noStrike" cap="none" spc="0" normalizeH="0" baseline="30000" dirty="0">
                <a:ln>
                  <a:noFill/>
                </a:ln>
                <a:solidFill>
                  <a:srgbClr val="000000"/>
                </a:solidFill>
                <a:effectLst/>
                <a:uFillTx/>
                <a:latin typeface="+mj-ea"/>
                <a:cs typeface="+mj-cs"/>
                <a:sym typeface="Arial"/>
              </a:rPr>
              <a:t>1 </a:t>
            </a:r>
            <a:r>
              <a:rPr kumimoji="0" lang="en-US" sz="900" i="0" u="none" strike="noStrike" cap="none" spc="0" normalizeH="0" baseline="0" dirty="0">
                <a:ln>
                  <a:noFill/>
                </a:ln>
                <a:solidFill>
                  <a:srgbClr val="000000"/>
                </a:solidFill>
                <a:effectLst/>
                <a:uFillTx/>
                <a:latin typeface="+mj-ea"/>
                <a:cs typeface="+mj-cs"/>
                <a:sym typeface="Arial"/>
              </a:rPr>
              <a:t>Zimmermann et al. </a:t>
            </a:r>
            <a:r>
              <a:rPr lang="en-US" sz="900" dirty="0">
                <a:latin typeface="+mj-ea"/>
              </a:rPr>
              <a:t>Thyroglobulin is a sensitive measure of both deficient and excess iodine intakes in children and indicates no adverse effects on thyroid function in the UIC range of 100-299 </a:t>
            </a:r>
            <a:r>
              <a:rPr lang="el-GR" sz="900" dirty="0">
                <a:latin typeface="+mj-ea"/>
              </a:rPr>
              <a:t>μ</a:t>
            </a:r>
            <a:r>
              <a:rPr lang="en-US" sz="900" dirty="0">
                <a:latin typeface="+mj-ea"/>
              </a:rPr>
              <a:t>g/L: a UNICEF/ICCIDD study group report. </a:t>
            </a:r>
            <a:r>
              <a:rPr lang="en-US" sz="900" u="sng" dirty="0">
                <a:latin typeface="+mj-ea"/>
                <a:hlinkClick r:id="rId3" tooltip="The Journal of clinical endocrinology and metabolism."/>
              </a:rPr>
              <a:t>J Clin Endocrinol Metab.</a:t>
            </a:r>
            <a:r>
              <a:rPr lang="en-US" sz="900" dirty="0">
                <a:latin typeface="+mj-ea"/>
              </a:rPr>
              <a:t> 2013 Mar;98(3):1271-80</a:t>
            </a:r>
          </a:p>
          <a:p>
            <a:pPr marL="0" marR="0" indent="0" algn="l" defTabSz="9144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dirty="0">
              <a:ln>
                <a:noFill/>
              </a:ln>
              <a:solidFill>
                <a:srgbClr val="000000"/>
              </a:solidFill>
              <a:effectLst/>
              <a:uFillTx/>
              <a:latin typeface="+mj-ea"/>
              <a:cs typeface="+mj-cs"/>
              <a:sym typeface="Arial"/>
            </a:endParaRPr>
          </a:p>
        </p:txBody>
      </p:sp>
      <p:sp>
        <p:nvSpPr>
          <p:cNvPr id="5" name="Espace réservé du numéro de diapositive 4"/>
          <p:cNvSpPr>
            <a:spLocks noGrp="1"/>
          </p:cNvSpPr>
          <p:nvPr>
            <p:ph type="sldNum" sz="quarter" idx="4294967295"/>
          </p:nvPr>
        </p:nvSpPr>
        <p:spPr>
          <a:xfrm>
            <a:off x="11797551" y="6502796"/>
            <a:ext cx="182118" cy="177801"/>
          </a:xfrm>
        </p:spPr>
        <p:txBody>
          <a:bodyPr/>
          <a:lstStyle/>
          <a:p>
            <a:fld id="{86CB4B4D-7CA3-9044-876B-883B54F8677D}" type="slidenum">
              <a:rPr lang="en-GB" smtClean="0"/>
              <a:t>15</a:t>
            </a:fld>
            <a:endParaRPr lang="en-GB"/>
          </a:p>
        </p:txBody>
      </p:sp>
    </p:spTree>
    <p:extLst>
      <p:ext uri="{BB962C8B-B14F-4D97-AF65-F5344CB8AC3E}">
        <p14:creationId xmlns:p14="http://schemas.microsoft.com/office/powerpoint/2010/main" val="9086201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4">
            <a:extLst>
              <a:ext uri="{FF2B5EF4-FFF2-40B4-BE49-F238E27FC236}">
                <a16:creationId xmlns:a16="http://schemas.microsoft.com/office/drawing/2014/main" id="{FCEFCDC1-F42B-8E40-BC9A-E12090DCD2D3}"/>
              </a:ext>
            </a:extLst>
          </p:cNvPr>
          <p:cNvGrpSpPr/>
          <p:nvPr/>
        </p:nvGrpSpPr>
        <p:grpSpPr>
          <a:xfrm>
            <a:off x="3647378" y="1133900"/>
            <a:ext cx="8305060" cy="5724100"/>
            <a:chOff x="2268186" y="953757"/>
            <a:chExt cx="8032979" cy="6302066"/>
          </a:xfrm>
        </p:grpSpPr>
        <p:sp>
          <p:nvSpPr>
            <p:cNvPr id="29" name="Oval 25">
              <a:extLst>
                <a:ext uri="{FF2B5EF4-FFF2-40B4-BE49-F238E27FC236}">
                  <a16:creationId xmlns:a16="http://schemas.microsoft.com/office/drawing/2014/main" id="{C4695848-D0E7-8F4B-9CE3-D3C8C0231AD0}"/>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30"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31" name="Oval 47">
              <a:extLst>
                <a:ext uri="{FF2B5EF4-FFF2-40B4-BE49-F238E27FC236}">
                  <a16:creationId xmlns:a16="http://schemas.microsoft.com/office/drawing/2014/main" id="{11829796-EC98-F04F-972C-B29E9249FBD9}"/>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OBJECTIF</a:t>
              </a:r>
              <a:r>
                <a:rPr lang="fr-FR" sz="1400" dirty="0">
                  <a:solidFill>
                    <a:schemeClr val="tx1"/>
                  </a:solidFill>
                </a:rPr>
                <a:t> apport nutritionnel en iode optimal pour tous</a:t>
              </a:r>
            </a:p>
            <a:p>
              <a:pPr algn="ctr"/>
              <a:r>
                <a:rPr lang="fr-FR" sz="1400" b="1" u="sng" dirty="0">
                  <a:solidFill>
                    <a:schemeClr val="tx1"/>
                  </a:solidFill>
                </a:rPr>
                <a:t>Stratégie:</a:t>
              </a:r>
              <a:r>
                <a:rPr lang="fr-FR" sz="1400" dirty="0">
                  <a:solidFill>
                    <a:schemeClr val="tx1"/>
                  </a:solidFill>
                </a:rPr>
                <a:t> ioder tout sel comestible à usage humain</a:t>
              </a:r>
              <a:endParaRPr lang="fr-FR" sz="1400" b="1" u="sng" dirty="0">
                <a:solidFill>
                  <a:schemeClr val="tx1"/>
                </a:solidFill>
              </a:endParaRPr>
            </a:p>
          </p:txBody>
        </p:sp>
        <p:sp>
          <p:nvSpPr>
            <p:cNvPr id="32" name="TextBox 49">
              <a:extLst>
                <a:ext uri="{FF2B5EF4-FFF2-40B4-BE49-F238E27FC236}">
                  <a16:creationId xmlns:a16="http://schemas.microsoft.com/office/drawing/2014/main" id="{C9E215F3-6094-F649-8990-BB223CA0080C}"/>
                </a:ext>
              </a:extLst>
            </p:cNvPr>
            <p:cNvSpPr txBox="1"/>
            <p:nvPr/>
          </p:nvSpPr>
          <p:spPr>
            <a:xfrm>
              <a:off x="4672018" y="2331016"/>
              <a:ext cx="2210079" cy="406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Définir une </a:t>
              </a:r>
              <a:r>
                <a:rPr lang="fr-FR" dirty="0" err="1"/>
                <a:t>baseline</a:t>
              </a:r>
              <a:endParaRPr lang="fr-FR" dirty="0"/>
            </a:p>
          </p:txBody>
        </p:sp>
        <p:sp>
          <p:nvSpPr>
            <p:cNvPr id="33" name="TextBox 50">
              <a:extLst>
                <a:ext uri="{FF2B5EF4-FFF2-40B4-BE49-F238E27FC236}">
                  <a16:creationId xmlns:a16="http://schemas.microsoft.com/office/drawing/2014/main" id="{7CBE1210-124E-254D-B50E-1F29EB82F595}"/>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Statut en iode</a:t>
              </a:r>
            </a:p>
            <a:p>
              <a:r>
                <a:rPr lang="fr-FR" sz="1200" dirty="0"/>
                <a:t>Apport en sel &amp;  consommation</a:t>
              </a:r>
            </a:p>
          </p:txBody>
        </p:sp>
        <p:sp>
          <p:nvSpPr>
            <p:cNvPr id="34" name="TextBox 51">
              <a:extLst>
                <a:ext uri="{FF2B5EF4-FFF2-40B4-BE49-F238E27FC236}">
                  <a16:creationId xmlns:a16="http://schemas.microsoft.com/office/drawing/2014/main" id="{5E2A6B40-F1E1-B14F-BFFD-3003817E4404}"/>
                </a:ext>
              </a:extLst>
            </p:cNvPr>
            <p:cNvSpPr txBox="1"/>
            <p:nvPr/>
          </p:nvSpPr>
          <p:spPr>
            <a:xfrm>
              <a:off x="3134110" y="4929932"/>
              <a:ext cx="26386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Concevoir le  programme</a:t>
              </a:r>
            </a:p>
          </p:txBody>
        </p:sp>
        <p:sp>
          <p:nvSpPr>
            <p:cNvPr id="35" name="TextBox 52">
              <a:extLst>
                <a:ext uri="{FF2B5EF4-FFF2-40B4-BE49-F238E27FC236}">
                  <a16:creationId xmlns:a16="http://schemas.microsoft.com/office/drawing/2014/main" id="{58C136A1-5086-CF4E-ACD6-F6A37E8BBEFD}"/>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Cibles</a:t>
              </a:r>
            </a:p>
            <a:p>
              <a:r>
                <a:rPr lang="fr-FR" sz="1200" dirty="0"/>
                <a:t>Lois</a:t>
              </a:r>
            </a:p>
            <a:p>
              <a:r>
                <a:rPr lang="fr-FR" sz="1200" dirty="0"/>
                <a:t>Gestion</a:t>
              </a:r>
            </a:p>
            <a:p>
              <a:r>
                <a:rPr lang="fr-FR" sz="1200" dirty="0"/>
                <a:t>Budget</a:t>
              </a:r>
            </a:p>
          </p:txBody>
        </p:sp>
        <p:sp>
          <p:nvSpPr>
            <p:cNvPr id="36" name="TextBox 53">
              <a:extLst>
                <a:ext uri="{FF2B5EF4-FFF2-40B4-BE49-F238E27FC236}">
                  <a16:creationId xmlns:a16="http://schemas.microsoft.com/office/drawing/2014/main" id="{6D23490A-9A8C-2F49-8859-1F12DF9B388B}"/>
                </a:ext>
              </a:extLst>
            </p:cNvPr>
            <p:cNvSpPr txBox="1"/>
            <p:nvPr/>
          </p:nvSpPr>
          <p:spPr>
            <a:xfrm>
              <a:off x="5772724" y="5030404"/>
              <a:ext cx="271293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Implémenter le  programme</a:t>
              </a:r>
            </a:p>
          </p:txBody>
        </p:sp>
        <p:sp>
          <p:nvSpPr>
            <p:cNvPr id="37" name="TextBox 54">
              <a:extLst>
                <a:ext uri="{FF2B5EF4-FFF2-40B4-BE49-F238E27FC236}">
                  <a16:creationId xmlns:a16="http://schemas.microsoft.com/office/drawing/2014/main" id="{AD5A4C5B-1C75-374B-90E7-A452D61466C3}"/>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Iodation du sel </a:t>
              </a:r>
            </a:p>
          </p:txBody>
        </p:sp>
        <p:sp>
          <p:nvSpPr>
            <p:cNvPr id="38" name="TextBox 55">
              <a:extLst>
                <a:ext uri="{FF2B5EF4-FFF2-40B4-BE49-F238E27FC236}">
                  <a16:creationId xmlns:a16="http://schemas.microsoft.com/office/drawing/2014/main" id="{DF565AB1-A385-8E42-BAB8-53CF96FEAE8E}"/>
                </a:ext>
              </a:extLst>
            </p:cNvPr>
            <p:cNvSpPr txBox="1"/>
            <p:nvPr/>
          </p:nvSpPr>
          <p:spPr>
            <a:xfrm>
              <a:off x="6908048" y="2757129"/>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Usage</a:t>
              </a:r>
            </a:p>
          </p:txBody>
        </p:sp>
        <p:sp>
          <p:nvSpPr>
            <p:cNvPr id="39" name="TextBox 56">
              <a:extLst>
                <a:ext uri="{FF2B5EF4-FFF2-40B4-BE49-F238E27FC236}">
                  <a16:creationId xmlns:a16="http://schemas.microsoft.com/office/drawing/2014/main" id="{0873FDBD-287F-5440-965B-F50AF61D4592}"/>
                </a:ext>
              </a:extLst>
            </p:cNvPr>
            <p:cNvSpPr txBox="1"/>
            <p:nvPr/>
          </p:nvSpPr>
          <p:spPr>
            <a:xfrm>
              <a:off x="7146535" y="3127800"/>
              <a:ext cx="140199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Sel de table</a:t>
              </a:r>
            </a:p>
            <a:p>
              <a:r>
                <a:rPr lang="fr-FR" sz="1200" dirty="0"/>
                <a:t>Sel dans les aliments transform</a:t>
              </a:r>
              <a:r>
                <a:rPr lang="fr-FR" sz="1200" dirty="0">
                  <a:cs typeface="Calibri" panose="020F0502020204030204" pitchFamily="34" charset="0"/>
                </a:rPr>
                <a:t>és</a:t>
              </a:r>
              <a:endParaRPr lang="fr-FR" sz="1200" dirty="0"/>
            </a:p>
          </p:txBody>
        </p:sp>
        <p:sp>
          <p:nvSpPr>
            <p:cNvPr id="40" name="TextBox 57">
              <a:extLst>
                <a:ext uri="{FF2B5EF4-FFF2-40B4-BE49-F238E27FC236}">
                  <a16:creationId xmlns:a16="http://schemas.microsoft.com/office/drawing/2014/main" id="{BD5D2675-E632-0A43-841F-B3C7B59A4173}"/>
                </a:ext>
              </a:extLst>
            </p:cNvPr>
            <p:cNvSpPr txBox="1"/>
            <p:nvPr/>
          </p:nvSpPr>
          <p:spPr>
            <a:xfrm>
              <a:off x="8287879" y="4855290"/>
              <a:ext cx="189676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Suivre l’échelle</a:t>
              </a:r>
            </a:p>
          </p:txBody>
        </p:sp>
        <p:sp>
          <p:nvSpPr>
            <p:cNvPr id="41" name="TextBox 58">
              <a:extLst>
                <a:ext uri="{FF2B5EF4-FFF2-40B4-BE49-F238E27FC236}">
                  <a16:creationId xmlns:a16="http://schemas.microsoft.com/office/drawing/2014/main" id="{2CE0E963-9EE5-AA4C-BF94-0C7C9896D191}"/>
                </a:ext>
              </a:extLst>
            </p:cNvPr>
            <p:cNvSpPr txBox="1"/>
            <p:nvPr/>
          </p:nvSpPr>
          <p:spPr>
            <a:xfrm>
              <a:off x="8242582" y="5202256"/>
              <a:ext cx="142441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 de sel iodé</a:t>
              </a:r>
            </a:p>
            <a:p>
              <a:r>
                <a:rPr lang="fr-FR" sz="1200" dirty="0">
                  <a:cs typeface="Calibri" panose="020F0502020204030204" pitchFamily="34" charset="0"/>
                </a:rPr>
                <a:t>% des producteurs alimentaires utilisant du sel iodé</a:t>
              </a:r>
            </a:p>
          </p:txBody>
        </p:sp>
        <p:sp>
          <p:nvSpPr>
            <p:cNvPr id="42" name="TextBox 59">
              <a:extLst>
                <a:ext uri="{FF2B5EF4-FFF2-40B4-BE49-F238E27FC236}">
                  <a16:creationId xmlns:a16="http://schemas.microsoft.com/office/drawing/2014/main" id="{8889ABD7-14C1-574E-AE14-4129E4BFC22B}"/>
                </a:ext>
              </a:extLst>
            </p:cNvPr>
            <p:cNvSpPr txBox="1"/>
            <p:nvPr/>
          </p:nvSpPr>
          <p:spPr>
            <a:xfrm>
              <a:off x="7061238" y="5958448"/>
              <a:ext cx="203783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Contrôler la qualit</a:t>
              </a:r>
              <a:r>
                <a:rPr lang="fr-FR" dirty="0">
                  <a:cs typeface="Calibri" panose="020F0502020204030204" pitchFamily="34" charset="0"/>
                </a:rPr>
                <a:t>é</a:t>
              </a:r>
              <a:endParaRPr lang="fr-FR" dirty="0"/>
            </a:p>
          </p:txBody>
        </p:sp>
        <p:sp>
          <p:nvSpPr>
            <p:cNvPr id="43" name="TextBox 60">
              <a:extLst>
                <a:ext uri="{FF2B5EF4-FFF2-40B4-BE49-F238E27FC236}">
                  <a16:creationId xmlns:a16="http://schemas.microsoft.com/office/drawing/2014/main" id="{A1CCD704-97D3-1D4B-8FAE-A9F95DF25521}"/>
                </a:ext>
              </a:extLst>
            </p:cNvPr>
            <p:cNvSpPr txBox="1"/>
            <p:nvPr/>
          </p:nvSpPr>
          <p:spPr>
            <a:xfrm>
              <a:off x="7094414" y="6327778"/>
              <a:ext cx="145411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Niveau d’iode du sel dans les chaînes de distributions</a:t>
              </a:r>
            </a:p>
          </p:txBody>
        </p:sp>
        <p:sp>
          <p:nvSpPr>
            <p:cNvPr id="44" name="TextBox 61">
              <a:extLst>
                <a:ext uri="{FF2B5EF4-FFF2-40B4-BE49-F238E27FC236}">
                  <a16:creationId xmlns:a16="http://schemas.microsoft.com/office/drawing/2014/main" id="{517CD278-9BE8-364F-881D-4A80E7807CE8}"/>
                </a:ext>
              </a:extLst>
            </p:cNvPr>
            <p:cNvSpPr txBox="1"/>
            <p:nvPr/>
          </p:nvSpPr>
          <p:spPr>
            <a:xfrm>
              <a:off x="8100415" y="2859577"/>
              <a:ext cx="22007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Evaluer la couverture</a:t>
              </a:r>
            </a:p>
          </p:txBody>
        </p:sp>
        <p:sp>
          <p:nvSpPr>
            <p:cNvPr id="45" name="TextBox 62">
              <a:extLst>
                <a:ext uri="{FF2B5EF4-FFF2-40B4-BE49-F238E27FC236}">
                  <a16:creationId xmlns:a16="http://schemas.microsoft.com/office/drawing/2014/main" id="{B7930BDA-A2E7-244E-B687-2AC74C6A561F}"/>
                </a:ext>
              </a:extLst>
            </p:cNvPr>
            <p:cNvSpPr txBox="1"/>
            <p:nvPr/>
          </p:nvSpPr>
          <p:spPr>
            <a:xfrm>
              <a:off x="8568594" y="3211103"/>
              <a:ext cx="127151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 des ménages utilisant le sel iodé</a:t>
              </a:r>
            </a:p>
            <a:p>
              <a:r>
                <a:rPr lang="fr-FR" sz="1200" dirty="0">
                  <a:cs typeface="Calibri" panose="020F0502020204030204" pitchFamily="34" charset="0"/>
                </a:rPr>
                <a:t>Utilisation du sel iodé dans les aliments transformés</a:t>
              </a:r>
            </a:p>
          </p:txBody>
        </p:sp>
        <p:sp>
          <p:nvSpPr>
            <p:cNvPr id="47" name="TextBox 63">
              <a:extLst>
                <a:ext uri="{FF2B5EF4-FFF2-40B4-BE49-F238E27FC236}">
                  <a16:creationId xmlns:a16="http://schemas.microsoft.com/office/drawing/2014/main" id="{AB6DAD67-EEE0-934E-99B3-14FF0A35B67F}"/>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Evaluer l’Impact</a:t>
              </a:r>
            </a:p>
          </p:txBody>
        </p:sp>
        <p:sp>
          <p:nvSpPr>
            <p:cNvPr id="48" name="TextBox 64">
              <a:extLst>
                <a:ext uri="{FF2B5EF4-FFF2-40B4-BE49-F238E27FC236}">
                  <a16:creationId xmlns:a16="http://schemas.microsoft.com/office/drawing/2014/main" id="{C1E1830B-D211-0441-B0EC-A225BC968313}"/>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Statut en iode</a:t>
              </a:r>
            </a:p>
            <a:p>
              <a:r>
                <a:rPr lang="fr-FR" sz="1200" dirty="0">
                  <a:cs typeface="Calibri" panose="020F0502020204030204" pitchFamily="34" charset="0"/>
                </a:rPr>
                <a:t>Statut en iode par programme</a:t>
              </a: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146738" y="1335953"/>
            <a:ext cx="362033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L</a:t>
            </a:r>
            <a:r>
              <a:rPr lang="fr-FR" dirty="0"/>
              <a:t>a concentration médiane de l’iode urinaire pour définir le statut de la population en iode</a:t>
            </a:r>
            <a:endParaRPr lang="en-US"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a:stCxn id="46" idx="3"/>
          </p:cNvCxnSpPr>
          <p:nvPr/>
        </p:nvCxnSpPr>
        <p:spPr>
          <a:xfrm>
            <a:off x="3767073" y="1797617"/>
            <a:ext cx="2735799" cy="11755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94EAC278-642D-5D46-833E-9D0B7D192269}"/>
              </a:ext>
            </a:extLst>
          </p:cNvPr>
          <p:cNvCxnSpPr>
            <a:cxnSpLocks/>
            <a:stCxn id="46" idx="3"/>
            <a:endCxn id="33" idx="1"/>
          </p:cNvCxnSpPr>
          <p:nvPr/>
        </p:nvCxnSpPr>
        <p:spPr>
          <a:xfrm>
            <a:off x="3767073" y="1797617"/>
            <a:ext cx="2652561" cy="1136291"/>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078A39A9-4A3D-6149-ADB1-E32E9FDD6AA5}"/>
              </a:ext>
            </a:extLst>
          </p:cNvPr>
          <p:cNvSpPr>
            <a:spLocks noGrp="1"/>
          </p:cNvSpPr>
          <p:nvPr>
            <p:ph type="title"/>
          </p:nvPr>
        </p:nvSpPr>
        <p:spPr>
          <a:xfrm>
            <a:off x="1056000" y="42544"/>
            <a:ext cx="10080000" cy="828000"/>
          </a:xfrm>
        </p:spPr>
        <p:txBody>
          <a:bodyPr>
            <a:normAutofit/>
          </a:bodyPr>
          <a:lstStyle/>
          <a:p>
            <a:pPr>
              <a:lnSpc>
                <a:spcPct val="100000"/>
              </a:lnSpc>
            </a:pPr>
            <a:r>
              <a:rPr lang="en-US" b="0" dirty="0" err="1">
                <a:solidFill>
                  <a:srgbClr val="FFFFFF"/>
                </a:solidFill>
                <a:sym typeface="Arial Black"/>
              </a:rPr>
              <a:t>Recommandation</a:t>
            </a:r>
            <a:r>
              <a:rPr lang="en-US" b="0" dirty="0">
                <a:solidFill>
                  <a:srgbClr val="FFFFFF"/>
                </a:solidFill>
                <a:sym typeface="Arial Black"/>
              </a:rPr>
              <a:t> 3- </a:t>
            </a:r>
            <a:r>
              <a:rPr lang="fr-FR" b="0" dirty="0">
                <a:solidFill>
                  <a:srgbClr val="FFFFFF"/>
                </a:solidFill>
                <a:sym typeface="Arial Black"/>
              </a:rPr>
              <a:t>Statut de la population</a:t>
            </a:r>
            <a:endParaRPr lang="en-US" sz="2500" b="0" dirty="0">
              <a:solidFill>
                <a:schemeClr val="bg1"/>
              </a:solidFill>
              <a:highlight>
                <a:srgbClr val="FFFF00"/>
              </a:highlight>
            </a:endParaRPr>
          </a:p>
        </p:txBody>
      </p:sp>
      <p:sp>
        <p:nvSpPr>
          <p:cNvPr id="8" name="Espace réservé du numéro de diapositive 7"/>
          <p:cNvSpPr>
            <a:spLocks noGrp="1"/>
          </p:cNvSpPr>
          <p:nvPr>
            <p:ph type="sldNum" sz="quarter" idx="4294967295"/>
          </p:nvPr>
        </p:nvSpPr>
        <p:spPr>
          <a:xfrm>
            <a:off x="11797551" y="6502796"/>
            <a:ext cx="182118" cy="177801"/>
          </a:xfrm>
        </p:spPr>
        <p:txBody>
          <a:bodyPr/>
          <a:lstStyle/>
          <a:p>
            <a:fld id="{86CB4B4D-7CA3-9044-876B-883B54F8677D}" type="slidenum">
              <a:rPr lang="en-GB" smtClean="0"/>
              <a:t>16</a:t>
            </a:fld>
            <a:endParaRPr lang="en-GB"/>
          </a:p>
        </p:txBody>
      </p:sp>
    </p:spTree>
    <p:extLst>
      <p:ext uri="{BB962C8B-B14F-4D97-AF65-F5344CB8AC3E}">
        <p14:creationId xmlns:p14="http://schemas.microsoft.com/office/powerpoint/2010/main" val="40734980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364-0D14-0540-82E1-E955E2D876C6}"/>
              </a:ext>
            </a:extLst>
          </p:cNvPr>
          <p:cNvSpPr>
            <a:spLocks noGrp="1"/>
          </p:cNvSpPr>
          <p:nvPr>
            <p:ph type="title"/>
          </p:nvPr>
        </p:nvSpPr>
        <p:spPr>
          <a:xfrm>
            <a:off x="1056000" y="45765"/>
            <a:ext cx="10080000" cy="828000"/>
          </a:xfrm>
        </p:spPr>
        <p:txBody>
          <a:bodyPr>
            <a:noAutofit/>
          </a:bodyPr>
          <a:lstStyle/>
          <a:p>
            <a:pPr>
              <a:lnSpc>
                <a:spcPct val="100000"/>
              </a:lnSpc>
            </a:pPr>
            <a:r>
              <a:rPr lang="fr-FR" b="0" dirty="0">
                <a:solidFill>
                  <a:schemeClr val="bg1"/>
                </a:solidFill>
              </a:rPr>
              <a:t>Iode urinaire – utilisée pour les populations, pas pour les individus</a:t>
            </a:r>
            <a:endParaRPr lang="en-US" b="0" dirty="0">
              <a:solidFill>
                <a:schemeClr val="bg1"/>
              </a:solidFill>
            </a:endParaRPr>
          </a:p>
        </p:txBody>
      </p:sp>
      <p:sp>
        <p:nvSpPr>
          <p:cNvPr id="5" name="Text Placeholder 4">
            <a:extLst>
              <a:ext uri="{FF2B5EF4-FFF2-40B4-BE49-F238E27FC236}">
                <a16:creationId xmlns:a16="http://schemas.microsoft.com/office/drawing/2014/main" id="{19589F58-387B-D444-BA76-3B39D2E492EF}"/>
              </a:ext>
            </a:extLst>
          </p:cNvPr>
          <p:cNvSpPr>
            <a:spLocks noGrp="1"/>
          </p:cNvSpPr>
          <p:nvPr>
            <p:ph type="body" sz="half" idx="1"/>
          </p:nvPr>
        </p:nvSpPr>
        <p:spPr>
          <a:xfrm>
            <a:off x="641269" y="1433891"/>
            <a:ext cx="6483926" cy="4974839"/>
          </a:xfrm>
        </p:spPr>
        <p:txBody>
          <a:bodyPr>
            <a:normAutofit fontScale="92500"/>
          </a:bodyPr>
          <a:lstStyle/>
          <a:p>
            <a:pPr marL="342900" indent="-342900">
              <a:buFont typeface="Arial" panose="020B0604020202020204" pitchFamily="34" charset="0"/>
              <a:buChar char="•"/>
            </a:pPr>
            <a:r>
              <a:rPr lang="fr-FR" dirty="0"/>
              <a:t>La concentration d'iode dans l'urine (CIU) est un indicateur de l’apport alimentaire en iode</a:t>
            </a:r>
          </a:p>
          <a:p>
            <a:pPr marL="342900" indent="-342900">
              <a:buFont typeface="Arial" panose="020B0604020202020204" pitchFamily="34" charset="0"/>
              <a:buChar char="•"/>
            </a:pPr>
            <a:r>
              <a:rPr lang="fr-FR" dirty="0"/>
              <a:t>L'évaluation de l’CIU est généralement évaluée à partir d'échantillons d'urine ponctuels.</a:t>
            </a:r>
          </a:p>
          <a:p>
            <a:pPr marL="342900" indent="-342900">
              <a:buFont typeface="Arial" panose="020B0604020202020204" pitchFamily="34" charset="0"/>
              <a:buChar char="•"/>
            </a:pPr>
            <a:r>
              <a:rPr lang="fr-FR" dirty="0"/>
              <a:t>En raison de la variation de l'apport individuel en iode, les données de la CIU ne peuvent être présentées que pour l'ensemble de la population (présentées comme la concentrations médianes de l’iode urinaire (</a:t>
            </a:r>
            <a:r>
              <a:rPr lang="fr-FR" dirty="0" err="1"/>
              <a:t>CmIU</a:t>
            </a:r>
            <a:r>
              <a:rPr lang="fr-FR" dirty="0"/>
              <a:t>)) et ne peuvent pas être utilisées pour classifier les individus</a:t>
            </a:r>
          </a:p>
          <a:p>
            <a:pPr indent="0"/>
            <a:endParaRPr lang="en-US" b="1" dirty="0">
              <a:solidFill>
                <a:srgbClr val="FA5DFF"/>
              </a:solidFill>
            </a:endParaRPr>
          </a:p>
          <a:p>
            <a:pPr indent="0" algn="ctr"/>
            <a:r>
              <a:rPr lang="fr-FR" sz="2600" b="1" dirty="0">
                <a:solidFill>
                  <a:srgbClr val="FA5DFF"/>
                </a:solidFill>
              </a:rPr>
              <a:t>La valeur médiane reflète l'état de la population entière</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58EFA99-EB22-464A-A540-E320012F24F1}"/>
              </a:ext>
            </a:extLst>
          </p:cNvPr>
          <p:cNvPicPr>
            <a:picLocks noChangeAspect="1"/>
          </p:cNvPicPr>
          <p:nvPr/>
        </p:nvPicPr>
        <p:blipFill>
          <a:blip r:embed="rId3"/>
          <a:stretch>
            <a:fillRect/>
          </a:stretch>
        </p:blipFill>
        <p:spPr>
          <a:xfrm>
            <a:off x="7523018" y="2852530"/>
            <a:ext cx="4568547" cy="2576946"/>
          </a:xfrm>
          <a:prstGeom prst="rect">
            <a:avLst/>
          </a:prstGeom>
        </p:spPr>
      </p:pic>
      <p:sp>
        <p:nvSpPr>
          <p:cNvPr id="4" name="Espace réservé du numéro de diapositive 3"/>
          <p:cNvSpPr>
            <a:spLocks noGrp="1"/>
          </p:cNvSpPr>
          <p:nvPr>
            <p:ph type="sldNum" sz="quarter" idx="4294967295"/>
          </p:nvPr>
        </p:nvSpPr>
        <p:spPr>
          <a:xfrm>
            <a:off x="11797551" y="6502796"/>
            <a:ext cx="182118" cy="177801"/>
          </a:xfrm>
        </p:spPr>
        <p:txBody>
          <a:bodyPr/>
          <a:lstStyle/>
          <a:p>
            <a:fld id="{86CB4B4D-7CA3-9044-876B-883B54F8677D}" type="slidenum">
              <a:rPr lang="en-GB" smtClean="0"/>
              <a:t>17</a:t>
            </a:fld>
            <a:endParaRPr lang="en-GB"/>
          </a:p>
        </p:txBody>
      </p:sp>
    </p:spTree>
    <p:extLst>
      <p:ext uri="{BB962C8B-B14F-4D97-AF65-F5344CB8AC3E}">
        <p14:creationId xmlns:p14="http://schemas.microsoft.com/office/powerpoint/2010/main" val="36958001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364-0D14-0540-82E1-E955E2D876C6}"/>
              </a:ext>
            </a:extLst>
          </p:cNvPr>
          <p:cNvSpPr>
            <a:spLocks noGrp="1"/>
          </p:cNvSpPr>
          <p:nvPr>
            <p:ph type="title"/>
          </p:nvPr>
        </p:nvSpPr>
        <p:spPr>
          <a:xfrm>
            <a:off x="1056000" y="40673"/>
            <a:ext cx="10080000" cy="828000"/>
          </a:xfrm>
        </p:spPr>
        <p:txBody>
          <a:bodyPr>
            <a:normAutofit/>
          </a:bodyPr>
          <a:lstStyle/>
          <a:p>
            <a:r>
              <a:rPr lang="fr-FR" b="0" dirty="0">
                <a:solidFill>
                  <a:schemeClr val="bg1"/>
                </a:solidFill>
              </a:rPr>
              <a:t>Utilisation de la médiane de l’iode urinaire</a:t>
            </a:r>
            <a:endParaRPr lang="en-US" b="0" dirty="0">
              <a:solidFill>
                <a:schemeClr val="bg1"/>
              </a:solidFill>
            </a:endParaRPr>
          </a:p>
        </p:txBody>
      </p:sp>
      <p:sp>
        <p:nvSpPr>
          <p:cNvPr id="5" name="Text Placeholder 4">
            <a:extLst>
              <a:ext uri="{FF2B5EF4-FFF2-40B4-BE49-F238E27FC236}">
                <a16:creationId xmlns:a16="http://schemas.microsoft.com/office/drawing/2014/main" id="{19589F58-387B-D444-BA76-3B39D2E492EF}"/>
              </a:ext>
            </a:extLst>
          </p:cNvPr>
          <p:cNvSpPr>
            <a:spLocks noGrp="1"/>
          </p:cNvSpPr>
          <p:nvPr>
            <p:ph type="body" sz="half" idx="1"/>
          </p:nvPr>
        </p:nvSpPr>
        <p:spPr>
          <a:xfrm>
            <a:off x="285009" y="1326375"/>
            <a:ext cx="5522027" cy="4377297"/>
          </a:xfrm>
        </p:spPr>
        <p:txBody>
          <a:bodyPr>
            <a:normAutofit fontScale="92500" lnSpcReduction="10000"/>
          </a:bodyPr>
          <a:lstStyle/>
          <a:p>
            <a:pPr marL="342900" indent="-342900">
              <a:buFont typeface="Arial" panose="020B0604020202020204" pitchFamily="34" charset="0"/>
              <a:buChar char="•"/>
            </a:pPr>
            <a:r>
              <a:rPr lang="fr-FR" sz="2000" dirty="0"/>
              <a:t>L'utilisation de pourcentages d'apports faibles et excessifs en iode s'est révélée problématique et donne une impression trompeuse de l'état de la population.</a:t>
            </a:r>
            <a:endParaRPr lang="en-US" sz="2000" dirty="0"/>
          </a:p>
          <a:p>
            <a:pPr lvl="0" indent="0"/>
            <a:r>
              <a:rPr lang="en-US" sz="2000" dirty="0"/>
              <a:t>Example</a:t>
            </a:r>
          </a:p>
          <a:p>
            <a:pPr marL="285750" lvl="0" indent="-285750">
              <a:buFont typeface="Arial" panose="020B0604020202020204" pitchFamily="34" charset="0"/>
              <a:buChar char="•"/>
            </a:pPr>
            <a:r>
              <a:rPr lang="fr-FR" sz="2000" dirty="0"/>
              <a:t>Dans une population </a:t>
            </a:r>
            <a:r>
              <a:rPr lang="fr-FR" sz="2000" dirty="0" err="1"/>
              <a:t>CmIU</a:t>
            </a:r>
            <a:r>
              <a:rPr lang="fr-FR" sz="2000" dirty="0"/>
              <a:t> = 120 µg/L, mais 40% des valeurs &lt; 100 µg/L et 10% sont &gt; 300 µg/L </a:t>
            </a:r>
          </a:p>
          <a:p>
            <a:pPr marL="285750" lvl="0" indent="-285750">
              <a:buFont typeface="Arial" panose="020B0604020202020204" pitchFamily="34" charset="0"/>
              <a:buChar char="•"/>
            </a:pPr>
            <a:endParaRPr lang="fr-FR" sz="2000" dirty="0"/>
          </a:p>
          <a:p>
            <a:pPr marL="285750" lvl="0" indent="-285750">
              <a:buFont typeface="Arial" panose="020B0604020202020204" pitchFamily="34" charset="0"/>
              <a:buChar char="•"/>
            </a:pPr>
            <a:r>
              <a:rPr lang="fr-FR" sz="2000" dirty="0"/>
              <a:t>La CIU est classée comme optimale puisqu’elle s’inscrit dans la fourchette de 100-299 µg/L</a:t>
            </a:r>
          </a:p>
          <a:p>
            <a:pPr marL="285750" lvl="0" indent="-285750">
              <a:buFont typeface="Arial" panose="020B0604020202020204" pitchFamily="34" charset="0"/>
              <a:buChar char="•"/>
            </a:pPr>
            <a:endParaRPr lang="fr-FR" sz="2000" dirty="0"/>
          </a:p>
          <a:p>
            <a:pPr marL="285750" lvl="0" indent="-285750">
              <a:buFont typeface="Arial" panose="020B0604020202020204" pitchFamily="34" charset="0"/>
              <a:buChar char="•"/>
            </a:pPr>
            <a:r>
              <a:rPr lang="fr-FR" sz="2000" dirty="0"/>
              <a:t>Nous ne pouvons pas dire que 40% est déficient ou que 10% est en excès, ce qui conduit à des messages conflictuels</a:t>
            </a:r>
          </a:p>
        </p:txBody>
      </p:sp>
      <p:pic>
        <p:nvPicPr>
          <p:cNvPr id="4" name="Picture 3">
            <a:extLst>
              <a:ext uri="{FF2B5EF4-FFF2-40B4-BE49-F238E27FC236}">
                <a16:creationId xmlns:a16="http://schemas.microsoft.com/office/drawing/2014/main" id="{48F4A620-721C-B44B-8543-117280AD60F6}"/>
              </a:ext>
            </a:extLst>
          </p:cNvPr>
          <p:cNvPicPr>
            <a:picLocks noChangeAspect="1"/>
          </p:cNvPicPr>
          <p:nvPr/>
        </p:nvPicPr>
        <p:blipFill>
          <a:blip r:embed="rId3"/>
          <a:stretch>
            <a:fillRect/>
          </a:stretch>
        </p:blipFill>
        <p:spPr>
          <a:xfrm>
            <a:off x="6263640" y="1478378"/>
            <a:ext cx="5522026" cy="3616824"/>
          </a:xfrm>
          <a:prstGeom prst="rect">
            <a:avLst/>
          </a:prstGeom>
          <a:ln>
            <a:solidFill>
              <a:schemeClr val="accent3"/>
            </a:solidFill>
          </a:ln>
        </p:spPr>
      </p:pic>
      <p:sp>
        <p:nvSpPr>
          <p:cNvPr id="3" name="Rectangle 2">
            <a:extLst>
              <a:ext uri="{FF2B5EF4-FFF2-40B4-BE49-F238E27FC236}">
                <a16:creationId xmlns:a16="http://schemas.microsoft.com/office/drawing/2014/main" id="{67763B82-7780-4237-9D6A-B7ABD3EE5522}"/>
              </a:ext>
            </a:extLst>
          </p:cNvPr>
          <p:cNvSpPr/>
          <p:nvPr/>
        </p:nvSpPr>
        <p:spPr>
          <a:xfrm>
            <a:off x="583444" y="5588631"/>
            <a:ext cx="11025112" cy="1200329"/>
          </a:xfrm>
          <a:prstGeom prst="rect">
            <a:avLst/>
          </a:prstGeom>
        </p:spPr>
        <p:txBody>
          <a:bodyPr wrap="square">
            <a:spAutoFit/>
          </a:bodyPr>
          <a:lstStyle/>
          <a:p>
            <a:pPr lvl="0" algn="ctr" hangingPunct="1">
              <a:defRPr/>
            </a:pPr>
            <a:r>
              <a:rPr lang="fr-FR" sz="2400" b="1" dirty="0">
                <a:solidFill>
                  <a:srgbClr val="FA5DFF"/>
                </a:solidFill>
              </a:rPr>
              <a:t>Avec les méthodes actuellement disponibles, l'analyse et l'interprétation de la </a:t>
            </a:r>
            <a:r>
              <a:rPr lang="fr-FR" sz="2400" b="1" dirty="0" err="1">
                <a:solidFill>
                  <a:srgbClr val="FA5DFF"/>
                </a:solidFill>
              </a:rPr>
              <a:t>CmIU</a:t>
            </a:r>
            <a:r>
              <a:rPr lang="fr-FR" sz="2400" b="1" dirty="0">
                <a:solidFill>
                  <a:srgbClr val="FA5DFF"/>
                </a:solidFill>
              </a:rPr>
              <a:t> ne peuvent pas servir à quantifier la proportion de la population présentant une carence ou un excès d'iode.</a:t>
            </a:r>
            <a:endParaRPr lang="en-US" sz="2400" b="1" dirty="0">
              <a:solidFill>
                <a:srgbClr val="FA5DFF"/>
              </a:solidFill>
            </a:endParaRPr>
          </a:p>
        </p:txBody>
      </p:sp>
      <p:sp>
        <p:nvSpPr>
          <p:cNvPr id="6" name="Espace réservé du numéro de diapositive 5"/>
          <p:cNvSpPr>
            <a:spLocks noGrp="1"/>
          </p:cNvSpPr>
          <p:nvPr>
            <p:ph type="sldNum" sz="quarter" idx="4294967295"/>
          </p:nvPr>
        </p:nvSpPr>
        <p:spPr>
          <a:xfrm>
            <a:off x="11797551" y="6502796"/>
            <a:ext cx="182118" cy="177801"/>
          </a:xfrm>
        </p:spPr>
        <p:txBody>
          <a:bodyPr/>
          <a:lstStyle/>
          <a:p>
            <a:fld id="{86CB4B4D-7CA3-9044-876B-883B54F8677D}" type="slidenum">
              <a:rPr lang="en-GB" smtClean="0"/>
              <a:t>18</a:t>
            </a:fld>
            <a:endParaRPr lang="en-GB"/>
          </a:p>
        </p:txBody>
      </p:sp>
    </p:spTree>
    <p:extLst>
      <p:ext uri="{BB962C8B-B14F-4D97-AF65-F5344CB8AC3E}">
        <p14:creationId xmlns:p14="http://schemas.microsoft.com/office/powerpoint/2010/main" val="22175260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82CA-155C-1549-9D9D-578401EC2886}"/>
              </a:ext>
            </a:extLst>
          </p:cNvPr>
          <p:cNvSpPr>
            <a:spLocks noGrp="1"/>
          </p:cNvSpPr>
          <p:nvPr>
            <p:ph type="title"/>
          </p:nvPr>
        </p:nvSpPr>
        <p:spPr>
          <a:xfrm>
            <a:off x="1040963" y="41892"/>
            <a:ext cx="10080000" cy="828000"/>
          </a:xfrm>
        </p:spPr>
        <p:txBody>
          <a:bodyPr>
            <a:noAutofit/>
          </a:bodyPr>
          <a:lstStyle/>
          <a:p>
            <a:pPr>
              <a:lnSpc>
                <a:spcPct val="100000"/>
              </a:lnSpc>
            </a:pPr>
            <a:r>
              <a:rPr lang="fr-FR" b="0" dirty="0">
                <a:solidFill>
                  <a:schemeClr val="bg1"/>
                </a:solidFill>
              </a:rPr>
              <a:t>Critère du statut en iode</a:t>
            </a:r>
          </a:p>
        </p:txBody>
      </p:sp>
      <p:graphicFrame>
        <p:nvGraphicFramePr>
          <p:cNvPr id="4" name="Table 3">
            <a:extLst>
              <a:ext uri="{FF2B5EF4-FFF2-40B4-BE49-F238E27FC236}">
                <a16:creationId xmlns:a16="http://schemas.microsoft.com/office/drawing/2014/main" id="{C610411E-C725-5145-A312-D8B17796D507}"/>
              </a:ext>
            </a:extLst>
          </p:cNvPr>
          <p:cNvGraphicFramePr>
            <a:graphicFrameLocks noGrp="1"/>
          </p:cNvGraphicFramePr>
          <p:nvPr/>
        </p:nvGraphicFramePr>
        <p:xfrm>
          <a:off x="1654464" y="1460418"/>
          <a:ext cx="8275784" cy="4269702"/>
        </p:xfrm>
        <a:graphic>
          <a:graphicData uri="http://schemas.openxmlformats.org/drawingml/2006/table">
            <a:tbl>
              <a:tblPr firstRow="1" bandRow="1">
                <a:tableStyleId>{5940675A-B579-460E-94D1-54222C63F5DA}</a:tableStyleId>
              </a:tblPr>
              <a:tblGrid>
                <a:gridCol w="2068946">
                  <a:extLst>
                    <a:ext uri="{9D8B030D-6E8A-4147-A177-3AD203B41FA5}">
                      <a16:colId xmlns:a16="http://schemas.microsoft.com/office/drawing/2014/main" val="3507814565"/>
                    </a:ext>
                  </a:extLst>
                </a:gridCol>
                <a:gridCol w="2068946">
                  <a:extLst>
                    <a:ext uri="{9D8B030D-6E8A-4147-A177-3AD203B41FA5}">
                      <a16:colId xmlns:a16="http://schemas.microsoft.com/office/drawing/2014/main" val="1747739927"/>
                    </a:ext>
                  </a:extLst>
                </a:gridCol>
                <a:gridCol w="2068946">
                  <a:extLst>
                    <a:ext uri="{9D8B030D-6E8A-4147-A177-3AD203B41FA5}">
                      <a16:colId xmlns:a16="http://schemas.microsoft.com/office/drawing/2014/main" val="2249265084"/>
                    </a:ext>
                  </a:extLst>
                </a:gridCol>
                <a:gridCol w="2068946">
                  <a:extLst>
                    <a:ext uri="{9D8B030D-6E8A-4147-A177-3AD203B41FA5}">
                      <a16:colId xmlns:a16="http://schemas.microsoft.com/office/drawing/2014/main" val="1984088308"/>
                    </a:ext>
                  </a:extLst>
                </a:gridCol>
              </a:tblGrid>
              <a:tr h="376754">
                <a:tc gridSpan="4">
                  <a:txBody>
                    <a:bodyPr/>
                    <a:lstStyle/>
                    <a:p>
                      <a:pPr algn="ctr"/>
                      <a:r>
                        <a:rPr lang="fr-FR" sz="1600" b="0" i="0" u="none" strike="noStrike" cap="none" spc="0" baseline="0" dirty="0">
                          <a:ln>
                            <a:noFill/>
                          </a:ln>
                          <a:solidFill>
                            <a:schemeClr val="tx1"/>
                          </a:solidFill>
                          <a:effectLst/>
                          <a:uFillTx/>
                          <a:latin typeface="+mj-lt"/>
                          <a:ea typeface="+mn-ea"/>
                          <a:cs typeface="+mn-cs"/>
                          <a:sym typeface="Arial"/>
                        </a:rPr>
                        <a:t>Critères épidémiologiques pour évaluer l’apport nutritionnel en iode sur la base des concentrations médianes en iode urinaire dans différents groupes cible</a:t>
                      </a:r>
                      <a:r>
                        <a:rPr lang="en-US" sz="1600" b="0" i="0" u="none" strike="noStrike" cap="none" spc="0" baseline="0" dirty="0">
                          <a:ln>
                            <a:noFill/>
                          </a:ln>
                          <a:solidFill>
                            <a:schemeClr val="tx1"/>
                          </a:solidFill>
                          <a:effectLst/>
                          <a:uFillTx/>
                          <a:latin typeface="+mj-lt"/>
                          <a:ea typeface="+mn-ea"/>
                          <a:cs typeface="+mn-cs"/>
                          <a:sym typeface="Arial"/>
                        </a:rPr>
                        <a:t>s</a:t>
                      </a: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588186"/>
                  </a:ext>
                </a:extLst>
              </a:tr>
              <a:tr h="376754">
                <a:tc>
                  <a:txBody>
                    <a:bodyPr/>
                    <a:lstStyle/>
                    <a:p>
                      <a:endParaRPr lang="en-US" sz="1600" dirty="0">
                        <a:latin typeface="+mj-lt"/>
                      </a:endParaRPr>
                    </a:p>
                  </a:txBody>
                  <a:tcPr/>
                </a:tc>
                <a:tc gridSpan="3">
                  <a:txBody>
                    <a:bodyPr/>
                    <a:lstStyle/>
                    <a:p>
                      <a:pPr algn="ctr"/>
                      <a:r>
                        <a:rPr lang="en-US" sz="1600" dirty="0">
                          <a:latin typeface="+mj-lt"/>
                        </a:rPr>
                        <a:t>CMIU (ug/L)</a:t>
                      </a:r>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noProof="0" dirty="0">
                          <a:latin typeface="+mj-lt"/>
                        </a:rPr>
                        <a:t>Groupe de population</a:t>
                      </a:r>
                    </a:p>
                    <a:p>
                      <a:endParaRPr lang="fr-FR" sz="1600" noProof="0" dirty="0">
                        <a:latin typeface="+mj-lt"/>
                      </a:endParaRPr>
                    </a:p>
                  </a:txBody>
                  <a:tcPr>
                    <a:solidFill>
                      <a:schemeClr val="tx2">
                        <a:lumMod val="60000"/>
                        <a:lumOff val="40000"/>
                      </a:schemeClr>
                    </a:solidFill>
                  </a:tcPr>
                </a:tc>
                <a:tc>
                  <a:txBody>
                    <a:bodyPr/>
                    <a:lstStyle/>
                    <a:p>
                      <a:r>
                        <a:rPr lang="fr-FR" sz="1600" b="1" noProof="0" dirty="0">
                          <a:latin typeface="+mj-lt"/>
                        </a:rPr>
                        <a:t>Insuffisant</a:t>
                      </a:r>
                    </a:p>
                  </a:txBody>
                  <a:tcPr>
                    <a:solidFill>
                      <a:schemeClr val="tx2">
                        <a:lumMod val="75000"/>
                      </a:schemeClr>
                    </a:solidFill>
                  </a:tcPr>
                </a:tc>
                <a:tc>
                  <a:txBody>
                    <a:bodyPr/>
                    <a:lstStyle/>
                    <a:p>
                      <a:r>
                        <a:rPr lang="fr-FR" sz="1600" b="1" noProof="0" dirty="0">
                          <a:latin typeface="+mj-lt"/>
                        </a:rPr>
                        <a:t>Adéquat</a:t>
                      </a:r>
                    </a:p>
                  </a:txBody>
                  <a:tcPr>
                    <a:solidFill>
                      <a:schemeClr val="tx2">
                        <a:lumMod val="75000"/>
                      </a:schemeClr>
                    </a:solidFill>
                  </a:tcPr>
                </a:tc>
                <a:tc>
                  <a:txBody>
                    <a:bodyPr/>
                    <a:lstStyle/>
                    <a:p>
                      <a:r>
                        <a:rPr lang="fr-FR" sz="1600" b="1" noProof="0" dirty="0">
                          <a:latin typeface="+mj-lt"/>
                        </a:rPr>
                        <a:t>Supérieur à la</a:t>
                      </a:r>
                      <a:r>
                        <a:rPr lang="fr-FR" sz="1600" b="1" baseline="0" noProof="0" dirty="0">
                          <a:latin typeface="+mj-lt"/>
                        </a:rPr>
                        <a:t> norme</a:t>
                      </a:r>
                      <a:r>
                        <a:rPr lang="fr-FR" sz="1600" b="1" noProof="0" dirty="0">
                          <a:latin typeface="+mj-lt"/>
                        </a:rPr>
                        <a:t> et excessif</a:t>
                      </a:r>
                    </a:p>
                  </a:txBody>
                  <a:tcPr>
                    <a:solidFill>
                      <a:schemeClr val="tx2">
                        <a:lumMod val="75000"/>
                      </a:schemeClr>
                    </a:solidFill>
                  </a:tcPr>
                </a:tc>
                <a:extLst>
                  <a:ext uri="{0D108BD9-81ED-4DB2-BD59-A6C34878D82A}">
                    <a16:rowId xmlns:a16="http://schemas.microsoft.com/office/drawing/2014/main" val="2163913975"/>
                  </a:ext>
                </a:extLst>
              </a:tr>
              <a:tr h="376754">
                <a:tc>
                  <a:txBody>
                    <a:bodyPr/>
                    <a:lstStyle/>
                    <a:p>
                      <a:r>
                        <a:rPr lang="fr-FR" sz="1600" b="1" noProof="0" dirty="0">
                          <a:latin typeface="+mj-lt"/>
                        </a:rPr>
                        <a:t>Enfants d'âge scolaire</a:t>
                      </a:r>
                    </a:p>
                  </a:txBody>
                  <a:tcPr>
                    <a:solidFill>
                      <a:schemeClr val="tx2">
                        <a:lumMod val="75000"/>
                      </a:schemeClr>
                    </a:solidFill>
                  </a:tcPr>
                </a:tc>
                <a:tc>
                  <a:txBody>
                    <a:bodyPr/>
                    <a:lstStyle/>
                    <a:p>
                      <a:r>
                        <a:rPr lang="en-US" sz="1600" dirty="0">
                          <a:latin typeface="+mj-lt"/>
                        </a:rPr>
                        <a:t>&lt;100</a:t>
                      </a:r>
                    </a:p>
                  </a:txBody>
                  <a:tcPr/>
                </a:tc>
                <a:tc>
                  <a:txBody>
                    <a:bodyPr/>
                    <a:lstStyle/>
                    <a:p>
                      <a:r>
                        <a:rPr lang="en-US" sz="1600" dirty="0">
                          <a:latin typeface="+mj-lt"/>
                        </a:rPr>
                        <a:t>100-299</a:t>
                      </a:r>
                      <a:r>
                        <a:rPr lang="en-US" sz="1600" baseline="30000" dirty="0">
                          <a:latin typeface="+mj-lt"/>
                        </a:rPr>
                        <a:t>a</a:t>
                      </a:r>
                      <a:endParaRPr lang="en-US" sz="1600" dirty="0">
                        <a:latin typeface="+mj-lt"/>
                      </a:endParaRPr>
                    </a:p>
                  </a:txBody>
                  <a:tcPr/>
                </a:tc>
                <a:tc>
                  <a:txBody>
                    <a:bodyPr/>
                    <a:lstStyle/>
                    <a:p>
                      <a:r>
                        <a:rPr lang="en-US" sz="1600" u="sng" dirty="0">
                          <a:latin typeface="+mj-lt"/>
                        </a:rPr>
                        <a:t>&gt;</a:t>
                      </a:r>
                      <a:r>
                        <a:rPr lang="en-US" sz="1600" u="none" dirty="0">
                          <a:latin typeface="+mj-lt"/>
                        </a:rPr>
                        <a:t> 300</a:t>
                      </a:r>
                      <a:r>
                        <a:rPr lang="en-US" sz="1600" u="none" baseline="30000" dirty="0">
                          <a:latin typeface="+mj-lt"/>
                        </a:rPr>
                        <a:t>a</a:t>
                      </a:r>
                      <a:endParaRPr lang="en-US" sz="1600" u="sng" dirty="0">
                        <a:latin typeface="+mj-lt"/>
                      </a:endParaRPr>
                    </a:p>
                  </a:txBody>
                  <a:tcPr/>
                </a:tc>
                <a:extLst>
                  <a:ext uri="{0D108BD9-81ED-4DB2-BD59-A6C34878D82A}">
                    <a16:rowId xmlns:a16="http://schemas.microsoft.com/office/drawing/2014/main" val="4161493951"/>
                  </a:ext>
                </a:extLst>
              </a:tr>
              <a:tr h="376754">
                <a:tc>
                  <a:txBody>
                    <a:bodyPr/>
                    <a:lstStyle/>
                    <a:p>
                      <a:r>
                        <a:rPr lang="fr-FR" sz="1600" b="1" noProof="0" dirty="0">
                          <a:latin typeface="+mj-lt"/>
                        </a:rPr>
                        <a:t>Adultes (femmes en âge de procréer)</a:t>
                      </a:r>
                    </a:p>
                  </a:txBody>
                  <a:tcPr>
                    <a:solidFill>
                      <a:schemeClr val="tx2">
                        <a:lumMod val="75000"/>
                      </a:schemeClr>
                    </a:solidFill>
                  </a:tcPr>
                </a:tc>
                <a:tc>
                  <a:txBody>
                    <a:bodyPr/>
                    <a:lstStyle/>
                    <a:p>
                      <a:r>
                        <a:rPr lang="en-US" sz="1600" dirty="0">
                          <a:latin typeface="+mj-lt"/>
                        </a:rPr>
                        <a:t>&lt;100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100-299</a:t>
                      </a:r>
                      <a:r>
                        <a:rPr lang="en-US" sz="1600" baseline="30000" dirty="0">
                          <a:latin typeface="+mj-lt"/>
                        </a:rPr>
                        <a:t>a</a:t>
                      </a:r>
                      <a:endParaRPr lang="en-US" sz="1600" dirty="0">
                        <a:latin typeface="+mj-lt"/>
                      </a:endParaRPr>
                    </a:p>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mj-lt"/>
                        </a:rPr>
                        <a:t>&gt;</a:t>
                      </a:r>
                      <a:r>
                        <a:rPr lang="en-US" sz="1600" u="none" dirty="0">
                          <a:latin typeface="+mj-lt"/>
                        </a:rPr>
                        <a:t> 300</a:t>
                      </a:r>
                      <a:r>
                        <a:rPr lang="en-US" sz="1600" u="none" baseline="30000" dirty="0">
                          <a:latin typeface="+mj-lt"/>
                        </a:rPr>
                        <a:t>a</a:t>
                      </a:r>
                      <a:endParaRPr lang="en-US" sz="1600" u="sng" dirty="0">
                        <a:latin typeface="+mj-lt"/>
                      </a:endParaRPr>
                    </a:p>
                    <a:p>
                      <a:endParaRPr lang="en-US" sz="1600" u="sng" dirty="0">
                        <a:latin typeface="+mj-lt"/>
                      </a:endParaRPr>
                    </a:p>
                  </a:txBody>
                  <a:tcPr/>
                </a:tc>
                <a:extLst>
                  <a:ext uri="{0D108BD9-81ED-4DB2-BD59-A6C34878D82A}">
                    <a16:rowId xmlns:a16="http://schemas.microsoft.com/office/drawing/2014/main" val="2208078423"/>
                  </a:ext>
                </a:extLst>
              </a:tr>
              <a:tr h="376754">
                <a:tc>
                  <a:txBody>
                    <a:bodyPr/>
                    <a:lstStyle/>
                    <a:p>
                      <a:r>
                        <a:rPr lang="fr-FR" sz="1600" b="1" noProof="0" dirty="0">
                          <a:latin typeface="+mj-lt"/>
                        </a:rPr>
                        <a:t>Femmes enceintes</a:t>
                      </a:r>
                    </a:p>
                  </a:txBody>
                  <a:tcPr>
                    <a:solidFill>
                      <a:schemeClr val="tx2">
                        <a:lumMod val="75000"/>
                      </a:schemeClr>
                    </a:solidFill>
                  </a:tcPr>
                </a:tc>
                <a:tc>
                  <a:txBody>
                    <a:bodyPr/>
                    <a:lstStyle/>
                    <a:p>
                      <a:r>
                        <a:rPr lang="en-US" sz="1600" dirty="0">
                          <a:latin typeface="+mj-lt"/>
                        </a:rPr>
                        <a:t>&lt;150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150-249</a:t>
                      </a:r>
                    </a:p>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mj-lt"/>
                        </a:rPr>
                        <a:t>&gt;</a:t>
                      </a:r>
                      <a:r>
                        <a:rPr lang="en-US" sz="1600" u="none" dirty="0">
                          <a:latin typeface="+mj-lt"/>
                        </a:rPr>
                        <a:t> 250</a:t>
                      </a:r>
                      <a:endParaRPr lang="en-US" sz="1600" u="sng" dirty="0">
                        <a:latin typeface="+mj-lt"/>
                      </a:endParaRPr>
                    </a:p>
                    <a:p>
                      <a:endParaRPr lang="en-US" sz="1600" dirty="0">
                        <a:latin typeface="+mj-lt"/>
                      </a:endParaRPr>
                    </a:p>
                  </a:txBody>
                  <a:tcPr/>
                </a:tc>
                <a:extLst>
                  <a:ext uri="{0D108BD9-81ED-4DB2-BD59-A6C34878D82A}">
                    <a16:rowId xmlns:a16="http://schemas.microsoft.com/office/drawing/2014/main" val="731369812"/>
                  </a:ext>
                </a:extLst>
              </a:tr>
              <a:tr h="376754">
                <a:tc>
                  <a:txBody>
                    <a:bodyPr/>
                    <a:lstStyle/>
                    <a:p>
                      <a:r>
                        <a:rPr lang="fr-FR" sz="1600" b="1" noProof="0" dirty="0">
                          <a:latin typeface="+mj-lt"/>
                        </a:rPr>
                        <a:t>Femmes allaitantes</a:t>
                      </a:r>
                    </a:p>
                  </a:txBody>
                  <a:tcPr>
                    <a:solidFill>
                      <a:schemeClr val="tx2">
                        <a:lumMod val="75000"/>
                      </a:schemeClr>
                    </a:solidFill>
                  </a:tcPr>
                </a:tc>
                <a:tc>
                  <a:txBody>
                    <a:bodyPr/>
                    <a:lstStyle/>
                    <a:p>
                      <a:r>
                        <a:rPr lang="en-US" sz="1600" dirty="0">
                          <a:latin typeface="+mj-lt"/>
                        </a:rPr>
                        <a:t>&lt;100</a:t>
                      </a:r>
                    </a:p>
                  </a:txBody>
                  <a:tcPr/>
                </a:tc>
                <a:tc>
                  <a:txBody>
                    <a:bodyPr/>
                    <a:lstStyle/>
                    <a:p>
                      <a:r>
                        <a:rPr lang="en-US" sz="1600" u="sng" dirty="0">
                          <a:latin typeface="+mj-lt"/>
                        </a:rPr>
                        <a:t>&gt;</a:t>
                      </a:r>
                      <a:r>
                        <a:rPr lang="en-US" sz="1600" u="none" dirty="0">
                          <a:latin typeface="+mj-lt"/>
                        </a:rPr>
                        <a:t> 100</a:t>
                      </a:r>
                      <a:endParaRPr lang="en-US" sz="1600" u="sng" dirty="0">
                        <a:latin typeface="+mj-lt"/>
                      </a:endParaRPr>
                    </a:p>
                  </a:txBody>
                  <a:tcPr/>
                </a:tc>
                <a:tc>
                  <a:txBody>
                    <a:bodyPr/>
                    <a:lstStyle/>
                    <a:p>
                      <a:endParaRPr lang="en-US" sz="1600" dirty="0">
                        <a:latin typeface="+mj-lt"/>
                      </a:endParaRPr>
                    </a:p>
                  </a:txBody>
                  <a:tcPr/>
                </a:tc>
                <a:extLst>
                  <a:ext uri="{0D108BD9-81ED-4DB2-BD59-A6C34878D82A}">
                    <a16:rowId xmlns:a16="http://schemas.microsoft.com/office/drawing/2014/main" val="3055928130"/>
                  </a:ext>
                </a:extLst>
              </a:tr>
              <a:tr h="376754">
                <a:tc>
                  <a:txBody>
                    <a:bodyPr/>
                    <a:lstStyle/>
                    <a:p>
                      <a:r>
                        <a:rPr lang="fr-FR" sz="1600" b="1" noProof="0" dirty="0">
                          <a:latin typeface="+mj-lt"/>
                        </a:rPr>
                        <a:t>Enfants &lt; 2 ans</a:t>
                      </a:r>
                    </a:p>
                  </a:txBody>
                  <a:tcPr>
                    <a:solidFill>
                      <a:schemeClr val="tx2">
                        <a:lumMod val="75000"/>
                      </a:schemeClr>
                    </a:solidFill>
                  </a:tcPr>
                </a:tc>
                <a:tc>
                  <a:txBody>
                    <a:bodyPr/>
                    <a:lstStyle/>
                    <a:p>
                      <a:r>
                        <a:rPr lang="en-US" sz="1600" dirty="0">
                          <a:latin typeface="+mj-lt"/>
                        </a:rPr>
                        <a:t>&lt;100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mj-lt"/>
                        </a:rPr>
                        <a:t>&gt;</a:t>
                      </a:r>
                      <a:r>
                        <a:rPr lang="en-US" sz="1600" u="none" dirty="0">
                          <a:latin typeface="+mj-lt"/>
                        </a:rPr>
                        <a:t> 100</a:t>
                      </a:r>
                      <a:endParaRPr lang="en-US" sz="1600" u="sng" dirty="0">
                        <a:latin typeface="+mj-lt"/>
                      </a:endParaRPr>
                    </a:p>
                  </a:txBody>
                  <a:tcPr/>
                </a:tc>
                <a:tc>
                  <a:txBody>
                    <a:bodyPr/>
                    <a:lstStyle/>
                    <a:p>
                      <a:endParaRPr lang="en-US" sz="1600" dirty="0">
                        <a:latin typeface="+mj-lt"/>
                      </a:endParaRPr>
                    </a:p>
                  </a:txBody>
                  <a:tcPr/>
                </a:tc>
                <a:extLst>
                  <a:ext uri="{0D108BD9-81ED-4DB2-BD59-A6C34878D82A}">
                    <a16:rowId xmlns:a16="http://schemas.microsoft.com/office/drawing/2014/main" val="2539450941"/>
                  </a:ext>
                </a:extLst>
              </a:tr>
            </a:tbl>
          </a:graphicData>
        </a:graphic>
      </p:graphicFrame>
      <p:sp>
        <p:nvSpPr>
          <p:cNvPr id="5" name="TextBox 4">
            <a:extLst>
              <a:ext uri="{FF2B5EF4-FFF2-40B4-BE49-F238E27FC236}">
                <a16:creationId xmlns:a16="http://schemas.microsoft.com/office/drawing/2014/main" id="{081631EC-06F7-C14C-BDF4-4396D5FA9D2C}"/>
              </a:ext>
            </a:extLst>
          </p:cNvPr>
          <p:cNvSpPr txBox="1"/>
          <p:nvPr/>
        </p:nvSpPr>
        <p:spPr>
          <a:xfrm>
            <a:off x="1654463" y="5794912"/>
            <a:ext cx="827578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00" baseline="30000" dirty="0"/>
              <a:t>a </a:t>
            </a:r>
            <a:r>
              <a:rPr lang="fr-FR" sz="1000" dirty="0"/>
              <a:t>ajusté en fonction des meilleures preuves scientifiques disponibles à ce jour </a:t>
            </a:r>
            <a:endParaRPr lang="en-US" sz="1000" dirty="0"/>
          </a:p>
          <a:p>
            <a:r>
              <a:rPr lang="en-US" sz="1000" dirty="0"/>
              <a:t>Source: WHO. Urinary iodine concentrations for determining iodine status deficiency in populations. Vitamin and Mineral Nutrition Information System. Geneva: World Health Organization; 2013 (http://www.who.int/nutrition/vmnis/indicators/urinaryiodine, </a:t>
            </a:r>
            <a:r>
              <a:rPr lang="fr-FR" sz="1000" dirty="0"/>
              <a:t>consulté le 3 octobre 2019 </a:t>
            </a:r>
            <a:r>
              <a:rPr lang="en-US" sz="1000" dirty="0"/>
              <a:t>).</a:t>
            </a:r>
          </a:p>
          <a:p>
            <a:pPr marL="0" marR="0" indent="0" algn="l" defTabSz="914400" rtl="0" fontAlgn="auto" latinLnBrk="0" hangingPunct="0">
              <a:lnSpc>
                <a:spcPct val="100000"/>
              </a:lnSpc>
              <a:spcBef>
                <a:spcPts val="0"/>
              </a:spcBef>
              <a:spcAft>
                <a:spcPts val="0"/>
              </a:spcAft>
              <a:buClrTx/>
              <a:buSzTx/>
              <a:buFontTx/>
              <a:buNone/>
              <a:tabLst/>
            </a:pPr>
            <a:r>
              <a:rPr lang="en-US" sz="1000" dirty="0"/>
              <a:t> </a:t>
            </a:r>
            <a:endParaRPr kumimoji="0" lang="en-US" sz="1000" b="0" i="0" u="none" strike="noStrike" cap="none" spc="0" normalizeH="0" baseline="30000" dirty="0">
              <a:ln>
                <a:noFill/>
              </a:ln>
              <a:solidFill>
                <a:srgbClr val="000000"/>
              </a:solidFill>
              <a:effectLst/>
              <a:uFillTx/>
              <a:latin typeface="+mj-lt"/>
              <a:ea typeface="+mj-ea"/>
              <a:cs typeface="+mj-cs"/>
              <a:sym typeface="Arial"/>
            </a:endParaRPr>
          </a:p>
        </p:txBody>
      </p:sp>
      <p:sp>
        <p:nvSpPr>
          <p:cNvPr id="3" name="Espace réservé du numéro de diapositive 2"/>
          <p:cNvSpPr>
            <a:spLocks noGrp="1"/>
          </p:cNvSpPr>
          <p:nvPr>
            <p:ph type="sldNum" sz="quarter" idx="4294967295"/>
          </p:nvPr>
        </p:nvSpPr>
        <p:spPr>
          <a:xfrm>
            <a:off x="11797551" y="6502796"/>
            <a:ext cx="182118" cy="177801"/>
          </a:xfrm>
        </p:spPr>
        <p:txBody>
          <a:bodyPr/>
          <a:lstStyle/>
          <a:p>
            <a:fld id="{86CB4B4D-7CA3-9044-876B-883B54F8677D}" type="slidenum">
              <a:rPr lang="en-GB" smtClean="0"/>
              <a:t>19</a:t>
            </a:fld>
            <a:endParaRPr lang="en-GB"/>
          </a:p>
        </p:txBody>
      </p:sp>
    </p:spTree>
    <p:extLst>
      <p:ext uri="{BB962C8B-B14F-4D97-AF65-F5344CB8AC3E}">
        <p14:creationId xmlns:p14="http://schemas.microsoft.com/office/powerpoint/2010/main" val="21580397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8FCE-3C2F-1D42-A042-822404FED91C}"/>
              </a:ext>
            </a:extLst>
          </p:cNvPr>
          <p:cNvSpPr>
            <a:spLocks noGrp="1"/>
          </p:cNvSpPr>
          <p:nvPr>
            <p:ph type="title"/>
          </p:nvPr>
        </p:nvSpPr>
        <p:spPr>
          <a:xfrm>
            <a:off x="1056000" y="34690"/>
            <a:ext cx="10080000" cy="828000"/>
          </a:xfrm>
        </p:spPr>
        <p:txBody>
          <a:bodyPr/>
          <a:lstStyle/>
          <a:p>
            <a:r>
              <a:rPr lang="fr-FR" b="0" dirty="0">
                <a:solidFill>
                  <a:schemeClr val="bg1"/>
                </a:solidFill>
              </a:rPr>
              <a:t>introduction</a:t>
            </a:r>
          </a:p>
        </p:txBody>
      </p:sp>
      <p:sp>
        <p:nvSpPr>
          <p:cNvPr id="5" name="Content Placeholder 2">
            <a:extLst>
              <a:ext uri="{FF2B5EF4-FFF2-40B4-BE49-F238E27FC236}">
                <a16:creationId xmlns:a16="http://schemas.microsoft.com/office/drawing/2014/main" id="{E9BA1235-5EFA-5946-87D2-5B8F2546478B}"/>
              </a:ext>
            </a:extLst>
          </p:cNvPr>
          <p:cNvSpPr txBox="1">
            <a:spLocks/>
          </p:cNvSpPr>
          <p:nvPr/>
        </p:nvSpPr>
        <p:spPr>
          <a:xfrm>
            <a:off x="1043785" y="3216166"/>
            <a:ext cx="11274339" cy="29639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hangingPunct="1"/>
            <a:endParaRPr lang="fr-FR" dirty="0"/>
          </a:p>
        </p:txBody>
      </p:sp>
      <p:sp>
        <p:nvSpPr>
          <p:cNvPr id="6" name="Content Placeholder 2">
            <a:extLst>
              <a:ext uri="{FF2B5EF4-FFF2-40B4-BE49-F238E27FC236}">
                <a16:creationId xmlns:a16="http://schemas.microsoft.com/office/drawing/2014/main" id="{E9BA1235-5EFA-5946-87D2-5B8F2546478B}"/>
              </a:ext>
            </a:extLst>
          </p:cNvPr>
          <p:cNvSpPr txBox="1">
            <a:spLocks/>
          </p:cNvSpPr>
          <p:nvPr/>
        </p:nvSpPr>
        <p:spPr>
          <a:xfrm>
            <a:off x="579864" y="1405055"/>
            <a:ext cx="11070478" cy="32227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algn="ctr" hangingPunct="1"/>
            <a:r>
              <a:rPr lang="fr-FR" sz="2800" b="1" dirty="0">
                <a:solidFill>
                  <a:srgbClr val="FF00FF"/>
                </a:solidFill>
              </a:rPr>
              <a:t>Bienvenue à ce webinaire!!</a:t>
            </a:r>
          </a:p>
          <a:p>
            <a:pPr hangingPunct="1"/>
            <a:endParaRPr lang="fr-FR" sz="2000" dirty="0"/>
          </a:p>
          <a:p>
            <a:pPr hangingPunct="1"/>
            <a:r>
              <a:rPr lang="fr-FR" sz="2000" u="sng" dirty="0"/>
              <a:t>A quoi pouvez-vous vous attendre?</a:t>
            </a:r>
          </a:p>
          <a:p>
            <a:pPr hangingPunct="1"/>
            <a:endParaRPr lang="fr-FR" sz="2000" dirty="0"/>
          </a:p>
          <a:p>
            <a:pPr hangingPunct="1"/>
            <a:r>
              <a:rPr lang="fr-FR" sz="2000" dirty="0"/>
              <a:t>Présentation - 45 minutes</a:t>
            </a:r>
          </a:p>
          <a:p>
            <a:pPr hangingPunct="1"/>
            <a:r>
              <a:rPr lang="fr-FR" sz="2000" dirty="0"/>
              <a:t>Questions et commentaires - 20 minutes</a:t>
            </a:r>
          </a:p>
          <a:p>
            <a:pPr hangingPunct="1"/>
            <a:endParaRPr lang="fr-FR" sz="2000" dirty="0"/>
          </a:p>
          <a:p>
            <a:pPr hangingPunct="1"/>
            <a:r>
              <a:rPr lang="fr-FR" sz="2000" dirty="0"/>
              <a:t>Dans l’heure à suivre, vous entendrez parler de…</a:t>
            </a:r>
          </a:p>
          <a:p>
            <a:pPr marL="342900" indent="-342900" hangingPunct="1">
              <a:lnSpc>
                <a:spcPct val="120000"/>
              </a:lnSpc>
              <a:buFont typeface="Wingdings" pitchFamily="2" charset="2"/>
              <a:buChar char="à"/>
            </a:pPr>
            <a:r>
              <a:rPr lang="fr-FR" sz="2000" dirty="0"/>
              <a:t>Programmes d'iodation du sel </a:t>
            </a:r>
          </a:p>
          <a:p>
            <a:pPr marL="342900" indent="-342900" hangingPunct="1">
              <a:lnSpc>
                <a:spcPct val="120000"/>
              </a:lnSpc>
              <a:buFont typeface="Wingdings" pitchFamily="2" charset="2"/>
              <a:buChar char="à"/>
            </a:pPr>
            <a:r>
              <a:rPr lang="fr-FR" sz="2000" dirty="0"/>
              <a:t>Ce qui a changé avec le temps dans les programmes d’apport nutritionnel en iode</a:t>
            </a:r>
            <a:endParaRPr lang="fr-FR" sz="2000" dirty="0">
              <a:sym typeface="Wingdings" pitchFamily="2" charset="2"/>
            </a:endParaRPr>
          </a:p>
          <a:p>
            <a:pPr marL="342900" indent="-342900" hangingPunct="1">
              <a:lnSpc>
                <a:spcPct val="120000"/>
              </a:lnSpc>
              <a:buFont typeface="Wingdings" pitchFamily="2" charset="2"/>
              <a:buChar char="à"/>
            </a:pPr>
            <a:r>
              <a:rPr lang="fr-FR" sz="2000" dirty="0">
                <a:solidFill>
                  <a:schemeClr val="tx1"/>
                </a:solidFill>
                <a:sym typeface="Wingdings" pitchFamily="2" charset="2"/>
              </a:rPr>
              <a:t>Ses implications, pourquoi et comment nous suivons les performances et l'impact</a:t>
            </a:r>
            <a:endParaRPr lang="fr-FR" sz="2000" dirty="0">
              <a:solidFill>
                <a:schemeClr val="tx1"/>
              </a:solidFill>
            </a:endParaRPr>
          </a:p>
          <a:p>
            <a:pPr marL="342900" indent="-342900" hangingPunct="1">
              <a:lnSpc>
                <a:spcPct val="120000"/>
              </a:lnSpc>
              <a:buFont typeface="Wingdings" pitchFamily="2" charset="2"/>
              <a:buChar char="à"/>
            </a:pPr>
            <a:r>
              <a:rPr lang="fr-FR" sz="2000" dirty="0"/>
              <a:t>Principales recommandations du guide </a:t>
            </a:r>
          </a:p>
          <a:p>
            <a:pPr marL="342900" indent="-342900" hangingPunct="1">
              <a:lnSpc>
                <a:spcPct val="120000"/>
              </a:lnSpc>
              <a:buFont typeface="Wingdings" pitchFamily="2" charset="2"/>
              <a:buChar char="à"/>
            </a:pPr>
            <a:r>
              <a:rPr lang="fr-FR" sz="2000" dirty="0"/>
              <a:t>Comment vous pouvez les utiliser dans votre travail en tant que directeur de programme</a:t>
            </a:r>
          </a:p>
          <a:p>
            <a:pPr hangingPunct="1"/>
            <a:endParaRPr lang="fr-FR" sz="2000" dirty="0"/>
          </a:p>
          <a:p>
            <a:pPr hangingPunct="1"/>
            <a:endParaRPr lang="fr-FR" sz="2000" dirty="0"/>
          </a:p>
          <a:p>
            <a:pPr hangingPunct="1"/>
            <a:endParaRPr lang="fr-FR" sz="2000" dirty="0"/>
          </a:p>
        </p:txBody>
      </p:sp>
      <p:sp>
        <p:nvSpPr>
          <p:cNvPr id="7" name="Espace réservé du numéro de diapositive 6"/>
          <p:cNvSpPr>
            <a:spLocks noGrp="1"/>
          </p:cNvSpPr>
          <p:nvPr>
            <p:ph type="sldNum" sz="quarter" idx="4294967295"/>
          </p:nvPr>
        </p:nvSpPr>
        <p:spPr>
          <a:xfrm>
            <a:off x="11797551" y="6502796"/>
            <a:ext cx="182118" cy="177801"/>
          </a:xfrm>
        </p:spPr>
        <p:txBody>
          <a:bodyPr/>
          <a:lstStyle/>
          <a:p>
            <a:fld id="{86CB4B4D-7CA3-9044-876B-883B54F8677D}" type="slidenum">
              <a:rPr lang="en-GB" smtClean="0"/>
              <a:t>2</a:t>
            </a:fld>
            <a:endParaRPr lang="en-GB" dirty="0"/>
          </a:p>
        </p:txBody>
      </p:sp>
    </p:spTree>
    <p:extLst>
      <p:ext uri="{BB962C8B-B14F-4D97-AF65-F5344CB8AC3E}">
        <p14:creationId xmlns:p14="http://schemas.microsoft.com/office/powerpoint/2010/main" val="15955844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4">
            <a:extLst>
              <a:ext uri="{FF2B5EF4-FFF2-40B4-BE49-F238E27FC236}">
                <a16:creationId xmlns:a16="http://schemas.microsoft.com/office/drawing/2014/main" id="{FCEFCDC1-F42B-8E40-BC9A-E12090DCD2D3}"/>
              </a:ext>
            </a:extLst>
          </p:cNvPr>
          <p:cNvGrpSpPr/>
          <p:nvPr/>
        </p:nvGrpSpPr>
        <p:grpSpPr>
          <a:xfrm>
            <a:off x="3886940" y="1117571"/>
            <a:ext cx="8305060" cy="5562198"/>
            <a:chOff x="2268186" y="953757"/>
            <a:chExt cx="8032979" cy="6302066"/>
          </a:xfrm>
        </p:grpSpPr>
        <p:sp>
          <p:nvSpPr>
            <p:cNvPr id="29" name="Oval 25">
              <a:extLst>
                <a:ext uri="{FF2B5EF4-FFF2-40B4-BE49-F238E27FC236}">
                  <a16:creationId xmlns:a16="http://schemas.microsoft.com/office/drawing/2014/main" id="{C4695848-D0E7-8F4B-9CE3-D3C8C0231AD0}"/>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endParaRPr>
            </a:p>
          </p:txBody>
        </p:sp>
        <p:sp>
          <p:nvSpPr>
            <p:cNvPr id="30"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endParaRPr>
            </a:p>
          </p:txBody>
        </p:sp>
        <p:sp>
          <p:nvSpPr>
            <p:cNvPr id="31" name="Oval 47">
              <a:extLst>
                <a:ext uri="{FF2B5EF4-FFF2-40B4-BE49-F238E27FC236}">
                  <a16:creationId xmlns:a16="http://schemas.microsoft.com/office/drawing/2014/main" id="{11829796-EC98-F04F-972C-B29E9249FBD9}"/>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OBJECTIF</a:t>
              </a:r>
              <a:r>
                <a:rPr lang="fr-FR" sz="1400" dirty="0">
                  <a:solidFill>
                    <a:schemeClr val="tx1"/>
                  </a:solidFill>
                </a:rPr>
                <a:t> apport nutritionnel en iode optimal pour tous</a:t>
              </a:r>
            </a:p>
            <a:p>
              <a:pPr algn="ctr"/>
              <a:r>
                <a:rPr lang="fr-FR" sz="1400" b="1" u="sng" dirty="0">
                  <a:solidFill>
                    <a:schemeClr val="tx1"/>
                  </a:solidFill>
                </a:rPr>
                <a:t>Stratégie:</a:t>
              </a:r>
              <a:r>
                <a:rPr lang="fr-FR" sz="1400" dirty="0">
                  <a:solidFill>
                    <a:schemeClr val="tx1"/>
                  </a:solidFill>
                </a:rPr>
                <a:t> ioder tout sel comestible à usage humain</a:t>
              </a:r>
              <a:endParaRPr lang="fr-FR" sz="1400" b="1" u="sng" dirty="0">
                <a:solidFill>
                  <a:schemeClr val="tx1"/>
                </a:solidFill>
              </a:endParaRPr>
            </a:p>
          </p:txBody>
        </p:sp>
        <p:sp>
          <p:nvSpPr>
            <p:cNvPr id="32" name="TextBox 49">
              <a:extLst>
                <a:ext uri="{FF2B5EF4-FFF2-40B4-BE49-F238E27FC236}">
                  <a16:creationId xmlns:a16="http://schemas.microsoft.com/office/drawing/2014/main" id="{C9E215F3-6094-F649-8990-BB223CA0080C}"/>
                </a:ext>
              </a:extLst>
            </p:cNvPr>
            <p:cNvSpPr txBox="1"/>
            <p:nvPr/>
          </p:nvSpPr>
          <p:spPr>
            <a:xfrm>
              <a:off x="4672018" y="2331016"/>
              <a:ext cx="2210079"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Définir une </a:t>
              </a:r>
              <a:r>
                <a:rPr lang="fr-FR" sz="1600" dirty="0" err="1"/>
                <a:t>baseline</a:t>
              </a:r>
              <a:endParaRPr lang="fr-FR" sz="1600" dirty="0"/>
            </a:p>
          </p:txBody>
        </p:sp>
        <p:sp>
          <p:nvSpPr>
            <p:cNvPr id="33" name="TextBox 50">
              <a:extLst>
                <a:ext uri="{FF2B5EF4-FFF2-40B4-BE49-F238E27FC236}">
                  <a16:creationId xmlns:a16="http://schemas.microsoft.com/office/drawing/2014/main" id="{7CBE1210-124E-254D-B50E-1F29EB82F595}"/>
                </a:ext>
              </a:extLst>
            </p:cNvPr>
            <p:cNvSpPr txBox="1"/>
            <p:nvPr/>
          </p:nvSpPr>
          <p:spPr>
            <a:xfrm>
              <a:off x="4949620" y="2612348"/>
              <a:ext cx="1472540" cy="679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Statut en iode</a:t>
              </a:r>
            </a:p>
            <a:p>
              <a:r>
                <a:rPr lang="fr-FR" sz="1100" dirty="0"/>
                <a:t>Apport en sel &amp;  consommation</a:t>
              </a:r>
            </a:p>
          </p:txBody>
        </p:sp>
        <p:sp>
          <p:nvSpPr>
            <p:cNvPr id="34" name="TextBox 51">
              <a:extLst>
                <a:ext uri="{FF2B5EF4-FFF2-40B4-BE49-F238E27FC236}">
                  <a16:creationId xmlns:a16="http://schemas.microsoft.com/office/drawing/2014/main" id="{5E2A6B40-F1E1-B14F-BFFD-3003817E4404}"/>
                </a:ext>
              </a:extLst>
            </p:cNvPr>
            <p:cNvSpPr txBox="1"/>
            <p:nvPr/>
          </p:nvSpPr>
          <p:spPr>
            <a:xfrm>
              <a:off x="3134110" y="4929932"/>
              <a:ext cx="2638614"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Concevoir le  programme</a:t>
              </a:r>
            </a:p>
          </p:txBody>
        </p:sp>
        <p:sp>
          <p:nvSpPr>
            <p:cNvPr id="35" name="TextBox 52">
              <a:extLst>
                <a:ext uri="{FF2B5EF4-FFF2-40B4-BE49-F238E27FC236}">
                  <a16:creationId xmlns:a16="http://schemas.microsoft.com/office/drawing/2014/main" id="{58C136A1-5086-CF4E-ACD6-F6A37E8BBEFD}"/>
                </a:ext>
              </a:extLst>
            </p:cNvPr>
            <p:cNvSpPr txBox="1"/>
            <p:nvPr/>
          </p:nvSpPr>
          <p:spPr>
            <a:xfrm>
              <a:off x="4962113" y="5191550"/>
              <a:ext cx="1271513" cy="8717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Cibles</a:t>
              </a:r>
            </a:p>
            <a:p>
              <a:r>
                <a:rPr lang="fr-FR" sz="1100" dirty="0"/>
                <a:t>Lois</a:t>
              </a:r>
            </a:p>
            <a:p>
              <a:r>
                <a:rPr lang="fr-FR" sz="1100" dirty="0"/>
                <a:t>Gestion</a:t>
              </a:r>
            </a:p>
            <a:p>
              <a:r>
                <a:rPr lang="fr-FR" sz="1100" dirty="0"/>
                <a:t>Budget</a:t>
              </a:r>
            </a:p>
          </p:txBody>
        </p:sp>
        <p:sp>
          <p:nvSpPr>
            <p:cNvPr id="36" name="TextBox 53">
              <a:extLst>
                <a:ext uri="{FF2B5EF4-FFF2-40B4-BE49-F238E27FC236}">
                  <a16:creationId xmlns:a16="http://schemas.microsoft.com/office/drawing/2014/main" id="{6D23490A-9A8C-2F49-8859-1F12DF9B388B}"/>
                </a:ext>
              </a:extLst>
            </p:cNvPr>
            <p:cNvSpPr txBox="1"/>
            <p:nvPr/>
          </p:nvSpPr>
          <p:spPr>
            <a:xfrm>
              <a:off x="5772724" y="5030404"/>
              <a:ext cx="2712931" cy="3487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400" dirty="0"/>
                <a:t>Implémenter le  programme</a:t>
              </a:r>
            </a:p>
          </p:txBody>
        </p:sp>
        <p:sp>
          <p:nvSpPr>
            <p:cNvPr id="37" name="TextBox 54">
              <a:extLst>
                <a:ext uri="{FF2B5EF4-FFF2-40B4-BE49-F238E27FC236}">
                  <a16:creationId xmlns:a16="http://schemas.microsoft.com/office/drawing/2014/main" id="{AD5A4C5B-1C75-374B-90E7-A452D61466C3}"/>
                </a:ext>
              </a:extLst>
            </p:cNvPr>
            <p:cNvSpPr txBox="1"/>
            <p:nvPr/>
          </p:nvSpPr>
          <p:spPr>
            <a:xfrm>
              <a:off x="6143458" y="5331672"/>
              <a:ext cx="1271513" cy="296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Iodation du sel </a:t>
              </a:r>
            </a:p>
          </p:txBody>
        </p:sp>
        <p:sp>
          <p:nvSpPr>
            <p:cNvPr id="38" name="TextBox 55">
              <a:extLst>
                <a:ext uri="{FF2B5EF4-FFF2-40B4-BE49-F238E27FC236}">
                  <a16:creationId xmlns:a16="http://schemas.microsoft.com/office/drawing/2014/main" id="{DF565AB1-A385-8E42-BAB8-53CF96FEAE8E}"/>
                </a:ext>
              </a:extLst>
            </p:cNvPr>
            <p:cNvSpPr txBox="1"/>
            <p:nvPr/>
          </p:nvSpPr>
          <p:spPr>
            <a:xfrm>
              <a:off x="6908048" y="2757129"/>
              <a:ext cx="1739570"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Usage</a:t>
              </a:r>
            </a:p>
          </p:txBody>
        </p:sp>
        <p:sp>
          <p:nvSpPr>
            <p:cNvPr id="39" name="TextBox 56">
              <a:extLst>
                <a:ext uri="{FF2B5EF4-FFF2-40B4-BE49-F238E27FC236}">
                  <a16:creationId xmlns:a16="http://schemas.microsoft.com/office/drawing/2014/main" id="{0873FDBD-287F-5440-965B-F50AF61D4592}"/>
                </a:ext>
              </a:extLst>
            </p:cNvPr>
            <p:cNvSpPr txBox="1"/>
            <p:nvPr/>
          </p:nvSpPr>
          <p:spPr>
            <a:xfrm>
              <a:off x="7146535" y="3127799"/>
              <a:ext cx="1401990" cy="679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Sel de table</a:t>
              </a:r>
            </a:p>
            <a:p>
              <a:r>
                <a:rPr lang="fr-FR" sz="1100" dirty="0"/>
                <a:t>Sel dans les aliments transform</a:t>
              </a:r>
              <a:r>
                <a:rPr lang="fr-FR" sz="1100" dirty="0">
                  <a:cs typeface="Calibri" panose="020F0502020204030204" pitchFamily="34" charset="0"/>
                </a:rPr>
                <a:t>és</a:t>
              </a:r>
              <a:endParaRPr lang="fr-FR" sz="1100" dirty="0"/>
            </a:p>
          </p:txBody>
        </p:sp>
        <p:sp>
          <p:nvSpPr>
            <p:cNvPr id="40" name="TextBox 57">
              <a:extLst>
                <a:ext uri="{FF2B5EF4-FFF2-40B4-BE49-F238E27FC236}">
                  <a16:creationId xmlns:a16="http://schemas.microsoft.com/office/drawing/2014/main" id="{BD5D2675-E632-0A43-841F-B3C7B59A4173}"/>
                </a:ext>
              </a:extLst>
            </p:cNvPr>
            <p:cNvSpPr txBox="1"/>
            <p:nvPr/>
          </p:nvSpPr>
          <p:spPr>
            <a:xfrm>
              <a:off x="8287879" y="4855290"/>
              <a:ext cx="1896765"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Suivre l’échelle</a:t>
              </a:r>
            </a:p>
          </p:txBody>
        </p:sp>
        <p:sp>
          <p:nvSpPr>
            <p:cNvPr id="41" name="TextBox 58">
              <a:extLst>
                <a:ext uri="{FF2B5EF4-FFF2-40B4-BE49-F238E27FC236}">
                  <a16:creationId xmlns:a16="http://schemas.microsoft.com/office/drawing/2014/main" id="{2CE0E963-9EE5-AA4C-BF94-0C7C9896D191}"/>
                </a:ext>
              </a:extLst>
            </p:cNvPr>
            <p:cNvSpPr txBox="1"/>
            <p:nvPr/>
          </p:nvSpPr>
          <p:spPr>
            <a:xfrm>
              <a:off x="8242582" y="5202257"/>
              <a:ext cx="1424416" cy="8717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 sel iodé</a:t>
              </a:r>
            </a:p>
            <a:p>
              <a:r>
                <a:rPr lang="fr-FR" sz="1100" dirty="0">
                  <a:cs typeface="Calibri" panose="020F0502020204030204" pitchFamily="34" charset="0"/>
                </a:rPr>
                <a:t>% des producteurs alimentaires utilisant du sel iodé</a:t>
              </a:r>
            </a:p>
          </p:txBody>
        </p:sp>
        <p:sp>
          <p:nvSpPr>
            <p:cNvPr id="42" name="TextBox 59">
              <a:extLst>
                <a:ext uri="{FF2B5EF4-FFF2-40B4-BE49-F238E27FC236}">
                  <a16:creationId xmlns:a16="http://schemas.microsoft.com/office/drawing/2014/main" id="{8889ABD7-14C1-574E-AE14-4129E4BFC22B}"/>
                </a:ext>
              </a:extLst>
            </p:cNvPr>
            <p:cNvSpPr txBox="1"/>
            <p:nvPr/>
          </p:nvSpPr>
          <p:spPr>
            <a:xfrm>
              <a:off x="7061238" y="5958448"/>
              <a:ext cx="2037838"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Contrôler la qualit</a:t>
              </a:r>
              <a:r>
                <a:rPr lang="fr-FR" sz="1600" dirty="0">
                  <a:cs typeface="Calibri" panose="020F0502020204030204" pitchFamily="34" charset="0"/>
                </a:rPr>
                <a:t>é</a:t>
              </a:r>
              <a:endParaRPr lang="fr-FR" sz="1600" dirty="0"/>
            </a:p>
          </p:txBody>
        </p:sp>
        <p:sp>
          <p:nvSpPr>
            <p:cNvPr id="43" name="TextBox 60">
              <a:extLst>
                <a:ext uri="{FF2B5EF4-FFF2-40B4-BE49-F238E27FC236}">
                  <a16:creationId xmlns:a16="http://schemas.microsoft.com/office/drawing/2014/main" id="{A1CCD704-97D3-1D4B-8FAE-A9F95DF25521}"/>
                </a:ext>
              </a:extLst>
            </p:cNvPr>
            <p:cNvSpPr txBox="1"/>
            <p:nvPr/>
          </p:nvSpPr>
          <p:spPr>
            <a:xfrm>
              <a:off x="7094414" y="6327778"/>
              <a:ext cx="1454111" cy="679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Niveau d’iode du sel dans les chaînes de distributions</a:t>
              </a:r>
            </a:p>
          </p:txBody>
        </p:sp>
        <p:sp>
          <p:nvSpPr>
            <p:cNvPr id="44" name="TextBox 61">
              <a:extLst>
                <a:ext uri="{FF2B5EF4-FFF2-40B4-BE49-F238E27FC236}">
                  <a16:creationId xmlns:a16="http://schemas.microsoft.com/office/drawing/2014/main" id="{517CD278-9BE8-364F-881D-4A80E7807CE8}"/>
                </a:ext>
              </a:extLst>
            </p:cNvPr>
            <p:cNvSpPr txBox="1"/>
            <p:nvPr/>
          </p:nvSpPr>
          <p:spPr>
            <a:xfrm>
              <a:off x="8100415" y="2859577"/>
              <a:ext cx="2200750"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la couverture</a:t>
              </a:r>
            </a:p>
          </p:txBody>
        </p:sp>
        <p:sp>
          <p:nvSpPr>
            <p:cNvPr id="45" name="TextBox 62">
              <a:extLst>
                <a:ext uri="{FF2B5EF4-FFF2-40B4-BE49-F238E27FC236}">
                  <a16:creationId xmlns:a16="http://schemas.microsoft.com/office/drawing/2014/main" id="{B7930BDA-A2E7-244E-B687-2AC74C6A561F}"/>
                </a:ext>
              </a:extLst>
            </p:cNvPr>
            <p:cNvSpPr txBox="1"/>
            <p:nvPr/>
          </p:nvSpPr>
          <p:spPr>
            <a:xfrm>
              <a:off x="8568594" y="3211103"/>
              <a:ext cx="1271513" cy="125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des ménages utilisant le sel iodé</a:t>
              </a:r>
            </a:p>
            <a:p>
              <a:r>
                <a:rPr lang="fr-FR" sz="1100" dirty="0">
                  <a:cs typeface="Calibri" panose="020F0502020204030204" pitchFamily="34" charset="0"/>
                </a:rPr>
                <a:t>Utilisation du sel iodé dans les aliments transformés</a:t>
              </a:r>
            </a:p>
          </p:txBody>
        </p:sp>
        <p:sp>
          <p:nvSpPr>
            <p:cNvPr id="47" name="TextBox 63">
              <a:extLst>
                <a:ext uri="{FF2B5EF4-FFF2-40B4-BE49-F238E27FC236}">
                  <a16:creationId xmlns:a16="http://schemas.microsoft.com/office/drawing/2014/main" id="{AB6DAD67-EEE0-934E-99B3-14FF0A35B67F}"/>
                </a:ext>
              </a:extLst>
            </p:cNvPr>
            <p:cNvSpPr txBox="1"/>
            <p:nvPr/>
          </p:nvSpPr>
          <p:spPr>
            <a:xfrm>
              <a:off x="4949620" y="1292580"/>
              <a:ext cx="1829309" cy="383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l’Impact</a:t>
              </a:r>
            </a:p>
          </p:txBody>
        </p:sp>
        <p:sp>
          <p:nvSpPr>
            <p:cNvPr id="48" name="TextBox 64">
              <a:extLst>
                <a:ext uri="{FF2B5EF4-FFF2-40B4-BE49-F238E27FC236}">
                  <a16:creationId xmlns:a16="http://schemas.microsoft.com/office/drawing/2014/main" id="{C1E1830B-D211-0441-B0EC-A225BC968313}"/>
                </a:ext>
              </a:extLst>
            </p:cNvPr>
            <p:cNvSpPr txBox="1"/>
            <p:nvPr/>
          </p:nvSpPr>
          <p:spPr>
            <a:xfrm>
              <a:off x="5057544" y="1599950"/>
              <a:ext cx="2171829" cy="488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Statut en iode</a:t>
              </a:r>
            </a:p>
            <a:p>
              <a:r>
                <a:rPr lang="fr-FR" sz="1100" dirty="0">
                  <a:cs typeface="Calibri" panose="020F0502020204030204" pitchFamily="34" charset="0"/>
                </a:rPr>
                <a:t>Statut en iode par programme</a:t>
              </a:r>
            </a:p>
          </p:txBody>
        </p:sp>
      </p:grpSp>
      <p:cxnSp>
        <p:nvCxnSpPr>
          <p:cNvPr id="49" name="Straight Arrow Connector 48">
            <a:extLst>
              <a:ext uri="{FF2B5EF4-FFF2-40B4-BE49-F238E27FC236}">
                <a16:creationId xmlns:a16="http://schemas.microsoft.com/office/drawing/2014/main" id="{1B0046EF-6931-6E4A-917D-EC7839C43C7C}"/>
              </a:ext>
            </a:extLst>
          </p:cNvPr>
          <p:cNvCxnSpPr>
            <a:cxnSpLocks/>
          </p:cNvCxnSpPr>
          <p:nvPr/>
        </p:nvCxnSpPr>
        <p:spPr>
          <a:xfrm flipV="1">
            <a:off x="3767073" y="1602410"/>
            <a:ext cx="2221772" cy="92686"/>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6" name="TextBox 45">
            <a:extLst>
              <a:ext uri="{FF2B5EF4-FFF2-40B4-BE49-F238E27FC236}">
                <a16:creationId xmlns:a16="http://schemas.microsoft.com/office/drawing/2014/main" id="{DEB1932D-C4E3-3142-A5C0-D82DAD4E1714}"/>
              </a:ext>
            </a:extLst>
          </p:cNvPr>
          <p:cNvSpPr txBox="1"/>
          <p:nvPr/>
        </p:nvSpPr>
        <p:spPr>
          <a:xfrm>
            <a:off x="146738" y="1335953"/>
            <a:ext cx="362033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l'adéquation des apports alimentaires en iode parmi différents sous-groupes de la population</a:t>
            </a:r>
            <a:endParaRPr lang="en-US" sz="1600" dirty="0"/>
          </a:p>
        </p:txBody>
      </p:sp>
      <p:cxnSp>
        <p:nvCxnSpPr>
          <p:cNvPr id="27" name="Straight Arrow Connector 26">
            <a:extLst>
              <a:ext uri="{FF2B5EF4-FFF2-40B4-BE49-F238E27FC236}">
                <a16:creationId xmlns:a16="http://schemas.microsoft.com/office/drawing/2014/main" id="{624DCFC0-0490-CF4F-81FB-EDF755FCD771}"/>
              </a:ext>
            </a:extLst>
          </p:cNvPr>
          <p:cNvCxnSpPr>
            <a:cxnSpLocks/>
          </p:cNvCxnSpPr>
          <p:nvPr/>
        </p:nvCxnSpPr>
        <p:spPr>
          <a:xfrm>
            <a:off x="3767073" y="1686760"/>
            <a:ext cx="2863991" cy="1095088"/>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 name="Espace réservé du numéro de diapositive 1"/>
          <p:cNvSpPr>
            <a:spLocks noGrp="1"/>
          </p:cNvSpPr>
          <p:nvPr>
            <p:ph type="sldNum" sz="quarter" idx="4294967295"/>
          </p:nvPr>
        </p:nvSpPr>
        <p:spPr>
          <a:xfrm>
            <a:off x="11642557" y="6480048"/>
            <a:ext cx="249425" cy="261610"/>
          </a:xfrm>
        </p:spPr>
        <p:txBody>
          <a:bodyPr/>
          <a:lstStyle/>
          <a:p>
            <a:fld id="{86CB4B4D-7CA3-9044-876B-883B54F8677D}" type="slidenum">
              <a:rPr lang="en-GB" sz="1100" smtClean="0"/>
              <a:t>20</a:t>
            </a:fld>
            <a:endParaRPr lang="en-GB" sz="1100" dirty="0"/>
          </a:p>
        </p:txBody>
      </p:sp>
      <p:sp>
        <p:nvSpPr>
          <p:cNvPr id="3" name="Titre 2"/>
          <p:cNvSpPr>
            <a:spLocks noGrp="1"/>
          </p:cNvSpPr>
          <p:nvPr>
            <p:ph type="title"/>
          </p:nvPr>
        </p:nvSpPr>
        <p:spPr>
          <a:xfrm>
            <a:off x="1040963" y="40673"/>
            <a:ext cx="10080000" cy="828000"/>
          </a:xfrm>
        </p:spPr>
        <p:txBody>
          <a:bodyPr/>
          <a:lstStyle/>
          <a:p>
            <a:r>
              <a:rPr lang="fr-FR" b="0" dirty="0"/>
              <a:t>Recommandation 4- Statut par population cible</a:t>
            </a:r>
            <a:endParaRPr lang="en-GB" b="0" dirty="0"/>
          </a:p>
        </p:txBody>
      </p:sp>
    </p:spTree>
    <p:extLst>
      <p:ext uri="{BB962C8B-B14F-4D97-AF65-F5344CB8AC3E}">
        <p14:creationId xmlns:p14="http://schemas.microsoft.com/office/powerpoint/2010/main" val="207454018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3A56-8605-544A-81DF-A296870F790C}"/>
              </a:ext>
            </a:extLst>
          </p:cNvPr>
          <p:cNvSpPr>
            <a:spLocks noGrp="1"/>
          </p:cNvSpPr>
          <p:nvPr>
            <p:ph type="title"/>
          </p:nvPr>
        </p:nvSpPr>
        <p:spPr>
          <a:xfrm>
            <a:off x="1040963" y="48489"/>
            <a:ext cx="10116000" cy="828000"/>
          </a:xfrm>
        </p:spPr>
        <p:txBody>
          <a:bodyPr>
            <a:normAutofit/>
          </a:bodyPr>
          <a:lstStyle/>
          <a:p>
            <a:r>
              <a:rPr lang="fr-FR" b="0" dirty="0">
                <a:solidFill>
                  <a:schemeClr val="bg1"/>
                </a:solidFill>
              </a:rPr>
              <a:t>Statut en iode parmi différents groupes de population</a:t>
            </a:r>
          </a:p>
        </p:txBody>
      </p:sp>
      <p:sp>
        <p:nvSpPr>
          <p:cNvPr id="3" name="Text Placeholder 2">
            <a:extLst>
              <a:ext uri="{FF2B5EF4-FFF2-40B4-BE49-F238E27FC236}">
                <a16:creationId xmlns:a16="http://schemas.microsoft.com/office/drawing/2014/main" id="{F6BFFDC5-2B2E-FC4F-B190-A7BA26AF83D6}"/>
              </a:ext>
            </a:extLst>
          </p:cNvPr>
          <p:cNvSpPr>
            <a:spLocks noGrp="1"/>
          </p:cNvSpPr>
          <p:nvPr>
            <p:ph type="body" idx="1"/>
          </p:nvPr>
        </p:nvSpPr>
        <p:spPr>
          <a:xfrm>
            <a:off x="1040963" y="4908506"/>
            <a:ext cx="10609379" cy="1476421"/>
          </a:xfrm>
        </p:spPr>
        <p:txBody>
          <a:bodyPr/>
          <a:lstStyle/>
          <a:p>
            <a:pPr marL="342900" indent="-342900">
              <a:buFont typeface="Arial" panose="020B0604020202020204" pitchFamily="34" charset="0"/>
              <a:buChar char="•"/>
            </a:pPr>
            <a:r>
              <a:rPr lang="fr-FR" dirty="0"/>
              <a:t>Si vous ne recueillez que des informations sur les enfants d'âge scolaire, vous conclurez que l'état iodé est considéré comme adéquat.</a:t>
            </a:r>
          </a:p>
          <a:p>
            <a:pPr marL="342900" indent="-3429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195905E8-5661-A440-A35F-2015D3CA5225}"/>
              </a:ext>
            </a:extLst>
          </p:cNvPr>
          <p:cNvGraphicFramePr>
            <a:graphicFrameLocks noGrp="1"/>
          </p:cNvGraphicFramePr>
          <p:nvPr/>
        </p:nvGraphicFramePr>
        <p:xfrm>
          <a:off x="1471220" y="2031898"/>
          <a:ext cx="9249560" cy="2155588"/>
        </p:xfrm>
        <a:graphic>
          <a:graphicData uri="http://schemas.openxmlformats.org/drawingml/2006/table">
            <a:tbl>
              <a:tblPr firstRow="1" bandRow="1">
                <a:tableStyleId>{5940675A-B579-460E-94D1-54222C63F5DA}</a:tableStyleId>
              </a:tblPr>
              <a:tblGrid>
                <a:gridCol w="1849912">
                  <a:extLst>
                    <a:ext uri="{9D8B030D-6E8A-4147-A177-3AD203B41FA5}">
                      <a16:colId xmlns:a16="http://schemas.microsoft.com/office/drawing/2014/main" val="3507814565"/>
                    </a:ext>
                  </a:extLst>
                </a:gridCol>
                <a:gridCol w="1849912">
                  <a:extLst>
                    <a:ext uri="{9D8B030D-6E8A-4147-A177-3AD203B41FA5}">
                      <a16:colId xmlns:a16="http://schemas.microsoft.com/office/drawing/2014/main" val="1747739927"/>
                    </a:ext>
                  </a:extLst>
                </a:gridCol>
                <a:gridCol w="1849912">
                  <a:extLst>
                    <a:ext uri="{9D8B030D-6E8A-4147-A177-3AD203B41FA5}">
                      <a16:colId xmlns:a16="http://schemas.microsoft.com/office/drawing/2014/main" val="2249265084"/>
                    </a:ext>
                  </a:extLst>
                </a:gridCol>
                <a:gridCol w="1849912">
                  <a:extLst>
                    <a:ext uri="{9D8B030D-6E8A-4147-A177-3AD203B41FA5}">
                      <a16:colId xmlns:a16="http://schemas.microsoft.com/office/drawing/2014/main" val="1984088308"/>
                    </a:ext>
                  </a:extLst>
                </a:gridCol>
                <a:gridCol w="1849912">
                  <a:extLst>
                    <a:ext uri="{9D8B030D-6E8A-4147-A177-3AD203B41FA5}">
                      <a16:colId xmlns:a16="http://schemas.microsoft.com/office/drawing/2014/main" val="3173630792"/>
                    </a:ext>
                  </a:extLst>
                </a:gridCol>
              </a:tblGrid>
              <a:tr h="376754">
                <a:tc gridSpan="4">
                  <a:txBody>
                    <a:bodyPr/>
                    <a:lstStyle/>
                    <a:p>
                      <a:pPr algn="ctr"/>
                      <a:r>
                        <a:rPr lang="fr-FR" sz="1600" b="0" i="0" u="none" strike="noStrike" cap="none" spc="0" baseline="0" noProof="0" dirty="0">
                          <a:ln>
                            <a:noFill/>
                          </a:ln>
                          <a:solidFill>
                            <a:schemeClr val="tx1"/>
                          </a:solidFill>
                          <a:effectLst/>
                          <a:uFillTx/>
                          <a:latin typeface="+mj-lt"/>
                          <a:ea typeface="+mn-ea"/>
                          <a:cs typeface="+mn-cs"/>
                          <a:sym typeface="Arial"/>
                        </a:rPr>
                        <a:t>Exemple 1 des CIU médianes nationaux parmi différents groupes de population</a:t>
                      </a: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endParaRPr lang="fr-FR" sz="1600" b="0" i="0" u="none" strike="noStrike" cap="none" spc="0" baseline="0" noProof="0" dirty="0">
                        <a:ln>
                          <a:noFill/>
                        </a:ln>
                        <a:solidFill>
                          <a:schemeClr val="tx1"/>
                        </a:solidFill>
                        <a:effectLst/>
                        <a:uFillTx/>
                        <a:latin typeface="+mj-lt"/>
                        <a:ea typeface="+mn-ea"/>
                        <a:cs typeface="+mn-cs"/>
                        <a:sym typeface="Arial"/>
                      </a:endParaRPr>
                    </a:p>
                  </a:txBody>
                  <a:tcPr/>
                </a:tc>
                <a:extLst>
                  <a:ext uri="{0D108BD9-81ED-4DB2-BD59-A6C34878D82A}">
                    <a16:rowId xmlns:a16="http://schemas.microsoft.com/office/drawing/2014/main" val="2692588186"/>
                  </a:ext>
                </a:extLst>
              </a:tr>
              <a:tr h="376754">
                <a:tc>
                  <a:txBody>
                    <a:bodyPr/>
                    <a:lstStyle/>
                    <a:p>
                      <a:endParaRPr lang="fr-FR" sz="1600" noProof="0" dirty="0">
                        <a:latin typeface="+mj-lt"/>
                      </a:endParaRPr>
                    </a:p>
                  </a:txBody>
                  <a:tcPr/>
                </a:tc>
                <a:tc gridSpan="3">
                  <a:txBody>
                    <a:bodyPr/>
                    <a:lstStyle/>
                    <a:p>
                      <a:pPr algn="ctr"/>
                      <a:r>
                        <a:rPr lang="fr-FR" sz="1600" noProof="0" dirty="0" err="1">
                          <a:latin typeface="+mj-lt"/>
                        </a:rPr>
                        <a:t>CmIU</a:t>
                      </a:r>
                      <a:r>
                        <a:rPr lang="fr-FR" sz="1600" noProof="0" dirty="0">
                          <a:latin typeface="+mj-lt"/>
                        </a:rPr>
                        <a:t> (</a:t>
                      </a:r>
                      <a:r>
                        <a:rPr lang="fr-FR" sz="1600" noProof="0" dirty="0" err="1">
                          <a:latin typeface="+mj-lt"/>
                        </a:rPr>
                        <a:t>ug</a:t>
                      </a:r>
                      <a:r>
                        <a:rPr lang="fr-FR" sz="1600" noProof="0" dirty="0">
                          <a:latin typeface="+mj-lt"/>
                        </a:rPr>
                        <a:t>/L)</a:t>
                      </a:r>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a:txBody>
                    <a:bodyPr/>
                    <a:lstStyle/>
                    <a:p>
                      <a:pPr algn="ctr"/>
                      <a:endParaRPr lang="fr-FR" sz="1600" noProof="0" dirty="0">
                        <a:latin typeface="+mj-lt"/>
                      </a:endParaRPr>
                    </a:p>
                  </a:txBody>
                  <a:tcPr>
                    <a:solidFill>
                      <a:schemeClr val="tx2">
                        <a:lumMod val="60000"/>
                        <a:lumOff val="40000"/>
                      </a:schemeClr>
                    </a:solidFill>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noProof="0" dirty="0">
                          <a:latin typeface="+mj-lt"/>
                        </a:rPr>
                        <a:t>Groupe de population</a:t>
                      </a:r>
                    </a:p>
                    <a:p>
                      <a:endParaRPr lang="fr-FR" sz="1600" noProof="0" dirty="0">
                        <a:latin typeface="+mj-lt"/>
                      </a:endParaRPr>
                    </a:p>
                  </a:txBody>
                  <a:tcPr>
                    <a:solidFill>
                      <a:schemeClr val="tx2">
                        <a:lumMod val="60000"/>
                        <a:lumOff val="40000"/>
                      </a:schemeClr>
                    </a:solidFill>
                  </a:tcPr>
                </a:tc>
                <a:tc>
                  <a:txBody>
                    <a:bodyPr/>
                    <a:lstStyle/>
                    <a:p>
                      <a:r>
                        <a:rPr lang="fr-FR" sz="1600" b="1" i="0" u="none" strike="noStrike" cap="none" spc="0" baseline="0" noProof="0" dirty="0">
                          <a:ln>
                            <a:noFill/>
                          </a:ln>
                          <a:solidFill>
                            <a:schemeClr val="tx1"/>
                          </a:solidFill>
                          <a:uFillTx/>
                          <a:latin typeface="+mn-lt"/>
                          <a:ea typeface="+mn-ea"/>
                          <a:cs typeface="+mn-cs"/>
                          <a:sym typeface="Arial"/>
                        </a:rPr>
                        <a:t>Insuffisant</a:t>
                      </a:r>
                      <a:endParaRPr lang="fr-FR" sz="1600" b="1" noProof="0" dirty="0">
                        <a:latin typeface="+mj-lt"/>
                      </a:endParaRPr>
                    </a:p>
                  </a:txBody>
                  <a:tcPr>
                    <a:solidFill>
                      <a:schemeClr val="tx2">
                        <a:lumMod val="75000"/>
                      </a:schemeClr>
                    </a:solidFill>
                  </a:tcPr>
                </a:tc>
                <a:tc>
                  <a:txBody>
                    <a:bodyPr/>
                    <a:lstStyle/>
                    <a:p>
                      <a:r>
                        <a:rPr lang="fr-FR" sz="1600" b="1" i="0" u="none" strike="noStrike" cap="none" spc="0" baseline="0" noProof="0" dirty="0">
                          <a:ln>
                            <a:noFill/>
                          </a:ln>
                          <a:solidFill>
                            <a:schemeClr val="tx1"/>
                          </a:solidFill>
                          <a:uFillTx/>
                          <a:latin typeface="+mn-lt"/>
                          <a:ea typeface="+mn-ea"/>
                          <a:cs typeface="+mn-cs"/>
                          <a:sym typeface="Arial"/>
                        </a:rPr>
                        <a:t>Adéquat</a:t>
                      </a:r>
                      <a:endParaRPr lang="fr-FR" sz="1600" b="1" noProof="0" dirty="0">
                        <a:latin typeface="+mj-lt"/>
                      </a:endParaRPr>
                    </a:p>
                  </a:txBody>
                  <a:tcPr>
                    <a:solidFill>
                      <a:schemeClr val="tx2">
                        <a:lumMod val="75000"/>
                      </a:schemeClr>
                    </a:solidFill>
                  </a:tcPr>
                </a:tc>
                <a:tc>
                  <a:txBody>
                    <a:bodyPr/>
                    <a:lstStyle/>
                    <a:p>
                      <a:r>
                        <a:rPr lang="fr-FR" sz="1600" b="1" i="0" u="none" strike="noStrike" cap="none" spc="0" baseline="0" noProof="0" dirty="0">
                          <a:ln>
                            <a:noFill/>
                          </a:ln>
                          <a:solidFill>
                            <a:schemeClr val="tx1"/>
                          </a:solidFill>
                          <a:uFillTx/>
                          <a:latin typeface="+mn-lt"/>
                          <a:ea typeface="+mn-ea"/>
                          <a:cs typeface="+mn-cs"/>
                          <a:sym typeface="Arial"/>
                        </a:rPr>
                        <a:t>Supérieur à la norme et excessif</a:t>
                      </a:r>
                    </a:p>
                  </a:txBody>
                  <a:tcPr>
                    <a:solidFill>
                      <a:schemeClr val="tx2">
                        <a:lumMod val="75000"/>
                      </a:schemeClr>
                    </a:solidFill>
                  </a:tcPr>
                </a:tc>
                <a:tc>
                  <a:txBody>
                    <a:bodyPr/>
                    <a:lstStyle/>
                    <a:p>
                      <a:r>
                        <a:rPr lang="fr-FR" sz="1600" b="1" noProof="0" dirty="0">
                          <a:latin typeface="+mj-lt"/>
                        </a:rPr>
                        <a:t>Classification de statut</a:t>
                      </a:r>
                    </a:p>
                  </a:txBody>
                  <a:tcPr>
                    <a:solidFill>
                      <a:schemeClr val="tx2">
                        <a:lumMod val="75000"/>
                      </a:schemeClr>
                    </a:solidFill>
                  </a:tcPr>
                </a:tc>
                <a:extLst>
                  <a:ext uri="{0D108BD9-81ED-4DB2-BD59-A6C34878D82A}">
                    <a16:rowId xmlns:a16="http://schemas.microsoft.com/office/drawing/2014/main" val="2163913975"/>
                  </a:ext>
                </a:extLst>
              </a:tr>
              <a:tr h="376754">
                <a:tc>
                  <a:txBody>
                    <a:bodyPr/>
                    <a:lstStyle/>
                    <a:p>
                      <a:r>
                        <a:rPr lang="fr-FR" sz="1600" b="1" i="0" u="none" strike="noStrike" cap="none" spc="0" baseline="0" noProof="0" dirty="0">
                          <a:ln>
                            <a:noFill/>
                          </a:ln>
                          <a:solidFill>
                            <a:schemeClr val="tx1"/>
                          </a:solidFill>
                          <a:uFillTx/>
                          <a:latin typeface="+mn-lt"/>
                          <a:ea typeface="+mn-ea"/>
                          <a:cs typeface="+mn-cs"/>
                          <a:sym typeface="Arial"/>
                        </a:rPr>
                        <a:t>Enfants d'âge scolaire</a:t>
                      </a:r>
                    </a:p>
                  </a:txBody>
                  <a:tcPr>
                    <a:solidFill>
                      <a:schemeClr val="tx2">
                        <a:lumMod val="75000"/>
                      </a:schemeClr>
                    </a:solidFill>
                  </a:tcPr>
                </a:tc>
                <a:tc>
                  <a:txBody>
                    <a:bodyPr/>
                    <a:lstStyle/>
                    <a:p>
                      <a:endParaRPr lang="fr-FR" sz="1600" noProof="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noProof="0" dirty="0">
                          <a:latin typeface="+mj-lt"/>
                        </a:rPr>
                        <a:t>163</a:t>
                      </a:r>
                    </a:p>
                    <a:p>
                      <a:endParaRPr lang="fr-FR" sz="1600" noProof="0" dirty="0">
                        <a:latin typeface="+mj-lt"/>
                      </a:endParaRPr>
                    </a:p>
                  </a:txBody>
                  <a:tcPr>
                    <a:solidFill>
                      <a:srgbClr val="92D050"/>
                    </a:solidFill>
                  </a:tcPr>
                </a:tc>
                <a:tc>
                  <a:txBody>
                    <a:bodyPr/>
                    <a:lstStyle/>
                    <a:p>
                      <a:endParaRPr lang="fr-FR" sz="1600" u="sng" noProof="0" dirty="0">
                        <a:latin typeface="+mj-lt"/>
                      </a:endParaRPr>
                    </a:p>
                  </a:txBody>
                  <a:tcPr/>
                </a:tc>
                <a:tc>
                  <a:txBody>
                    <a:bodyPr/>
                    <a:lstStyle/>
                    <a:p>
                      <a:r>
                        <a:rPr lang="fr-FR" sz="1600" u="none" noProof="0" dirty="0">
                          <a:latin typeface="+mj-lt"/>
                        </a:rPr>
                        <a:t>Adéquat</a:t>
                      </a:r>
                    </a:p>
                  </a:txBody>
                  <a:tcPr/>
                </a:tc>
                <a:extLst>
                  <a:ext uri="{0D108BD9-81ED-4DB2-BD59-A6C34878D82A}">
                    <a16:rowId xmlns:a16="http://schemas.microsoft.com/office/drawing/2014/main" val="4161493951"/>
                  </a:ext>
                </a:extLst>
              </a:tr>
            </a:tbl>
          </a:graphicData>
        </a:graphic>
      </p:graphicFrame>
      <p:sp>
        <p:nvSpPr>
          <p:cNvPr id="5" name="Espace réservé du numéro de diapositive 4"/>
          <p:cNvSpPr>
            <a:spLocks noGrp="1"/>
          </p:cNvSpPr>
          <p:nvPr>
            <p:ph type="sldNum" sz="quarter" idx="4294967295"/>
          </p:nvPr>
        </p:nvSpPr>
        <p:spPr>
          <a:xfrm>
            <a:off x="11797551" y="6502796"/>
            <a:ext cx="182118" cy="177801"/>
          </a:xfrm>
        </p:spPr>
        <p:txBody>
          <a:bodyPr/>
          <a:lstStyle/>
          <a:p>
            <a:fld id="{86CB4B4D-7CA3-9044-876B-883B54F8677D}" type="slidenum">
              <a:rPr lang="en-GB" smtClean="0"/>
              <a:t>21</a:t>
            </a:fld>
            <a:endParaRPr lang="en-GB"/>
          </a:p>
        </p:txBody>
      </p:sp>
    </p:spTree>
    <p:extLst>
      <p:ext uri="{BB962C8B-B14F-4D97-AF65-F5344CB8AC3E}">
        <p14:creationId xmlns:p14="http://schemas.microsoft.com/office/powerpoint/2010/main" val="31942548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8EE8-17B9-1447-AEF6-3BAA5EAE4EA2}"/>
              </a:ext>
            </a:extLst>
          </p:cNvPr>
          <p:cNvSpPr>
            <a:spLocks noGrp="1"/>
          </p:cNvSpPr>
          <p:nvPr>
            <p:ph type="title"/>
          </p:nvPr>
        </p:nvSpPr>
        <p:spPr>
          <a:xfrm>
            <a:off x="1040963" y="40674"/>
            <a:ext cx="10080000" cy="828000"/>
          </a:xfrm>
        </p:spPr>
        <p:txBody>
          <a:bodyPr>
            <a:normAutofit/>
          </a:bodyPr>
          <a:lstStyle/>
          <a:p>
            <a:r>
              <a:rPr lang="fr-FR" b="0" dirty="0">
                <a:solidFill>
                  <a:schemeClr val="bg1"/>
                </a:solidFill>
              </a:rPr>
              <a:t>Statut en iode parmi différents groupes de population</a:t>
            </a:r>
          </a:p>
        </p:txBody>
      </p:sp>
      <p:graphicFrame>
        <p:nvGraphicFramePr>
          <p:cNvPr id="4" name="Table 3">
            <a:extLst>
              <a:ext uri="{FF2B5EF4-FFF2-40B4-BE49-F238E27FC236}">
                <a16:creationId xmlns:a16="http://schemas.microsoft.com/office/drawing/2014/main" id="{8F0CD40E-6E38-174E-BD73-DDC3503EE37F}"/>
              </a:ext>
            </a:extLst>
          </p:cNvPr>
          <p:cNvGraphicFramePr>
            <a:graphicFrameLocks noGrp="1"/>
          </p:cNvGraphicFramePr>
          <p:nvPr/>
        </p:nvGraphicFramePr>
        <p:xfrm>
          <a:off x="1616364" y="1211283"/>
          <a:ext cx="9249560" cy="2734708"/>
        </p:xfrm>
        <a:graphic>
          <a:graphicData uri="http://schemas.openxmlformats.org/drawingml/2006/table">
            <a:tbl>
              <a:tblPr firstRow="1" bandRow="1">
                <a:tableStyleId>{5940675A-B579-460E-94D1-54222C63F5DA}</a:tableStyleId>
              </a:tblPr>
              <a:tblGrid>
                <a:gridCol w="1849912">
                  <a:extLst>
                    <a:ext uri="{9D8B030D-6E8A-4147-A177-3AD203B41FA5}">
                      <a16:colId xmlns:a16="http://schemas.microsoft.com/office/drawing/2014/main" val="3507814565"/>
                    </a:ext>
                  </a:extLst>
                </a:gridCol>
                <a:gridCol w="1849912">
                  <a:extLst>
                    <a:ext uri="{9D8B030D-6E8A-4147-A177-3AD203B41FA5}">
                      <a16:colId xmlns:a16="http://schemas.microsoft.com/office/drawing/2014/main" val="1747739927"/>
                    </a:ext>
                  </a:extLst>
                </a:gridCol>
                <a:gridCol w="1849912">
                  <a:extLst>
                    <a:ext uri="{9D8B030D-6E8A-4147-A177-3AD203B41FA5}">
                      <a16:colId xmlns:a16="http://schemas.microsoft.com/office/drawing/2014/main" val="2249265084"/>
                    </a:ext>
                  </a:extLst>
                </a:gridCol>
                <a:gridCol w="1849912">
                  <a:extLst>
                    <a:ext uri="{9D8B030D-6E8A-4147-A177-3AD203B41FA5}">
                      <a16:colId xmlns:a16="http://schemas.microsoft.com/office/drawing/2014/main" val="1984088308"/>
                    </a:ext>
                  </a:extLst>
                </a:gridCol>
                <a:gridCol w="1849912">
                  <a:extLst>
                    <a:ext uri="{9D8B030D-6E8A-4147-A177-3AD203B41FA5}">
                      <a16:colId xmlns:a16="http://schemas.microsoft.com/office/drawing/2014/main" val="3173630792"/>
                    </a:ext>
                  </a:extLst>
                </a:gridCol>
              </a:tblGrid>
              <a:tr h="376754">
                <a:tc gridSpan="4">
                  <a:txBody>
                    <a:bodyPr/>
                    <a:lstStyle/>
                    <a:p>
                      <a:pPr algn="ctr"/>
                      <a:r>
                        <a:rPr lang="fr-FR" sz="1600" b="0" i="0" u="none" strike="noStrike" cap="none" spc="0" baseline="0" noProof="0" dirty="0">
                          <a:ln>
                            <a:noFill/>
                          </a:ln>
                          <a:solidFill>
                            <a:schemeClr val="tx1"/>
                          </a:solidFill>
                          <a:effectLst/>
                          <a:uFillTx/>
                          <a:latin typeface="+mn-lt"/>
                          <a:ea typeface="+mn-ea"/>
                          <a:cs typeface="+mn-cs"/>
                          <a:sym typeface="Arial"/>
                        </a:rPr>
                        <a:t>Exemple 1 des CIU médianes nationaux parmi différents groupes de population</a:t>
                      </a: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endParaRPr lang="fr-FR" sz="1600" b="0" i="0" u="none" strike="noStrike" cap="none" spc="0" baseline="0" noProof="0" dirty="0">
                        <a:ln>
                          <a:noFill/>
                        </a:ln>
                        <a:solidFill>
                          <a:schemeClr val="tx1"/>
                        </a:solidFill>
                        <a:effectLst/>
                        <a:uFillTx/>
                        <a:latin typeface="+mj-lt"/>
                        <a:ea typeface="+mn-ea"/>
                        <a:cs typeface="+mn-cs"/>
                        <a:sym typeface="Arial"/>
                      </a:endParaRPr>
                    </a:p>
                  </a:txBody>
                  <a:tcPr/>
                </a:tc>
                <a:extLst>
                  <a:ext uri="{0D108BD9-81ED-4DB2-BD59-A6C34878D82A}">
                    <a16:rowId xmlns:a16="http://schemas.microsoft.com/office/drawing/2014/main" val="2692588186"/>
                  </a:ext>
                </a:extLst>
              </a:tr>
              <a:tr h="376754">
                <a:tc>
                  <a:txBody>
                    <a:bodyPr/>
                    <a:lstStyle/>
                    <a:p>
                      <a:endParaRPr lang="fr-FR" sz="1600" noProof="0" dirty="0">
                        <a:latin typeface="+mj-lt"/>
                      </a:endParaRPr>
                    </a:p>
                  </a:txBody>
                  <a:tcPr/>
                </a:tc>
                <a:tc gridSpan="3">
                  <a:txBody>
                    <a:bodyPr/>
                    <a:lstStyle/>
                    <a:p>
                      <a:pPr algn="ctr"/>
                      <a:r>
                        <a:rPr lang="fr-FR" sz="1600" b="0" i="0" u="none" strike="noStrike" cap="none" spc="0" baseline="0" noProof="0" dirty="0">
                          <a:ln>
                            <a:noFill/>
                          </a:ln>
                          <a:solidFill>
                            <a:schemeClr val="tx1"/>
                          </a:solidFill>
                          <a:uFillTx/>
                          <a:latin typeface="+mn-lt"/>
                          <a:ea typeface="+mn-ea"/>
                          <a:cs typeface="+mn-cs"/>
                          <a:sym typeface="Arial"/>
                        </a:rPr>
                        <a:t>CMIU (</a:t>
                      </a:r>
                      <a:r>
                        <a:rPr lang="fr-FR" sz="1600" b="0" i="0" u="none" strike="noStrike" cap="none" spc="0" baseline="0" noProof="0" dirty="0" err="1">
                          <a:ln>
                            <a:noFill/>
                          </a:ln>
                          <a:solidFill>
                            <a:schemeClr val="tx1"/>
                          </a:solidFill>
                          <a:uFillTx/>
                          <a:latin typeface="+mn-lt"/>
                          <a:ea typeface="+mn-ea"/>
                          <a:cs typeface="+mn-cs"/>
                          <a:sym typeface="Arial"/>
                        </a:rPr>
                        <a:t>ug</a:t>
                      </a:r>
                      <a:r>
                        <a:rPr lang="fr-FR" sz="1600" b="0" i="0" u="none" strike="noStrike" cap="none" spc="0" baseline="0" noProof="0" dirty="0">
                          <a:ln>
                            <a:noFill/>
                          </a:ln>
                          <a:solidFill>
                            <a:schemeClr val="tx1"/>
                          </a:solidFill>
                          <a:uFillTx/>
                          <a:latin typeface="+mn-lt"/>
                          <a:ea typeface="+mn-ea"/>
                          <a:cs typeface="+mn-cs"/>
                          <a:sym typeface="Arial"/>
                        </a:rPr>
                        <a:t>/L)</a:t>
                      </a:r>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a:txBody>
                    <a:bodyPr/>
                    <a:lstStyle/>
                    <a:p>
                      <a:pPr algn="ctr"/>
                      <a:endParaRPr lang="fr-FR" sz="1600" noProof="0" dirty="0">
                        <a:latin typeface="+mj-lt"/>
                      </a:endParaRPr>
                    </a:p>
                  </a:txBody>
                  <a:tcPr>
                    <a:solidFill>
                      <a:schemeClr val="tx2">
                        <a:lumMod val="60000"/>
                        <a:lumOff val="40000"/>
                      </a:schemeClr>
                    </a:solidFill>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b="0" i="0" u="none" strike="noStrike" cap="none" spc="0" baseline="0" noProof="0" dirty="0">
                          <a:ln>
                            <a:noFill/>
                          </a:ln>
                          <a:solidFill>
                            <a:schemeClr val="tx1"/>
                          </a:solidFill>
                          <a:uFillTx/>
                          <a:latin typeface="+mn-lt"/>
                          <a:ea typeface="+mn-ea"/>
                          <a:cs typeface="+mn-cs"/>
                          <a:sym typeface="Arial"/>
                        </a:rPr>
                        <a:t>Groupe de population</a:t>
                      </a:r>
                    </a:p>
                    <a:p>
                      <a:endParaRPr lang="fr-FR" sz="1600" noProof="0" dirty="0">
                        <a:latin typeface="+mj-lt"/>
                      </a:endParaRPr>
                    </a:p>
                  </a:txBody>
                  <a:tcPr>
                    <a:solidFill>
                      <a:schemeClr val="tx2">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1" i="0" u="none" strike="noStrike" cap="none" spc="0" baseline="0" noProof="0" dirty="0">
                          <a:ln>
                            <a:noFill/>
                          </a:ln>
                          <a:solidFill>
                            <a:schemeClr val="tx1"/>
                          </a:solidFill>
                          <a:uFillTx/>
                          <a:latin typeface="+mn-lt"/>
                          <a:ea typeface="+mn-ea"/>
                          <a:cs typeface="+mn-cs"/>
                          <a:sym typeface="Arial"/>
                        </a:rPr>
                        <a:t>Insuffisant</a:t>
                      </a:r>
                    </a:p>
                    <a:p>
                      <a:endParaRPr lang="fr-FR" sz="1600" b="1" noProof="0" dirty="0">
                        <a:latin typeface="+mj-lt"/>
                      </a:endParaRPr>
                    </a:p>
                  </a:txBody>
                  <a:tcPr>
                    <a:solidFill>
                      <a:schemeClr val="tx2">
                        <a:lumMod val="75000"/>
                      </a:schemeClr>
                    </a:solidFill>
                  </a:tcPr>
                </a:tc>
                <a:tc>
                  <a:txBody>
                    <a:bodyPr/>
                    <a:lstStyle/>
                    <a:p>
                      <a:r>
                        <a:rPr lang="fr-FR" sz="1600" b="1" i="0" u="none" strike="noStrike" cap="none" spc="0" baseline="0" noProof="0" dirty="0">
                          <a:ln>
                            <a:noFill/>
                          </a:ln>
                          <a:solidFill>
                            <a:schemeClr val="tx1"/>
                          </a:solidFill>
                          <a:uFillTx/>
                          <a:latin typeface="+mn-lt"/>
                          <a:ea typeface="+mn-ea"/>
                          <a:cs typeface="+mn-cs"/>
                          <a:sym typeface="Arial"/>
                        </a:rPr>
                        <a:t>Adéquat</a:t>
                      </a:r>
                      <a:endParaRPr lang="fr-FR" sz="1600" b="1" noProof="0" dirty="0">
                        <a:latin typeface="+mj-lt"/>
                      </a:endParaRPr>
                    </a:p>
                  </a:txBody>
                  <a:tcPr>
                    <a:solidFill>
                      <a:schemeClr val="tx2">
                        <a:lumMod val="75000"/>
                      </a:schemeClr>
                    </a:solidFill>
                  </a:tcPr>
                </a:tc>
                <a:tc>
                  <a:txBody>
                    <a:bodyPr/>
                    <a:lstStyle/>
                    <a:p>
                      <a:r>
                        <a:rPr lang="fr-FR" sz="1600" b="1" i="0" u="none" strike="noStrike" cap="none" spc="0" baseline="0" noProof="0" dirty="0">
                          <a:ln>
                            <a:noFill/>
                          </a:ln>
                          <a:solidFill>
                            <a:schemeClr val="tx1"/>
                          </a:solidFill>
                          <a:uFillTx/>
                          <a:latin typeface="+mn-lt"/>
                          <a:ea typeface="+mn-ea"/>
                          <a:cs typeface="+mn-cs"/>
                          <a:sym typeface="Arial"/>
                        </a:rPr>
                        <a:t>Supérieur à la norme et excessif</a:t>
                      </a:r>
                    </a:p>
                  </a:txBody>
                  <a:tcPr>
                    <a:solidFill>
                      <a:schemeClr val="tx2">
                        <a:lumMod val="75000"/>
                      </a:schemeClr>
                    </a:solidFill>
                  </a:tcPr>
                </a:tc>
                <a:tc>
                  <a:txBody>
                    <a:bodyPr/>
                    <a:lstStyle/>
                    <a:p>
                      <a:r>
                        <a:rPr lang="fr-FR" sz="1600" b="1" i="0" u="none" strike="noStrike" cap="none" spc="0" baseline="0" noProof="0" dirty="0">
                          <a:ln>
                            <a:noFill/>
                          </a:ln>
                          <a:solidFill>
                            <a:schemeClr val="tx1"/>
                          </a:solidFill>
                          <a:uFillTx/>
                          <a:latin typeface="+mn-lt"/>
                          <a:ea typeface="+mn-ea"/>
                          <a:cs typeface="+mn-cs"/>
                          <a:sym typeface="Arial"/>
                        </a:rPr>
                        <a:t>Classification de statut</a:t>
                      </a:r>
                    </a:p>
                  </a:txBody>
                  <a:tcPr>
                    <a:solidFill>
                      <a:schemeClr val="tx2">
                        <a:lumMod val="75000"/>
                      </a:schemeClr>
                    </a:solidFill>
                  </a:tcPr>
                </a:tc>
                <a:extLst>
                  <a:ext uri="{0D108BD9-81ED-4DB2-BD59-A6C34878D82A}">
                    <a16:rowId xmlns:a16="http://schemas.microsoft.com/office/drawing/2014/main" val="2163913975"/>
                  </a:ext>
                </a:extLst>
              </a:tr>
              <a:tr h="376754">
                <a:tc>
                  <a:txBody>
                    <a:bodyPr/>
                    <a:lstStyle/>
                    <a:p>
                      <a:r>
                        <a:rPr lang="fr-FR" sz="1600" b="1" i="0" u="none" strike="noStrike" cap="none" spc="0" baseline="0" noProof="0" dirty="0">
                          <a:ln>
                            <a:noFill/>
                          </a:ln>
                          <a:solidFill>
                            <a:schemeClr val="tx1"/>
                          </a:solidFill>
                          <a:uFillTx/>
                          <a:latin typeface="+mn-lt"/>
                          <a:ea typeface="+mn-ea"/>
                          <a:cs typeface="+mn-cs"/>
                          <a:sym typeface="Arial"/>
                        </a:rPr>
                        <a:t>Enfants d'âge scolaire</a:t>
                      </a:r>
                    </a:p>
                  </a:txBody>
                  <a:tcPr>
                    <a:solidFill>
                      <a:schemeClr val="tx2">
                        <a:lumMod val="75000"/>
                      </a:schemeClr>
                    </a:solidFill>
                  </a:tcPr>
                </a:tc>
                <a:tc>
                  <a:txBody>
                    <a:bodyPr/>
                    <a:lstStyle/>
                    <a:p>
                      <a:endParaRPr lang="fr-FR" sz="1600" noProof="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noProof="0" dirty="0">
                          <a:latin typeface="+mj-lt"/>
                        </a:rPr>
                        <a:t>163</a:t>
                      </a:r>
                    </a:p>
                    <a:p>
                      <a:endParaRPr lang="fr-FR" sz="1600" noProof="0" dirty="0">
                        <a:latin typeface="+mj-lt"/>
                      </a:endParaRPr>
                    </a:p>
                  </a:txBody>
                  <a:tcPr>
                    <a:solidFill>
                      <a:srgbClr val="92D050"/>
                    </a:solidFill>
                  </a:tcPr>
                </a:tc>
                <a:tc>
                  <a:txBody>
                    <a:bodyPr/>
                    <a:lstStyle/>
                    <a:p>
                      <a:endParaRPr lang="fr-FR" sz="1600" u="sng" noProof="0" dirty="0">
                        <a:latin typeface="+mj-lt"/>
                      </a:endParaRPr>
                    </a:p>
                  </a:txBody>
                  <a:tcPr/>
                </a:tc>
                <a:tc>
                  <a:txBody>
                    <a:bodyPr/>
                    <a:lstStyle/>
                    <a:p>
                      <a:r>
                        <a:rPr lang="fr-FR" sz="1600" b="0" i="0" u="none" strike="noStrike" cap="none" spc="0" baseline="0" noProof="0" dirty="0">
                          <a:ln>
                            <a:noFill/>
                          </a:ln>
                          <a:solidFill>
                            <a:schemeClr val="tx1"/>
                          </a:solidFill>
                          <a:uFillTx/>
                          <a:latin typeface="+mn-lt"/>
                          <a:ea typeface="+mn-ea"/>
                          <a:cs typeface="+mn-cs"/>
                          <a:sym typeface="Arial"/>
                        </a:rPr>
                        <a:t>Adéquat</a:t>
                      </a:r>
                      <a:endParaRPr lang="fr-FR" sz="1600" u="none" noProof="0" dirty="0">
                        <a:latin typeface="+mj-lt"/>
                      </a:endParaRPr>
                    </a:p>
                  </a:txBody>
                  <a:tcPr/>
                </a:tc>
                <a:extLst>
                  <a:ext uri="{0D108BD9-81ED-4DB2-BD59-A6C34878D82A}">
                    <a16:rowId xmlns:a16="http://schemas.microsoft.com/office/drawing/2014/main" val="4161493951"/>
                  </a:ext>
                </a:extLst>
              </a:tr>
              <a:tr h="376754">
                <a:tc>
                  <a:txBody>
                    <a:bodyPr/>
                    <a:lstStyle/>
                    <a:p>
                      <a:r>
                        <a:rPr lang="fr-FR" sz="1600" b="1" i="0" u="none" strike="noStrike" cap="none" spc="0" baseline="0" noProof="0" dirty="0">
                          <a:ln>
                            <a:noFill/>
                          </a:ln>
                          <a:solidFill>
                            <a:schemeClr val="tx1"/>
                          </a:solidFill>
                          <a:uFillTx/>
                          <a:latin typeface="+mn-lt"/>
                          <a:ea typeface="+mn-ea"/>
                          <a:cs typeface="+mn-cs"/>
                          <a:sym typeface="Arial"/>
                        </a:rPr>
                        <a:t>Femmes enceintes</a:t>
                      </a:r>
                    </a:p>
                  </a:txBody>
                  <a:tcPr>
                    <a:solidFill>
                      <a:schemeClr val="tx2">
                        <a:lumMod val="75000"/>
                      </a:schemeClr>
                    </a:solidFill>
                  </a:tcPr>
                </a:tc>
                <a:tc>
                  <a:txBody>
                    <a:bodyPr/>
                    <a:lstStyle/>
                    <a:p>
                      <a:r>
                        <a:rPr lang="fr-FR" sz="1600" noProof="0" dirty="0">
                          <a:latin typeface="+mj-lt"/>
                        </a:rPr>
                        <a:t>113</a:t>
                      </a:r>
                    </a:p>
                  </a:txBody>
                  <a:tcPr>
                    <a:solidFill>
                      <a:srgbClr val="FFC000"/>
                    </a:solidFill>
                  </a:tcPr>
                </a:tc>
                <a:tc>
                  <a:txBody>
                    <a:bodyPr/>
                    <a:lstStyle/>
                    <a:p>
                      <a:endParaRPr lang="fr-FR" sz="1600" noProof="0" dirty="0">
                        <a:latin typeface="+mj-lt"/>
                      </a:endParaRPr>
                    </a:p>
                  </a:txBody>
                  <a:tcPr/>
                </a:tc>
                <a:tc>
                  <a:txBody>
                    <a:bodyPr/>
                    <a:lstStyle/>
                    <a:p>
                      <a:endParaRPr lang="fr-FR" sz="1600" noProof="0" dirty="0">
                        <a:latin typeface="+mj-lt"/>
                      </a:endParaRPr>
                    </a:p>
                  </a:txBody>
                  <a:tcPr/>
                </a:tc>
                <a:tc>
                  <a:txBody>
                    <a:bodyPr/>
                    <a:lstStyle/>
                    <a:p>
                      <a:r>
                        <a:rPr lang="fr-FR" sz="1600" noProof="0" dirty="0">
                          <a:latin typeface="+mj-lt"/>
                        </a:rPr>
                        <a:t>Insuffisant</a:t>
                      </a:r>
                    </a:p>
                  </a:txBody>
                  <a:tcPr/>
                </a:tc>
                <a:extLst>
                  <a:ext uri="{0D108BD9-81ED-4DB2-BD59-A6C34878D82A}">
                    <a16:rowId xmlns:a16="http://schemas.microsoft.com/office/drawing/2014/main" val="731369812"/>
                  </a:ext>
                </a:extLst>
              </a:tr>
            </a:tbl>
          </a:graphicData>
        </a:graphic>
      </p:graphicFrame>
      <p:sp>
        <p:nvSpPr>
          <p:cNvPr id="5" name="Text Placeholder 2">
            <a:extLst>
              <a:ext uri="{FF2B5EF4-FFF2-40B4-BE49-F238E27FC236}">
                <a16:creationId xmlns:a16="http://schemas.microsoft.com/office/drawing/2014/main" id="{0FD446EF-5E1E-F14D-996E-16F735CE8205}"/>
              </a:ext>
            </a:extLst>
          </p:cNvPr>
          <p:cNvSpPr txBox="1">
            <a:spLocks/>
          </p:cNvSpPr>
          <p:nvPr/>
        </p:nvSpPr>
        <p:spPr>
          <a:xfrm>
            <a:off x="504608" y="4089266"/>
            <a:ext cx="11292943" cy="25913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marL="342900" indent="-342900" hangingPunct="1">
              <a:buFont typeface="Arial" panose="020B0604020202020204" pitchFamily="34" charset="0"/>
              <a:buChar char="•"/>
            </a:pPr>
            <a:r>
              <a:rPr lang="fr-FR" sz="2000" dirty="0"/>
              <a:t>Le statut en iode est classé comme adéquat pour les enfants d’âge scolaire</a:t>
            </a:r>
          </a:p>
          <a:p>
            <a:pPr marL="342900" indent="-342900" hangingPunct="1">
              <a:buFont typeface="Arial" panose="020B0604020202020204" pitchFamily="34" charset="0"/>
              <a:buChar char="•"/>
            </a:pPr>
            <a:r>
              <a:rPr lang="fr-FR" sz="2000" dirty="0"/>
              <a:t>Le statut en iode est insuffisant pour les femmes enceintes </a:t>
            </a:r>
            <a:r>
              <a:rPr lang="fr-FR" sz="2000" dirty="0">
                <a:sym typeface="Wingdings" pitchFamily="2" charset="2"/>
              </a:rPr>
              <a:t> ceci nécessite une révision du programme et des actions correctives pour assurer un statut en iode adéquat aux femmes enceintes</a:t>
            </a:r>
          </a:p>
          <a:p>
            <a:pPr marL="342900" indent="-342900" hangingPunct="1">
              <a:buFont typeface="Arial" panose="020B0604020202020204" pitchFamily="34" charset="0"/>
              <a:buChar char="•"/>
            </a:pPr>
            <a:endParaRPr lang="fr-FR" sz="2000" dirty="0">
              <a:sym typeface="Wingdings" pitchFamily="2" charset="2"/>
            </a:endParaRPr>
          </a:p>
          <a:p>
            <a:pPr indent="0" algn="ctr" hangingPunct="1"/>
            <a:r>
              <a:rPr lang="fr-FR" b="1" dirty="0">
                <a:solidFill>
                  <a:srgbClr val="FA5DFF"/>
                </a:solidFill>
              </a:rPr>
              <a:t>Dans la mesure où les ressources le permettent, l'adéquation des apports en iode devrait être examinée parmi différents sous-groupes de la population, en particulier parmi les groupes vulnérables à la carence en iode.</a:t>
            </a:r>
            <a:endParaRPr lang="en-US" b="1" dirty="0">
              <a:solidFill>
                <a:srgbClr val="FA5DFF"/>
              </a:solidFill>
            </a:endParaRPr>
          </a:p>
          <a:p>
            <a:pPr marL="342900" indent="-342900" hangingPunct="1">
              <a:buFont typeface="Arial" panose="020B0604020202020204" pitchFamily="34" charset="0"/>
              <a:buChar char="•"/>
            </a:pPr>
            <a:endParaRPr lang="fr-FR" dirty="0"/>
          </a:p>
        </p:txBody>
      </p:sp>
      <p:sp>
        <p:nvSpPr>
          <p:cNvPr id="3" name="Espace réservé du numéro de diapositive 2"/>
          <p:cNvSpPr>
            <a:spLocks noGrp="1"/>
          </p:cNvSpPr>
          <p:nvPr>
            <p:ph type="sldNum" sz="quarter" idx="4294967295"/>
          </p:nvPr>
        </p:nvSpPr>
        <p:spPr>
          <a:xfrm>
            <a:off x="11797551" y="6502796"/>
            <a:ext cx="182118" cy="177801"/>
          </a:xfrm>
        </p:spPr>
        <p:txBody>
          <a:bodyPr/>
          <a:lstStyle/>
          <a:p>
            <a:fld id="{86CB4B4D-7CA3-9044-876B-883B54F8677D}" type="slidenum">
              <a:rPr lang="en-GB" smtClean="0"/>
              <a:t>22</a:t>
            </a:fld>
            <a:endParaRPr lang="en-GB"/>
          </a:p>
        </p:txBody>
      </p:sp>
    </p:spTree>
    <p:extLst>
      <p:ext uri="{BB962C8B-B14F-4D97-AF65-F5344CB8AC3E}">
        <p14:creationId xmlns:p14="http://schemas.microsoft.com/office/powerpoint/2010/main" val="27821537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4">
            <a:extLst>
              <a:ext uri="{FF2B5EF4-FFF2-40B4-BE49-F238E27FC236}">
                <a16:creationId xmlns:a16="http://schemas.microsoft.com/office/drawing/2014/main" id="{FCEFCDC1-F42B-8E40-BC9A-E12090DCD2D3}"/>
              </a:ext>
            </a:extLst>
          </p:cNvPr>
          <p:cNvGrpSpPr/>
          <p:nvPr/>
        </p:nvGrpSpPr>
        <p:grpSpPr>
          <a:xfrm>
            <a:off x="113232" y="1184580"/>
            <a:ext cx="8305060" cy="5564328"/>
            <a:chOff x="2268186" y="953757"/>
            <a:chExt cx="8032979" cy="6302066"/>
          </a:xfrm>
        </p:grpSpPr>
        <p:sp>
          <p:nvSpPr>
            <p:cNvPr id="29" name="Oval 25">
              <a:extLst>
                <a:ext uri="{FF2B5EF4-FFF2-40B4-BE49-F238E27FC236}">
                  <a16:creationId xmlns:a16="http://schemas.microsoft.com/office/drawing/2014/main" id="{C4695848-D0E7-8F4B-9CE3-D3C8C0231AD0}"/>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u="sng" dirty="0">
                <a:solidFill>
                  <a:schemeClr val="tx1"/>
                </a:solidFill>
              </a:endParaRPr>
            </a:p>
          </p:txBody>
        </p:sp>
        <p:sp>
          <p:nvSpPr>
            <p:cNvPr id="30"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solidFill>
                  <a:schemeClr val="tx1"/>
                </a:solidFill>
              </a:endParaRPr>
            </a:p>
          </p:txBody>
        </p:sp>
        <p:sp>
          <p:nvSpPr>
            <p:cNvPr id="31" name="Oval 47">
              <a:extLst>
                <a:ext uri="{FF2B5EF4-FFF2-40B4-BE49-F238E27FC236}">
                  <a16:creationId xmlns:a16="http://schemas.microsoft.com/office/drawing/2014/main" id="{11829796-EC98-F04F-972C-B29E9249FBD9}"/>
                </a:ext>
              </a:extLst>
            </p:cNvPr>
            <p:cNvSpPr/>
            <p:nvPr/>
          </p:nvSpPr>
          <p:spPr>
            <a:xfrm>
              <a:off x="5057544" y="326527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tx1"/>
                  </a:solidFill>
                </a:rPr>
                <a:t>OBJECTIF</a:t>
              </a:r>
              <a:r>
                <a:rPr lang="fr-FR" sz="1200" dirty="0">
                  <a:solidFill>
                    <a:schemeClr val="tx1"/>
                  </a:solidFill>
                </a:rPr>
                <a:t> apport nutritionnel en iode optimal pour tous</a:t>
              </a:r>
            </a:p>
            <a:p>
              <a:pPr algn="ctr"/>
              <a:r>
                <a:rPr lang="fr-FR" sz="1200" b="1" u="sng" dirty="0">
                  <a:solidFill>
                    <a:schemeClr val="tx1"/>
                  </a:solidFill>
                </a:rPr>
                <a:t>Stratégie:</a:t>
              </a:r>
              <a:r>
                <a:rPr lang="fr-FR" sz="1200" dirty="0">
                  <a:solidFill>
                    <a:schemeClr val="tx1"/>
                  </a:solidFill>
                </a:rPr>
                <a:t> ioder tout sel comestible à usage humain</a:t>
              </a:r>
              <a:endParaRPr lang="fr-FR" sz="1200" b="1" u="sng" dirty="0">
                <a:solidFill>
                  <a:schemeClr val="tx1"/>
                </a:solidFill>
              </a:endParaRPr>
            </a:p>
          </p:txBody>
        </p:sp>
        <p:sp>
          <p:nvSpPr>
            <p:cNvPr id="32" name="TextBox 49">
              <a:extLst>
                <a:ext uri="{FF2B5EF4-FFF2-40B4-BE49-F238E27FC236}">
                  <a16:creationId xmlns:a16="http://schemas.microsoft.com/office/drawing/2014/main" id="{C9E215F3-6094-F649-8990-BB223CA0080C}"/>
                </a:ext>
              </a:extLst>
            </p:cNvPr>
            <p:cNvSpPr txBox="1"/>
            <p:nvPr/>
          </p:nvSpPr>
          <p:spPr>
            <a:xfrm>
              <a:off x="4672018" y="2331016"/>
              <a:ext cx="2210079"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Définir une </a:t>
              </a:r>
              <a:r>
                <a:rPr lang="fr-FR" sz="1600" dirty="0" err="1"/>
                <a:t>baseline</a:t>
              </a:r>
              <a:endParaRPr lang="fr-FR" sz="1600" dirty="0"/>
            </a:p>
          </p:txBody>
        </p:sp>
        <p:sp>
          <p:nvSpPr>
            <p:cNvPr id="33" name="TextBox 50">
              <a:extLst>
                <a:ext uri="{FF2B5EF4-FFF2-40B4-BE49-F238E27FC236}">
                  <a16:creationId xmlns:a16="http://schemas.microsoft.com/office/drawing/2014/main" id="{7CBE1210-124E-254D-B50E-1F29EB82F595}"/>
                </a:ext>
              </a:extLst>
            </p:cNvPr>
            <p:cNvSpPr txBox="1"/>
            <p:nvPr/>
          </p:nvSpPr>
          <p:spPr>
            <a:xfrm>
              <a:off x="4949620" y="2612348"/>
              <a:ext cx="1472540" cy="6797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Statut en iode</a:t>
              </a:r>
            </a:p>
            <a:p>
              <a:r>
                <a:rPr lang="fr-FR" sz="1100" dirty="0"/>
                <a:t>Apport en sel &amp;  consommation</a:t>
              </a:r>
            </a:p>
          </p:txBody>
        </p:sp>
        <p:sp>
          <p:nvSpPr>
            <p:cNvPr id="34" name="TextBox 51">
              <a:extLst>
                <a:ext uri="{FF2B5EF4-FFF2-40B4-BE49-F238E27FC236}">
                  <a16:creationId xmlns:a16="http://schemas.microsoft.com/office/drawing/2014/main" id="{5E2A6B40-F1E1-B14F-BFFD-3003817E4404}"/>
                </a:ext>
              </a:extLst>
            </p:cNvPr>
            <p:cNvSpPr txBox="1"/>
            <p:nvPr/>
          </p:nvSpPr>
          <p:spPr>
            <a:xfrm>
              <a:off x="3134110" y="4929933"/>
              <a:ext cx="2638614"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Concevoir le  programme</a:t>
              </a:r>
            </a:p>
          </p:txBody>
        </p:sp>
        <p:sp>
          <p:nvSpPr>
            <p:cNvPr id="35" name="TextBox 52">
              <a:extLst>
                <a:ext uri="{FF2B5EF4-FFF2-40B4-BE49-F238E27FC236}">
                  <a16:creationId xmlns:a16="http://schemas.microsoft.com/office/drawing/2014/main" id="{58C136A1-5086-CF4E-ACD6-F6A37E8BBEFD}"/>
                </a:ext>
              </a:extLst>
            </p:cNvPr>
            <p:cNvSpPr txBox="1"/>
            <p:nvPr/>
          </p:nvSpPr>
          <p:spPr>
            <a:xfrm>
              <a:off x="4962113" y="5191550"/>
              <a:ext cx="1271513" cy="871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Cibles</a:t>
              </a:r>
            </a:p>
            <a:p>
              <a:r>
                <a:rPr lang="fr-FR" sz="1100" dirty="0"/>
                <a:t>Lois</a:t>
              </a:r>
            </a:p>
            <a:p>
              <a:r>
                <a:rPr lang="fr-FR" sz="1100" dirty="0"/>
                <a:t>Gestion</a:t>
              </a:r>
            </a:p>
            <a:p>
              <a:r>
                <a:rPr lang="fr-FR" sz="1100" dirty="0"/>
                <a:t>Budget</a:t>
              </a:r>
            </a:p>
          </p:txBody>
        </p:sp>
        <p:sp>
          <p:nvSpPr>
            <p:cNvPr id="36" name="TextBox 53">
              <a:extLst>
                <a:ext uri="{FF2B5EF4-FFF2-40B4-BE49-F238E27FC236}">
                  <a16:creationId xmlns:a16="http://schemas.microsoft.com/office/drawing/2014/main" id="{6D23490A-9A8C-2F49-8859-1F12DF9B388B}"/>
                </a:ext>
              </a:extLst>
            </p:cNvPr>
            <p:cNvSpPr txBox="1"/>
            <p:nvPr/>
          </p:nvSpPr>
          <p:spPr>
            <a:xfrm>
              <a:off x="5772724" y="5030404"/>
              <a:ext cx="2712931" cy="348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400" dirty="0"/>
                <a:t>Implémenter le  programme</a:t>
              </a:r>
            </a:p>
          </p:txBody>
        </p:sp>
        <p:sp>
          <p:nvSpPr>
            <p:cNvPr id="37" name="TextBox 54">
              <a:extLst>
                <a:ext uri="{FF2B5EF4-FFF2-40B4-BE49-F238E27FC236}">
                  <a16:creationId xmlns:a16="http://schemas.microsoft.com/office/drawing/2014/main" id="{AD5A4C5B-1C75-374B-90E7-A452D61466C3}"/>
                </a:ext>
              </a:extLst>
            </p:cNvPr>
            <p:cNvSpPr txBox="1"/>
            <p:nvPr/>
          </p:nvSpPr>
          <p:spPr>
            <a:xfrm>
              <a:off x="6143458" y="5331672"/>
              <a:ext cx="1271513" cy="296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Iodation du sel </a:t>
              </a:r>
            </a:p>
          </p:txBody>
        </p:sp>
        <p:sp>
          <p:nvSpPr>
            <p:cNvPr id="38" name="TextBox 55">
              <a:extLst>
                <a:ext uri="{FF2B5EF4-FFF2-40B4-BE49-F238E27FC236}">
                  <a16:creationId xmlns:a16="http://schemas.microsoft.com/office/drawing/2014/main" id="{DF565AB1-A385-8E42-BAB8-53CF96FEAE8E}"/>
                </a:ext>
              </a:extLst>
            </p:cNvPr>
            <p:cNvSpPr txBox="1"/>
            <p:nvPr/>
          </p:nvSpPr>
          <p:spPr>
            <a:xfrm>
              <a:off x="6908048" y="2757129"/>
              <a:ext cx="1739570"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Usage</a:t>
              </a:r>
            </a:p>
          </p:txBody>
        </p:sp>
        <p:sp>
          <p:nvSpPr>
            <p:cNvPr id="39" name="TextBox 56">
              <a:extLst>
                <a:ext uri="{FF2B5EF4-FFF2-40B4-BE49-F238E27FC236}">
                  <a16:creationId xmlns:a16="http://schemas.microsoft.com/office/drawing/2014/main" id="{0873FDBD-287F-5440-965B-F50AF61D4592}"/>
                </a:ext>
              </a:extLst>
            </p:cNvPr>
            <p:cNvSpPr txBox="1"/>
            <p:nvPr/>
          </p:nvSpPr>
          <p:spPr>
            <a:xfrm>
              <a:off x="7146535" y="3127800"/>
              <a:ext cx="1401990" cy="6797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t>Sel de table</a:t>
              </a:r>
            </a:p>
            <a:p>
              <a:r>
                <a:rPr lang="fr-FR" sz="1100" dirty="0"/>
                <a:t>Sel dans les aliments transform</a:t>
              </a:r>
              <a:r>
                <a:rPr lang="fr-FR" sz="1100" dirty="0">
                  <a:cs typeface="Calibri" panose="020F0502020204030204" pitchFamily="34" charset="0"/>
                </a:rPr>
                <a:t>és</a:t>
              </a:r>
              <a:endParaRPr lang="fr-FR" sz="1100" dirty="0"/>
            </a:p>
          </p:txBody>
        </p:sp>
        <p:sp>
          <p:nvSpPr>
            <p:cNvPr id="40" name="TextBox 57">
              <a:extLst>
                <a:ext uri="{FF2B5EF4-FFF2-40B4-BE49-F238E27FC236}">
                  <a16:creationId xmlns:a16="http://schemas.microsoft.com/office/drawing/2014/main" id="{BD5D2675-E632-0A43-841F-B3C7B59A4173}"/>
                </a:ext>
              </a:extLst>
            </p:cNvPr>
            <p:cNvSpPr txBox="1"/>
            <p:nvPr/>
          </p:nvSpPr>
          <p:spPr>
            <a:xfrm>
              <a:off x="8287879" y="4855290"/>
              <a:ext cx="1896765"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Suivre l’échelle</a:t>
              </a:r>
            </a:p>
          </p:txBody>
        </p:sp>
        <p:sp>
          <p:nvSpPr>
            <p:cNvPr id="41" name="TextBox 58">
              <a:extLst>
                <a:ext uri="{FF2B5EF4-FFF2-40B4-BE49-F238E27FC236}">
                  <a16:creationId xmlns:a16="http://schemas.microsoft.com/office/drawing/2014/main" id="{2CE0E963-9EE5-AA4C-BF94-0C7C9896D191}"/>
                </a:ext>
              </a:extLst>
            </p:cNvPr>
            <p:cNvSpPr txBox="1"/>
            <p:nvPr/>
          </p:nvSpPr>
          <p:spPr>
            <a:xfrm>
              <a:off x="8242582" y="5202255"/>
              <a:ext cx="1424416" cy="871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 sel iodé</a:t>
              </a:r>
            </a:p>
            <a:p>
              <a:r>
                <a:rPr lang="fr-FR" sz="1100" dirty="0">
                  <a:cs typeface="Calibri" panose="020F0502020204030204" pitchFamily="34" charset="0"/>
                </a:rPr>
                <a:t>% des producteurs alimentaires utilisant du sel iodé</a:t>
              </a:r>
            </a:p>
          </p:txBody>
        </p:sp>
        <p:sp>
          <p:nvSpPr>
            <p:cNvPr id="42" name="TextBox 59">
              <a:extLst>
                <a:ext uri="{FF2B5EF4-FFF2-40B4-BE49-F238E27FC236}">
                  <a16:creationId xmlns:a16="http://schemas.microsoft.com/office/drawing/2014/main" id="{8889ABD7-14C1-574E-AE14-4129E4BFC22B}"/>
                </a:ext>
              </a:extLst>
            </p:cNvPr>
            <p:cNvSpPr txBox="1"/>
            <p:nvPr/>
          </p:nvSpPr>
          <p:spPr>
            <a:xfrm>
              <a:off x="7061238" y="5958447"/>
              <a:ext cx="2037838"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Contrôler la qualit</a:t>
              </a:r>
              <a:r>
                <a:rPr lang="fr-FR" sz="1600" dirty="0">
                  <a:cs typeface="Calibri" panose="020F0502020204030204" pitchFamily="34" charset="0"/>
                </a:rPr>
                <a:t>é</a:t>
              </a:r>
              <a:endParaRPr lang="fr-FR" sz="1600" dirty="0"/>
            </a:p>
          </p:txBody>
        </p:sp>
        <p:sp>
          <p:nvSpPr>
            <p:cNvPr id="43" name="TextBox 60">
              <a:extLst>
                <a:ext uri="{FF2B5EF4-FFF2-40B4-BE49-F238E27FC236}">
                  <a16:creationId xmlns:a16="http://schemas.microsoft.com/office/drawing/2014/main" id="{A1CCD704-97D3-1D4B-8FAE-A9F95DF25521}"/>
                </a:ext>
              </a:extLst>
            </p:cNvPr>
            <p:cNvSpPr txBox="1"/>
            <p:nvPr/>
          </p:nvSpPr>
          <p:spPr>
            <a:xfrm>
              <a:off x="7094414" y="6327778"/>
              <a:ext cx="1454111" cy="6797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Niveau d’iode du sel dans les chaînes de distributions</a:t>
              </a:r>
            </a:p>
          </p:txBody>
        </p:sp>
        <p:sp>
          <p:nvSpPr>
            <p:cNvPr id="44" name="TextBox 61">
              <a:extLst>
                <a:ext uri="{FF2B5EF4-FFF2-40B4-BE49-F238E27FC236}">
                  <a16:creationId xmlns:a16="http://schemas.microsoft.com/office/drawing/2014/main" id="{517CD278-9BE8-364F-881D-4A80E7807CE8}"/>
                </a:ext>
              </a:extLst>
            </p:cNvPr>
            <p:cNvSpPr txBox="1"/>
            <p:nvPr/>
          </p:nvSpPr>
          <p:spPr>
            <a:xfrm>
              <a:off x="8100415" y="2859577"/>
              <a:ext cx="2200750"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la couverture</a:t>
              </a:r>
            </a:p>
          </p:txBody>
        </p:sp>
        <p:sp>
          <p:nvSpPr>
            <p:cNvPr id="45" name="TextBox 62">
              <a:extLst>
                <a:ext uri="{FF2B5EF4-FFF2-40B4-BE49-F238E27FC236}">
                  <a16:creationId xmlns:a16="http://schemas.microsoft.com/office/drawing/2014/main" id="{B7930BDA-A2E7-244E-B687-2AC74C6A561F}"/>
                </a:ext>
              </a:extLst>
            </p:cNvPr>
            <p:cNvSpPr txBox="1"/>
            <p:nvPr/>
          </p:nvSpPr>
          <p:spPr>
            <a:xfrm>
              <a:off x="8568594" y="3211103"/>
              <a:ext cx="1271513" cy="12548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 des ménages utilisant le sel iodé</a:t>
              </a:r>
            </a:p>
            <a:p>
              <a:r>
                <a:rPr lang="fr-FR" sz="1100" dirty="0">
                  <a:cs typeface="Calibri" panose="020F0502020204030204" pitchFamily="34" charset="0"/>
                </a:rPr>
                <a:t>Utilisation du sel iodé dans les aliments transformés</a:t>
              </a:r>
            </a:p>
          </p:txBody>
        </p:sp>
        <p:sp>
          <p:nvSpPr>
            <p:cNvPr id="47" name="TextBox 63">
              <a:extLst>
                <a:ext uri="{FF2B5EF4-FFF2-40B4-BE49-F238E27FC236}">
                  <a16:creationId xmlns:a16="http://schemas.microsoft.com/office/drawing/2014/main" id="{AB6DAD67-EEE0-934E-99B3-14FF0A35B67F}"/>
                </a:ext>
              </a:extLst>
            </p:cNvPr>
            <p:cNvSpPr txBox="1"/>
            <p:nvPr/>
          </p:nvSpPr>
          <p:spPr>
            <a:xfrm>
              <a:off x="4949620" y="1292580"/>
              <a:ext cx="1829309" cy="383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Evaluer l’Impact</a:t>
              </a:r>
            </a:p>
          </p:txBody>
        </p:sp>
        <p:sp>
          <p:nvSpPr>
            <p:cNvPr id="48" name="TextBox 64">
              <a:extLst>
                <a:ext uri="{FF2B5EF4-FFF2-40B4-BE49-F238E27FC236}">
                  <a16:creationId xmlns:a16="http://schemas.microsoft.com/office/drawing/2014/main" id="{C1E1830B-D211-0441-B0EC-A225BC968313}"/>
                </a:ext>
              </a:extLst>
            </p:cNvPr>
            <p:cNvSpPr txBox="1"/>
            <p:nvPr/>
          </p:nvSpPr>
          <p:spPr>
            <a:xfrm>
              <a:off x="5057544" y="1599949"/>
              <a:ext cx="2171829" cy="48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100" dirty="0">
                  <a:cs typeface="Calibri" panose="020F0502020204030204" pitchFamily="34" charset="0"/>
                </a:rPr>
                <a:t>Statut en iode</a:t>
              </a:r>
            </a:p>
            <a:p>
              <a:r>
                <a:rPr lang="fr-FR" sz="1100" dirty="0">
                  <a:cs typeface="Calibri" panose="020F0502020204030204" pitchFamily="34" charset="0"/>
                </a:rPr>
                <a:t>Statut en iode par programme</a:t>
              </a: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8992539" y="1216708"/>
            <a:ext cx="229350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5. </a:t>
            </a:r>
            <a:r>
              <a:rPr lang="fr-FR" dirty="0"/>
              <a:t>Examiner le CIU médiane dans les sous-populations pertinentes</a:t>
            </a:r>
            <a:endParaRPr lang="en-US"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a:stCxn id="46" idx="1"/>
            <a:endCxn id="47" idx="3"/>
          </p:cNvCxnSpPr>
          <p:nvPr/>
        </p:nvCxnSpPr>
        <p:spPr>
          <a:xfrm flipH="1" flipV="1">
            <a:off x="4776757" y="1653015"/>
            <a:ext cx="4215782" cy="163857"/>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624DCFC0-0490-CF4F-81FB-EDF755FCD771}"/>
              </a:ext>
            </a:extLst>
          </p:cNvPr>
          <p:cNvCxnSpPr>
            <a:cxnSpLocks/>
            <a:stCxn id="46" idx="1"/>
            <a:endCxn id="36" idx="0"/>
          </p:cNvCxnSpPr>
          <p:nvPr/>
        </p:nvCxnSpPr>
        <p:spPr>
          <a:xfrm flipH="1">
            <a:off x="5138880" y="1816872"/>
            <a:ext cx="3853659" cy="2967131"/>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50" name="Straight Arrow Connector 48">
            <a:extLst>
              <a:ext uri="{FF2B5EF4-FFF2-40B4-BE49-F238E27FC236}">
                <a16:creationId xmlns:a16="http://schemas.microsoft.com/office/drawing/2014/main" id="{1B0046EF-6931-6E4A-917D-EC7839C43C7C}"/>
              </a:ext>
            </a:extLst>
          </p:cNvPr>
          <p:cNvCxnSpPr>
            <a:cxnSpLocks/>
            <a:stCxn id="46" idx="1"/>
            <a:endCxn id="33" idx="3"/>
          </p:cNvCxnSpPr>
          <p:nvPr/>
        </p:nvCxnSpPr>
        <p:spPr>
          <a:xfrm flipH="1">
            <a:off x="4407904" y="1816872"/>
            <a:ext cx="4584635" cy="1132221"/>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Espace réservé du numéro de diapositive 15"/>
          <p:cNvSpPr>
            <a:spLocks noGrp="1"/>
          </p:cNvSpPr>
          <p:nvPr>
            <p:ph type="sldNum" sz="quarter" idx="4294967295"/>
          </p:nvPr>
        </p:nvSpPr>
        <p:spPr>
          <a:xfrm>
            <a:off x="11797551" y="6502796"/>
            <a:ext cx="182118" cy="177801"/>
          </a:xfrm>
        </p:spPr>
        <p:txBody>
          <a:bodyPr/>
          <a:lstStyle/>
          <a:p>
            <a:fld id="{86CB4B4D-7CA3-9044-876B-883B54F8677D}" type="slidenum">
              <a:rPr lang="en-GB" smtClean="0"/>
              <a:t>23</a:t>
            </a:fld>
            <a:endParaRPr lang="en-GB"/>
          </a:p>
        </p:txBody>
      </p:sp>
      <p:sp>
        <p:nvSpPr>
          <p:cNvPr id="2" name="Titre 1"/>
          <p:cNvSpPr>
            <a:spLocks noGrp="1"/>
          </p:cNvSpPr>
          <p:nvPr>
            <p:ph type="title"/>
          </p:nvPr>
        </p:nvSpPr>
        <p:spPr>
          <a:xfrm>
            <a:off x="1038000" y="40832"/>
            <a:ext cx="10116000" cy="828000"/>
          </a:xfrm>
        </p:spPr>
        <p:txBody>
          <a:bodyPr>
            <a:normAutofit/>
          </a:bodyPr>
          <a:lstStyle/>
          <a:p>
            <a:r>
              <a:rPr lang="fr-FR" b="0" dirty="0"/>
              <a:t>Recommandation 5 – population par sous groupe</a:t>
            </a:r>
            <a:endParaRPr lang="en-GB" b="0" dirty="0"/>
          </a:p>
        </p:txBody>
      </p:sp>
    </p:spTree>
    <p:extLst>
      <p:ext uri="{BB962C8B-B14F-4D97-AF65-F5344CB8AC3E}">
        <p14:creationId xmlns:p14="http://schemas.microsoft.com/office/powerpoint/2010/main" val="19646859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514350" indent="-447675">
              <a:buFont typeface="Wingdings" panose="05000000000000000000" pitchFamily="2" charset="2"/>
              <a:buChar char="§"/>
            </a:pPr>
            <a:r>
              <a:rPr lang="fr-FR" dirty="0"/>
              <a:t>Les données nationales sont utiles pour suivre les progrès globaux, mais elles peuvent cacher des disparités et des variations infranationales</a:t>
            </a:r>
          </a:p>
          <a:p>
            <a:pPr marL="514350" indent="-447675">
              <a:buFont typeface="Wingdings" panose="05000000000000000000" pitchFamily="2" charset="2"/>
              <a:buChar char="§"/>
            </a:pPr>
            <a:endParaRPr lang="fr-FR" dirty="0"/>
          </a:p>
          <a:p>
            <a:pPr marL="514350" indent="-447675">
              <a:buFont typeface="Wingdings" panose="05000000000000000000" pitchFamily="2" charset="2"/>
              <a:buChar char="§"/>
            </a:pPr>
            <a:r>
              <a:rPr lang="fr-FR" dirty="0"/>
              <a:t>De nombreux pays ont un statut d’iode adéquat avec des sous-populations dont le statut est inadéquat - non protégées</a:t>
            </a:r>
          </a:p>
          <a:p>
            <a:pPr marL="514350" indent="-447675">
              <a:buFont typeface="Wingdings" panose="05000000000000000000" pitchFamily="2" charset="2"/>
              <a:buChar char="§"/>
            </a:pPr>
            <a:endParaRPr lang="fr-FR" dirty="0"/>
          </a:p>
          <a:p>
            <a:pPr marL="514350" indent="-447675">
              <a:buFont typeface="Wingdings" panose="05000000000000000000" pitchFamily="2" charset="2"/>
              <a:buChar char="§"/>
            </a:pPr>
            <a:r>
              <a:rPr lang="fr-FR" dirty="0"/>
              <a:t>Ces données permettent d'identifier les disparités et d'orienter les améliorations à apporter aux programmes, qui deviendront de plus en plus importantes à la suite de la réforme du secteur</a:t>
            </a:r>
            <a:endParaRPr lang="en-US" dirty="0"/>
          </a:p>
        </p:txBody>
      </p:sp>
      <p:sp>
        <p:nvSpPr>
          <p:cNvPr id="8" name="Title 1">
            <a:extLst>
              <a:ext uri="{FF2B5EF4-FFF2-40B4-BE49-F238E27FC236}">
                <a16:creationId xmlns:a16="http://schemas.microsoft.com/office/drawing/2014/main" id="{2C3399F6-46FD-44EA-BCB4-3B1B1AC42240}"/>
              </a:ext>
            </a:extLst>
          </p:cNvPr>
          <p:cNvSpPr>
            <a:spLocks noGrp="1"/>
          </p:cNvSpPr>
          <p:nvPr>
            <p:ph type="title"/>
          </p:nvPr>
        </p:nvSpPr>
        <p:spPr>
          <a:xfrm>
            <a:off x="1022059" y="50662"/>
            <a:ext cx="10080000" cy="828000"/>
          </a:xfrm>
          <a:ln w="12700">
            <a:miter lim="4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normAutofit/>
          </a:bodyPr>
          <a:lstStyle/>
          <a:p>
            <a:r>
              <a:rPr lang="en-GB" sz="2800" b="0" spc="-100" dirty="0">
                <a:solidFill>
                  <a:schemeClr val="bg1"/>
                </a:solidFill>
                <a:cs typeface="Calibri" panose="020F0502020204030204" pitchFamily="34" charset="0"/>
                <a:sym typeface="Arial"/>
              </a:rPr>
              <a:t>INTERPRETATION des </a:t>
            </a:r>
            <a:r>
              <a:rPr lang="en-GB" sz="2800" b="0" spc="-100" dirty="0" err="1">
                <a:solidFill>
                  <a:schemeClr val="bg1"/>
                </a:solidFill>
                <a:cs typeface="Calibri" panose="020F0502020204030204" pitchFamily="34" charset="0"/>
                <a:sym typeface="Arial"/>
              </a:rPr>
              <a:t>donnes</a:t>
            </a:r>
            <a:r>
              <a:rPr lang="en-GB" sz="2800" b="0" spc="-100" dirty="0">
                <a:solidFill>
                  <a:schemeClr val="bg1"/>
                </a:solidFill>
                <a:cs typeface="Calibri" panose="020F0502020204030204" pitchFamily="34" charset="0"/>
                <a:sym typeface="Arial"/>
              </a:rPr>
              <a:t> d </a:t>
            </a:r>
            <a:r>
              <a:rPr lang="en-GB" sz="2800" b="0" spc="-100" dirty="0" err="1">
                <a:solidFill>
                  <a:schemeClr val="bg1"/>
                </a:solidFill>
                <a:cs typeface="Calibri" panose="020F0502020204030204" pitchFamily="34" charset="0"/>
                <a:sym typeface="Arial"/>
              </a:rPr>
              <a:t>enquêtes</a:t>
            </a:r>
            <a:r>
              <a:rPr lang="en-GB" sz="2800" b="0" spc="-100" dirty="0">
                <a:solidFill>
                  <a:schemeClr val="bg1"/>
                </a:solidFill>
                <a:cs typeface="Calibri" panose="020F0502020204030204" pitchFamily="34" charset="0"/>
                <a:sym typeface="Arial"/>
              </a:rPr>
              <a:t> </a:t>
            </a:r>
            <a:r>
              <a:rPr lang="en-GB" sz="2800" b="0" spc="-100" dirty="0" err="1">
                <a:solidFill>
                  <a:schemeClr val="bg1"/>
                </a:solidFill>
                <a:cs typeface="Calibri" panose="020F0502020204030204" pitchFamily="34" charset="0"/>
                <a:sym typeface="Arial"/>
              </a:rPr>
              <a:t>nationalEs</a:t>
            </a:r>
            <a:r>
              <a:rPr lang="en-GB" sz="2800" b="0" spc="-100" dirty="0">
                <a:solidFill>
                  <a:schemeClr val="bg1"/>
                </a:solidFill>
                <a:cs typeface="Calibri" panose="020F0502020204030204" pitchFamily="34" charset="0"/>
                <a:sym typeface="Arial"/>
              </a:rPr>
              <a:t> </a:t>
            </a:r>
            <a:endParaRPr lang="en-GB" sz="2800" b="0" spc="-100" dirty="0">
              <a:solidFill>
                <a:schemeClr val="bg1"/>
              </a:solidFill>
              <a:latin typeface="+mj-lt"/>
              <a:ea typeface="+mj-ea"/>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73CCBE76-C8F1-B545-B7C3-78E3C353ED29}"/>
              </a:ext>
            </a:extLst>
          </p:cNvPr>
          <p:cNvSpPr>
            <a:spLocks noGrp="1"/>
          </p:cNvSpPr>
          <p:nvPr>
            <p:ph type="sldNum" sz="quarter" idx="4294967295"/>
          </p:nvPr>
        </p:nvSpPr>
        <p:spPr>
          <a:xfrm>
            <a:off x="11653164" y="6424349"/>
            <a:ext cx="262249" cy="276999"/>
          </a:xfrm>
        </p:spPr>
        <p:txBody>
          <a:bodyPr/>
          <a:lstStyle/>
          <a:p>
            <a:fld id="{86CB4B4D-7CA3-9044-876B-883B54F8677D}" type="slidenum">
              <a:rPr lang="de-CH" smtClean="0">
                <a:solidFill>
                  <a:schemeClr val="tx1"/>
                </a:solidFill>
              </a:rPr>
              <a:t>24</a:t>
            </a:fld>
            <a:endParaRPr lang="de-CH" dirty="0">
              <a:solidFill>
                <a:schemeClr val="tx1"/>
              </a:solidFill>
            </a:endParaRPr>
          </a:p>
        </p:txBody>
      </p:sp>
    </p:spTree>
    <p:extLst>
      <p:ext uri="{BB962C8B-B14F-4D97-AF65-F5344CB8AC3E}">
        <p14:creationId xmlns:p14="http://schemas.microsoft.com/office/powerpoint/2010/main" val="10414543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330" y="3875310"/>
            <a:ext cx="10946739" cy="1965448"/>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fr-FR" sz="2000" dirty="0"/>
              <a:t>Dans le cas où vous ne regardez que le CmIU de l'ensemble de la population sans prendre en compte s'ils avaient du sel iodé à la maison ou non, la conclusion serait :</a:t>
            </a:r>
          </a:p>
          <a:p>
            <a:pPr>
              <a:lnSpc>
                <a:spcPct val="120000"/>
              </a:lnSpc>
            </a:pPr>
            <a:r>
              <a:rPr lang="fr-FR" sz="2000" dirty="0"/>
              <a:t>La CmIU est «optimale» et le pays classé iode suffisant</a:t>
            </a:r>
            <a:endParaRPr lang="en-US" sz="2000" dirty="0"/>
          </a:p>
          <a:p>
            <a:pPr>
              <a:lnSpc>
                <a:spcPct val="120000"/>
              </a:lnSpc>
            </a:pPr>
            <a:endParaRPr lang="en-US" sz="2000" dirty="0"/>
          </a:p>
          <a:p>
            <a:pPr>
              <a:lnSpc>
                <a:spcPct val="120000"/>
              </a:lnSpc>
            </a:pPr>
            <a:endParaRPr lang="en-US" sz="2000" dirty="0">
              <a:latin typeface="+mj-lt"/>
            </a:endParaRPr>
          </a:p>
        </p:txBody>
      </p:sp>
      <p:sp>
        <p:nvSpPr>
          <p:cNvPr id="10" name="Title 1">
            <a:extLst>
              <a:ext uri="{FF2B5EF4-FFF2-40B4-BE49-F238E27FC236}">
                <a16:creationId xmlns:a16="http://schemas.microsoft.com/office/drawing/2014/main" id="{41A1296F-0E99-455C-B8CB-DC5F20084813}"/>
              </a:ext>
            </a:extLst>
          </p:cNvPr>
          <p:cNvSpPr>
            <a:spLocks noGrp="1"/>
          </p:cNvSpPr>
          <p:nvPr>
            <p:ph type="title"/>
          </p:nvPr>
        </p:nvSpPr>
        <p:spPr>
          <a:xfrm>
            <a:off x="1186181" y="41459"/>
            <a:ext cx="9756000" cy="828000"/>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fontScale="90000"/>
          </a:bodyPr>
          <a:lstStyle/>
          <a:p>
            <a:pPr>
              <a:lnSpc>
                <a:spcPct val="100000"/>
              </a:lnSpc>
            </a:pPr>
            <a:r>
              <a:rPr lang="fr-FR" b="0" spc="-100" dirty="0">
                <a:cs typeface="Calibri" panose="020F0502020204030204" pitchFamily="34" charset="0"/>
              </a:rPr>
              <a:t>Interprétation des DONNÉES DE L'ENQUÊTE NATIONALE - exemple</a:t>
            </a:r>
            <a:endParaRPr lang="en-GB" sz="2800" b="0" spc="-100" dirty="0">
              <a:solidFill>
                <a:schemeClr val="bg1"/>
              </a:solidFill>
              <a:latin typeface="+mj-lt"/>
              <a:ea typeface="+mj-ea"/>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9012015B-1558-874D-B91B-7E9717106120}"/>
              </a:ext>
            </a:extLst>
          </p:cNvPr>
          <p:cNvSpPr>
            <a:spLocks noGrp="1"/>
          </p:cNvSpPr>
          <p:nvPr>
            <p:ph type="sldNum" sz="quarter" idx="4294967295"/>
          </p:nvPr>
        </p:nvSpPr>
        <p:spPr>
          <a:xfrm>
            <a:off x="11752486" y="6520350"/>
            <a:ext cx="262249" cy="276999"/>
          </a:xfrm>
        </p:spPr>
        <p:txBody>
          <a:bodyPr/>
          <a:lstStyle/>
          <a:p>
            <a:fld id="{86CB4B4D-7CA3-9044-876B-883B54F8677D}" type="slidenum">
              <a:rPr lang="de-CH" smtClean="0">
                <a:solidFill>
                  <a:schemeClr val="tx1"/>
                </a:solidFill>
              </a:rPr>
              <a:t>25</a:t>
            </a:fld>
            <a:endParaRPr lang="de-CH" dirty="0">
              <a:solidFill>
                <a:schemeClr val="tx1"/>
              </a:solidFill>
            </a:endParaRPr>
          </a:p>
        </p:txBody>
      </p:sp>
      <p:graphicFrame>
        <p:nvGraphicFramePr>
          <p:cNvPr id="6" name="Content Placeholder 3">
            <a:extLst>
              <a:ext uri="{FF2B5EF4-FFF2-40B4-BE49-F238E27FC236}">
                <a16:creationId xmlns:a16="http://schemas.microsoft.com/office/drawing/2014/main" id="{B7378ED6-48DF-E049-BC18-8A622604A28B}"/>
              </a:ext>
            </a:extLst>
          </p:cNvPr>
          <p:cNvGraphicFramePr>
            <a:graphicFrameLocks/>
          </p:cNvGraphicFramePr>
          <p:nvPr/>
        </p:nvGraphicFramePr>
        <p:xfrm>
          <a:off x="1420099" y="1500996"/>
          <a:ext cx="8258306" cy="2172885"/>
        </p:xfrm>
        <a:graphic>
          <a:graphicData uri="http://schemas.openxmlformats.org/drawingml/2006/table">
            <a:tbl>
              <a:tblPr firstRow="1" bandRow="1">
                <a:tableStyleId>{5C22544A-7EE6-4342-B048-85BDC9FD1C3A}</a:tableStyleId>
              </a:tblPr>
              <a:tblGrid>
                <a:gridCol w="3740696">
                  <a:extLst>
                    <a:ext uri="{9D8B030D-6E8A-4147-A177-3AD203B41FA5}">
                      <a16:colId xmlns:a16="http://schemas.microsoft.com/office/drawing/2014/main" val="20000"/>
                    </a:ext>
                  </a:extLst>
                </a:gridCol>
                <a:gridCol w="2258805">
                  <a:extLst>
                    <a:ext uri="{9D8B030D-6E8A-4147-A177-3AD203B41FA5}">
                      <a16:colId xmlns:a16="http://schemas.microsoft.com/office/drawing/2014/main" val="20002"/>
                    </a:ext>
                  </a:extLst>
                </a:gridCol>
                <a:gridCol w="2258805">
                  <a:extLst>
                    <a:ext uri="{9D8B030D-6E8A-4147-A177-3AD203B41FA5}">
                      <a16:colId xmlns:a16="http://schemas.microsoft.com/office/drawing/2014/main" val="414862643"/>
                    </a:ext>
                  </a:extLst>
                </a:gridCol>
              </a:tblGrid>
              <a:tr h="299981">
                <a:tc>
                  <a:txBody>
                    <a:bodyPr/>
                    <a:lstStyle/>
                    <a:p>
                      <a:pPr algn="l">
                        <a:lnSpc>
                          <a:spcPct val="80000"/>
                        </a:lnSpc>
                      </a:pPr>
                      <a:r>
                        <a:rPr lang="en-US" sz="1800" b="0" dirty="0" err="1">
                          <a:latin typeface="+mj-lt"/>
                        </a:rPr>
                        <a:t>Teneur</a:t>
                      </a:r>
                      <a:r>
                        <a:rPr lang="en-US" sz="1800" b="0" baseline="0" dirty="0">
                          <a:latin typeface="+mj-lt"/>
                        </a:rPr>
                        <a:t> </a:t>
                      </a:r>
                      <a:r>
                        <a:rPr lang="en-US" sz="1800" b="0" baseline="0" dirty="0" err="1">
                          <a:latin typeface="+mj-lt"/>
                        </a:rPr>
                        <a:t>en</a:t>
                      </a:r>
                      <a:r>
                        <a:rPr lang="en-US" sz="1800" b="0" baseline="0" dirty="0">
                          <a:latin typeface="+mj-lt"/>
                        </a:rPr>
                        <a:t> </a:t>
                      </a:r>
                      <a:r>
                        <a:rPr lang="en-US" sz="1800" b="0" baseline="0" dirty="0" err="1">
                          <a:latin typeface="+mj-lt"/>
                        </a:rPr>
                        <a:t>iode</a:t>
                      </a:r>
                      <a:r>
                        <a:rPr lang="en-US" sz="1800" b="0" baseline="0" dirty="0">
                          <a:latin typeface="+mj-lt"/>
                        </a:rPr>
                        <a:t> du </a:t>
                      </a:r>
                      <a:r>
                        <a:rPr lang="en-US" sz="1800" b="0" baseline="0" dirty="0" err="1">
                          <a:latin typeface="+mj-lt"/>
                        </a:rPr>
                        <a:t>sel</a:t>
                      </a:r>
                      <a:r>
                        <a:rPr lang="en-US" sz="1800" b="0" baseline="0" dirty="0">
                          <a:latin typeface="+mj-lt"/>
                        </a:rPr>
                        <a:t> </a:t>
                      </a:r>
                      <a:r>
                        <a:rPr lang="en-US" sz="1800" b="0" baseline="0" dirty="0" err="1">
                          <a:latin typeface="+mj-lt"/>
                        </a:rPr>
                        <a:t>disponible</a:t>
                      </a:r>
                      <a:r>
                        <a:rPr lang="en-US" sz="1800" b="0" baseline="0" dirty="0">
                          <a:latin typeface="+mj-lt"/>
                        </a:rPr>
                        <a:t> </a:t>
                      </a:r>
                      <a:r>
                        <a:rPr lang="en-US" sz="1800" b="0" baseline="0" dirty="0" err="1">
                          <a:latin typeface="+mj-lt"/>
                        </a:rPr>
                        <a:t>dans</a:t>
                      </a:r>
                      <a:r>
                        <a:rPr lang="en-US" sz="1800" b="0" baseline="0" dirty="0">
                          <a:latin typeface="+mj-lt"/>
                        </a:rPr>
                        <a:t> les ménages</a:t>
                      </a:r>
                      <a:endParaRPr lang="en-US" sz="1800" b="0" dirty="0">
                        <a:latin typeface="+mj-lt"/>
                      </a:endParaRPr>
                    </a:p>
                  </a:txBody>
                  <a:tcPr marL="91416" marR="91416" marT="45708" marB="45708"/>
                </a:tc>
                <a:tc>
                  <a:txBody>
                    <a:bodyPr/>
                    <a:lstStyle/>
                    <a:p>
                      <a:pPr algn="ctr">
                        <a:lnSpc>
                          <a:spcPct val="80000"/>
                        </a:lnSpc>
                      </a:pPr>
                      <a:r>
                        <a:rPr lang="en-US" sz="1800" b="0" dirty="0">
                          <a:latin typeface="+mj-lt"/>
                        </a:rPr>
                        <a:t>Couverture (%)</a:t>
                      </a:r>
                    </a:p>
                  </a:txBody>
                  <a:tcPr marL="91416" marR="91416" marT="45708" marB="45708"/>
                </a:tc>
                <a:tc>
                  <a:txBody>
                    <a:bodyPr/>
                    <a:lstStyle/>
                    <a:p>
                      <a:pPr algn="ctr">
                        <a:lnSpc>
                          <a:spcPct val="80000"/>
                        </a:lnSpc>
                      </a:pPr>
                      <a:r>
                        <a:rPr lang="fr-FR" sz="1800" b="1" i="0" u="none" strike="noStrike" cap="none" spc="0" baseline="0" dirty="0" err="1">
                          <a:ln>
                            <a:noFill/>
                          </a:ln>
                          <a:solidFill>
                            <a:schemeClr val="lt1"/>
                          </a:solidFill>
                          <a:uFillTx/>
                          <a:latin typeface="+mn-lt"/>
                          <a:ea typeface="+mn-ea"/>
                          <a:cs typeface="+mn-cs"/>
                          <a:sym typeface="Arial"/>
                        </a:rPr>
                        <a:t>CmIU</a:t>
                      </a:r>
                      <a:r>
                        <a:rPr lang="en-US" sz="1800" b="0" i="0" u="none" strike="noStrike" cap="none" spc="0" baseline="0" dirty="0">
                          <a:ln>
                            <a:noFill/>
                          </a:ln>
                          <a:solidFill>
                            <a:schemeClr val="lt1"/>
                          </a:solidFill>
                          <a:uFillTx/>
                          <a:latin typeface="+mn-lt"/>
                          <a:ea typeface="+mn-ea"/>
                          <a:cs typeface="+mn-cs"/>
                          <a:sym typeface="Arial"/>
                        </a:rPr>
                        <a:t>(</a:t>
                      </a:r>
                      <a:r>
                        <a:rPr lang="en-US" sz="1800" b="0" i="0" u="none" strike="noStrike" cap="none" spc="0" baseline="0" dirty="0" err="1">
                          <a:ln>
                            <a:noFill/>
                          </a:ln>
                          <a:solidFill>
                            <a:schemeClr val="lt1"/>
                          </a:solidFill>
                          <a:uFillTx/>
                          <a:latin typeface="+mn-lt"/>
                          <a:ea typeface="+mn-ea"/>
                          <a:cs typeface="+mn-cs"/>
                          <a:sym typeface="Arial"/>
                        </a:rPr>
                        <a:t>ug</a:t>
                      </a:r>
                      <a:r>
                        <a:rPr lang="en-US" sz="1800" b="0" i="0" u="none" strike="noStrike" cap="none" spc="0" baseline="0" dirty="0">
                          <a:ln>
                            <a:noFill/>
                          </a:ln>
                          <a:solidFill>
                            <a:schemeClr val="lt1"/>
                          </a:solidFill>
                          <a:uFillTx/>
                          <a:latin typeface="+mn-lt"/>
                          <a:ea typeface="+mn-ea"/>
                          <a:cs typeface="+mn-cs"/>
                          <a:sym typeface="Arial"/>
                        </a:rPr>
                        <a:t>/L)</a:t>
                      </a:r>
                      <a:endParaRPr lang="en-US" sz="1800" b="0" dirty="0">
                        <a:latin typeface="+mj-lt"/>
                      </a:endParaRPr>
                    </a:p>
                  </a:txBody>
                  <a:tcPr marL="91416" marR="91416" marT="45708" marB="45708"/>
                </a:tc>
                <a:extLst>
                  <a:ext uri="{0D108BD9-81ED-4DB2-BD59-A6C34878D82A}">
                    <a16:rowId xmlns:a16="http://schemas.microsoft.com/office/drawing/2014/main" val="10000"/>
                  </a:ext>
                </a:extLst>
              </a:tr>
              <a:tr h="370743">
                <a:tc>
                  <a:txBody>
                    <a:bodyPr/>
                    <a:lstStyle/>
                    <a:p>
                      <a:pPr algn="l">
                        <a:lnSpc>
                          <a:spcPct val="80000"/>
                        </a:lnSpc>
                      </a:pPr>
                      <a:r>
                        <a:rPr lang="en-US" sz="1800" dirty="0">
                          <a:latin typeface="+mj-lt"/>
                        </a:rPr>
                        <a:t>Pas </a:t>
                      </a:r>
                      <a:r>
                        <a:rPr lang="en-US" sz="1800" dirty="0" err="1">
                          <a:latin typeface="+mj-lt"/>
                        </a:rPr>
                        <a:t>d’iode</a:t>
                      </a:r>
                      <a:r>
                        <a:rPr lang="en-US" sz="1800" dirty="0">
                          <a:latin typeface="+mj-lt"/>
                        </a:rPr>
                        <a:t> (0 ppm)</a:t>
                      </a:r>
                    </a:p>
                  </a:txBody>
                  <a:tcPr marL="91416" marR="91416" marT="45708" marB="45708"/>
                </a:tc>
                <a:tc>
                  <a:txBody>
                    <a:bodyPr/>
                    <a:lstStyle/>
                    <a:p>
                      <a:pPr algn="ctr">
                        <a:lnSpc>
                          <a:spcPct val="80000"/>
                        </a:lnSpc>
                      </a:pPr>
                      <a:r>
                        <a:rPr lang="en-US" sz="1800" dirty="0">
                          <a:latin typeface="+mj-lt"/>
                        </a:rPr>
                        <a:t>17%</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1800" dirty="0">
                        <a:solidFill>
                          <a:srgbClr val="FF0000"/>
                        </a:solidFill>
                        <a:latin typeface="+mj-lt"/>
                      </a:endParaRPr>
                    </a:p>
                  </a:txBody>
                  <a:tcPr marL="91416" marR="91416" marT="45708" marB="45708"/>
                </a:tc>
                <a:extLst>
                  <a:ext uri="{0D108BD9-81ED-4DB2-BD59-A6C34878D82A}">
                    <a16:rowId xmlns:a16="http://schemas.microsoft.com/office/drawing/2014/main" val="10001"/>
                  </a:ext>
                </a:extLst>
              </a:tr>
              <a:tr h="370743">
                <a:tc>
                  <a:txBody>
                    <a:bodyPr/>
                    <a:lstStyle/>
                    <a:p>
                      <a:pPr algn="l">
                        <a:lnSpc>
                          <a:spcPct val="80000"/>
                        </a:lnSpc>
                      </a:pPr>
                      <a:r>
                        <a:rPr lang="en-US" sz="1800" dirty="0" err="1">
                          <a:latin typeface="+mj-lt"/>
                        </a:rPr>
                        <a:t>Teneur</a:t>
                      </a:r>
                      <a:r>
                        <a:rPr lang="en-US" sz="1800" dirty="0">
                          <a:latin typeface="+mj-lt"/>
                        </a:rPr>
                        <a:t> </a:t>
                      </a:r>
                      <a:r>
                        <a:rPr lang="en-US" sz="1800" dirty="0" err="1">
                          <a:latin typeface="+mj-lt"/>
                        </a:rPr>
                        <a:t>en</a:t>
                      </a:r>
                      <a:r>
                        <a:rPr lang="en-US" sz="1800" dirty="0">
                          <a:latin typeface="+mj-lt"/>
                        </a:rPr>
                        <a:t> </a:t>
                      </a:r>
                      <a:r>
                        <a:rPr lang="en-US" sz="1800" dirty="0" err="1">
                          <a:latin typeface="+mj-lt"/>
                        </a:rPr>
                        <a:t>iode</a:t>
                      </a:r>
                      <a:r>
                        <a:rPr lang="en-US" sz="1800" dirty="0">
                          <a:latin typeface="+mj-lt"/>
                        </a:rPr>
                        <a:t> inadequate(1-14 ppm)</a:t>
                      </a:r>
                    </a:p>
                  </a:txBody>
                  <a:tcPr marL="91416" marR="91416" marT="45708" marB="45708"/>
                </a:tc>
                <a:tc>
                  <a:txBody>
                    <a:bodyPr/>
                    <a:lstStyle/>
                    <a:p>
                      <a:pPr algn="ctr">
                        <a:lnSpc>
                          <a:spcPct val="80000"/>
                        </a:lnSpc>
                      </a:pPr>
                      <a:r>
                        <a:rPr lang="en-US" sz="1800" dirty="0">
                          <a:latin typeface="+mj-lt"/>
                        </a:rPr>
                        <a:t>33%</a:t>
                      </a:r>
                    </a:p>
                  </a:txBody>
                  <a:tcPr marL="91416" marR="91416" marT="45708" marB="45708"/>
                </a:tc>
                <a:tc>
                  <a:txBody>
                    <a:bodyPr/>
                    <a:lstStyle/>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3654232223"/>
                  </a:ext>
                </a:extLst>
              </a:tr>
              <a:tr h="370743">
                <a:tc>
                  <a:txBody>
                    <a:bodyPr/>
                    <a:lstStyle/>
                    <a:p>
                      <a:pPr algn="l">
                        <a:lnSpc>
                          <a:spcPct val="80000"/>
                        </a:lnSpc>
                      </a:pPr>
                      <a:r>
                        <a:rPr lang="en-US" sz="1800" dirty="0" err="1">
                          <a:latin typeface="+mj-lt"/>
                        </a:rPr>
                        <a:t>Teneur</a:t>
                      </a:r>
                      <a:r>
                        <a:rPr lang="en-US" sz="1800" baseline="0" dirty="0">
                          <a:latin typeface="+mj-lt"/>
                        </a:rPr>
                        <a:t> adequate </a:t>
                      </a:r>
                      <a:r>
                        <a:rPr lang="en-US" sz="1800" dirty="0">
                          <a:latin typeface="+mj-lt"/>
                        </a:rPr>
                        <a:t>(</a:t>
                      </a:r>
                      <a:r>
                        <a:rPr lang="en-US" sz="1800" u="sng" dirty="0">
                          <a:latin typeface="+mj-lt"/>
                        </a:rPr>
                        <a:t>&gt;</a:t>
                      </a:r>
                      <a:r>
                        <a:rPr lang="en-US" sz="1800" u="none" dirty="0">
                          <a:latin typeface="+mj-lt"/>
                        </a:rPr>
                        <a:t> 15 ppm)</a:t>
                      </a:r>
                      <a:endParaRPr lang="en-US" sz="1800" dirty="0">
                        <a:latin typeface="+mj-lt"/>
                      </a:endParaRPr>
                    </a:p>
                  </a:txBody>
                  <a:tcPr marL="91416" marR="91416" marT="45708" marB="45708"/>
                </a:tc>
                <a:tc>
                  <a:txBody>
                    <a:bodyPr/>
                    <a:lstStyle/>
                    <a:p>
                      <a:pPr algn="ctr">
                        <a:lnSpc>
                          <a:spcPct val="80000"/>
                        </a:lnSpc>
                      </a:pPr>
                      <a:r>
                        <a:rPr lang="en-US" sz="1800" dirty="0">
                          <a:latin typeface="+mj-lt"/>
                        </a:rPr>
                        <a:t>50%</a:t>
                      </a:r>
                    </a:p>
                  </a:txBody>
                  <a:tcPr marL="91416" marR="91416" marT="45708" marB="45708"/>
                </a:tc>
                <a:tc>
                  <a:txBody>
                    <a:bodyPr/>
                    <a:lstStyle/>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453563239"/>
                  </a:ext>
                </a:extLst>
              </a:tr>
              <a:tr h="370743">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800" dirty="0">
                          <a:latin typeface="+mj-lt"/>
                        </a:rPr>
                        <a:t>total</a:t>
                      </a:r>
                    </a:p>
                  </a:txBody>
                  <a:tcPr marL="91416" marR="91416" marT="45708" marB="45708"/>
                </a:tc>
                <a:tc>
                  <a:txBody>
                    <a:bodyPr/>
                    <a:lstStyle/>
                    <a:p>
                      <a:pPr algn="ctr">
                        <a:lnSpc>
                          <a:spcPct val="80000"/>
                        </a:lnSpc>
                      </a:pPr>
                      <a:r>
                        <a:rPr lang="en-US" sz="1800" dirty="0">
                          <a:latin typeface="+mj-lt"/>
                        </a:rPr>
                        <a:t>100%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130</a:t>
                      </a:r>
                    </a:p>
                  </a:txBody>
                  <a:tcPr marL="91416" marR="91416" marT="45708" marB="4570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138553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82794959"/>
              </p:ext>
            </p:extLst>
          </p:nvPr>
        </p:nvGraphicFramePr>
        <p:xfrm>
          <a:off x="1628644" y="1238761"/>
          <a:ext cx="8258306" cy="2172885"/>
        </p:xfrm>
        <a:graphic>
          <a:graphicData uri="http://schemas.openxmlformats.org/drawingml/2006/table">
            <a:tbl>
              <a:tblPr firstRow="1" bandRow="1">
                <a:tableStyleId>{5C22544A-7EE6-4342-B048-85BDC9FD1C3A}</a:tableStyleId>
              </a:tblPr>
              <a:tblGrid>
                <a:gridCol w="3740696">
                  <a:extLst>
                    <a:ext uri="{9D8B030D-6E8A-4147-A177-3AD203B41FA5}">
                      <a16:colId xmlns:a16="http://schemas.microsoft.com/office/drawing/2014/main" val="20000"/>
                    </a:ext>
                  </a:extLst>
                </a:gridCol>
                <a:gridCol w="2258805">
                  <a:extLst>
                    <a:ext uri="{9D8B030D-6E8A-4147-A177-3AD203B41FA5}">
                      <a16:colId xmlns:a16="http://schemas.microsoft.com/office/drawing/2014/main" val="20002"/>
                    </a:ext>
                  </a:extLst>
                </a:gridCol>
                <a:gridCol w="2258805">
                  <a:extLst>
                    <a:ext uri="{9D8B030D-6E8A-4147-A177-3AD203B41FA5}">
                      <a16:colId xmlns:a16="http://schemas.microsoft.com/office/drawing/2014/main" val="414862643"/>
                    </a:ext>
                  </a:extLst>
                </a:gridCol>
              </a:tblGrid>
              <a:tr h="370743">
                <a:tc>
                  <a:txBody>
                    <a:bodyPr/>
                    <a:lstStyle/>
                    <a:p>
                      <a:pPr algn="l">
                        <a:lnSpc>
                          <a:spcPct val="80000"/>
                        </a:lnSpc>
                      </a:pPr>
                      <a:r>
                        <a:rPr lang="en-US" sz="1800" b="0" dirty="0">
                          <a:latin typeface="+mj-lt"/>
                        </a:rPr>
                        <a:t>Household iodine content</a:t>
                      </a:r>
                    </a:p>
                  </a:txBody>
                  <a:tcPr marL="91416" marR="91416" marT="45708" marB="45708"/>
                </a:tc>
                <a:tc>
                  <a:txBody>
                    <a:bodyPr/>
                    <a:lstStyle/>
                    <a:p>
                      <a:pPr algn="ctr">
                        <a:lnSpc>
                          <a:spcPct val="80000"/>
                        </a:lnSpc>
                      </a:pPr>
                      <a:r>
                        <a:rPr lang="en-US" sz="1800" b="0" dirty="0">
                          <a:latin typeface="+mj-lt"/>
                        </a:rPr>
                        <a:t>Couverture (%)</a:t>
                      </a:r>
                    </a:p>
                  </a:txBody>
                  <a:tcPr marL="91416" marR="91416" marT="45708" marB="45708"/>
                </a:tc>
                <a:tc>
                  <a:txBody>
                    <a:bodyPr/>
                    <a:lstStyle/>
                    <a:p>
                      <a:pPr algn="ctr">
                        <a:lnSpc>
                          <a:spcPct val="80000"/>
                        </a:lnSpc>
                      </a:pPr>
                      <a:r>
                        <a:rPr lang="en-US" sz="1800" b="0" dirty="0" err="1">
                          <a:latin typeface="+mj-lt"/>
                        </a:rPr>
                        <a:t>CmIU</a:t>
                      </a:r>
                      <a:r>
                        <a:rPr lang="en-US" sz="1800" b="0" dirty="0">
                          <a:latin typeface="+mj-lt"/>
                        </a:rPr>
                        <a:t> </a:t>
                      </a:r>
                      <a:r>
                        <a:rPr lang="en-US" sz="1800" b="0" i="0" u="none" strike="noStrike" cap="none" spc="0" baseline="0" dirty="0">
                          <a:ln>
                            <a:noFill/>
                          </a:ln>
                          <a:solidFill>
                            <a:schemeClr val="lt1"/>
                          </a:solidFill>
                          <a:uFillTx/>
                          <a:latin typeface="+mn-lt"/>
                          <a:ea typeface="+mn-ea"/>
                          <a:cs typeface="+mn-cs"/>
                          <a:sym typeface="Arial"/>
                        </a:rPr>
                        <a:t>(ug/L)</a:t>
                      </a:r>
                      <a:endParaRPr lang="en-US" sz="1800" b="0" dirty="0">
                        <a:latin typeface="+mj-lt"/>
                      </a:endParaRPr>
                    </a:p>
                  </a:txBody>
                  <a:tcPr marL="91416" marR="91416" marT="45708" marB="45708"/>
                </a:tc>
                <a:extLst>
                  <a:ext uri="{0D108BD9-81ED-4DB2-BD59-A6C34878D82A}">
                    <a16:rowId xmlns:a16="http://schemas.microsoft.com/office/drawing/2014/main" val="10000"/>
                  </a:ext>
                </a:extLst>
              </a:tr>
              <a:tr h="370743">
                <a:tc>
                  <a:txBody>
                    <a:bodyPr/>
                    <a:lstStyle/>
                    <a:p>
                      <a:pPr algn="l">
                        <a:lnSpc>
                          <a:spcPct val="80000"/>
                        </a:lnSpc>
                      </a:pPr>
                      <a:r>
                        <a:rPr lang="en-US" sz="1800" dirty="0">
                          <a:latin typeface="+mj-lt"/>
                        </a:rPr>
                        <a:t>Sans </a:t>
                      </a:r>
                      <a:r>
                        <a:rPr lang="en-US" sz="1800" dirty="0" err="1">
                          <a:latin typeface="+mj-lt"/>
                        </a:rPr>
                        <a:t>iode</a:t>
                      </a:r>
                      <a:r>
                        <a:rPr lang="en-US" sz="1800" dirty="0">
                          <a:latin typeface="+mj-lt"/>
                        </a:rPr>
                        <a:t> (0 ppm)</a:t>
                      </a:r>
                    </a:p>
                  </a:txBody>
                  <a:tcPr marL="91416" marR="91416" marT="45708" marB="45708"/>
                </a:tc>
                <a:tc>
                  <a:txBody>
                    <a:bodyPr/>
                    <a:lstStyle/>
                    <a:p>
                      <a:pPr algn="ctr">
                        <a:lnSpc>
                          <a:spcPct val="80000"/>
                        </a:lnSpc>
                      </a:pPr>
                      <a:r>
                        <a:rPr lang="en-US" sz="1800" dirty="0">
                          <a:latin typeface="+mj-lt"/>
                        </a:rPr>
                        <a:t>17%</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solidFill>
                            <a:srgbClr val="FF0000"/>
                          </a:solidFill>
                          <a:latin typeface="+mj-lt"/>
                        </a:rPr>
                        <a:t>78</a:t>
                      </a:r>
                    </a:p>
                  </a:txBody>
                  <a:tcPr marL="91416" marR="91416" marT="45708" marB="45708"/>
                </a:tc>
                <a:extLst>
                  <a:ext uri="{0D108BD9-81ED-4DB2-BD59-A6C34878D82A}">
                    <a16:rowId xmlns:a16="http://schemas.microsoft.com/office/drawing/2014/main" val="10001"/>
                  </a:ext>
                </a:extLst>
              </a:tr>
              <a:tr h="370743">
                <a:tc>
                  <a:txBody>
                    <a:bodyPr/>
                    <a:lstStyle/>
                    <a:p>
                      <a:pPr algn="l">
                        <a:lnSpc>
                          <a:spcPct val="80000"/>
                        </a:lnSpc>
                      </a:pPr>
                      <a:r>
                        <a:rPr lang="en-US" sz="1800" dirty="0" err="1">
                          <a:latin typeface="+mj-lt"/>
                        </a:rPr>
                        <a:t>Teneur</a:t>
                      </a:r>
                      <a:r>
                        <a:rPr lang="en-US" sz="1800" dirty="0">
                          <a:latin typeface="+mj-lt"/>
                        </a:rPr>
                        <a:t> </a:t>
                      </a:r>
                      <a:r>
                        <a:rPr lang="en-US" sz="1800" dirty="0" err="1">
                          <a:latin typeface="+mj-lt"/>
                        </a:rPr>
                        <a:t>en</a:t>
                      </a:r>
                      <a:r>
                        <a:rPr lang="en-US" sz="1800" dirty="0">
                          <a:latin typeface="+mj-lt"/>
                        </a:rPr>
                        <a:t> </a:t>
                      </a:r>
                      <a:r>
                        <a:rPr lang="en-US" sz="1800" dirty="0" err="1">
                          <a:latin typeface="+mj-lt"/>
                        </a:rPr>
                        <a:t>iode</a:t>
                      </a:r>
                      <a:r>
                        <a:rPr lang="en-US" sz="1800" dirty="0">
                          <a:latin typeface="+mj-lt"/>
                        </a:rPr>
                        <a:t> inadequate(1-14 ppm)</a:t>
                      </a:r>
                    </a:p>
                  </a:txBody>
                  <a:tcPr marL="91416" marR="91416" marT="45708" marB="45708"/>
                </a:tc>
                <a:tc>
                  <a:txBody>
                    <a:bodyPr/>
                    <a:lstStyle/>
                    <a:p>
                      <a:pPr algn="ctr">
                        <a:lnSpc>
                          <a:spcPct val="80000"/>
                        </a:lnSpc>
                      </a:pPr>
                      <a:r>
                        <a:rPr lang="en-US" sz="1800" dirty="0">
                          <a:latin typeface="+mj-lt"/>
                        </a:rPr>
                        <a:t>33%</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136</a:t>
                      </a:r>
                    </a:p>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3654232223"/>
                  </a:ext>
                </a:extLst>
              </a:tr>
              <a:tr h="370743">
                <a:tc>
                  <a:txBody>
                    <a:bodyPr/>
                    <a:lstStyle/>
                    <a:p>
                      <a:pPr algn="l">
                        <a:lnSpc>
                          <a:spcPct val="80000"/>
                        </a:lnSpc>
                      </a:pPr>
                      <a:r>
                        <a:rPr lang="en-US" sz="1800" dirty="0" err="1">
                          <a:latin typeface="+mj-lt"/>
                        </a:rPr>
                        <a:t>Teneur</a:t>
                      </a:r>
                      <a:r>
                        <a:rPr lang="en-US" sz="1800" dirty="0">
                          <a:latin typeface="+mj-lt"/>
                        </a:rPr>
                        <a:t> </a:t>
                      </a:r>
                      <a:r>
                        <a:rPr lang="en-US" sz="1800" dirty="0" err="1">
                          <a:latin typeface="+mj-lt"/>
                        </a:rPr>
                        <a:t>en</a:t>
                      </a:r>
                      <a:r>
                        <a:rPr lang="en-US" sz="1800" dirty="0">
                          <a:latin typeface="+mj-lt"/>
                        </a:rPr>
                        <a:t> </a:t>
                      </a:r>
                      <a:r>
                        <a:rPr lang="en-US" sz="1800" dirty="0" err="1">
                          <a:latin typeface="+mj-lt"/>
                        </a:rPr>
                        <a:t>iode</a:t>
                      </a:r>
                      <a:r>
                        <a:rPr lang="en-US" sz="1800" dirty="0">
                          <a:latin typeface="+mj-lt"/>
                        </a:rPr>
                        <a:t> adequate(</a:t>
                      </a:r>
                      <a:r>
                        <a:rPr lang="en-US" sz="1800" u="sng" dirty="0">
                          <a:latin typeface="+mj-lt"/>
                        </a:rPr>
                        <a:t>&gt;</a:t>
                      </a:r>
                      <a:r>
                        <a:rPr lang="en-US" sz="1800" u="none" dirty="0">
                          <a:latin typeface="+mj-lt"/>
                        </a:rPr>
                        <a:t> 15 ppm)</a:t>
                      </a:r>
                      <a:endParaRPr lang="en-US" sz="1800" dirty="0">
                        <a:latin typeface="+mj-lt"/>
                      </a:endParaRPr>
                    </a:p>
                  </a:txBody>
                  <a:tcPr marL="91416" marR="91416" marT="45708" marB="45708"/>
                </a:tc>
                <a:tc>
                  <a:txBody>
                    <a:bodyPr/>
                    <a:lstStyle/>
                    <a:p>
                      <a:pPr algn="ctr">
                        <a:lnSpc>
                          <a:spcPct val="80000"/>
                        </a:lnSpc>
                      </a:pPr>
                      <a:r>
                        <a:rPr lang="en-US" sz="1800" dirty="0">
                          <a:latin typeface="+mj-lt"/>
                        </a:rPr>
                        <a:t>50%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155</a:t>
                      </a:r>
                    </a:p>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453563239"/>
                  </a:ext>
                </a:extLst>
              </a:tr>
              <a:tr h="370743">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sz="1800" dirty="0">
                        <a:latin typeface="+mj-lt"/>
                      </a:endParaRPr>
                    </a:p>
                  </a:txBody>
                  <a:tcPr marL="91416" marR="91416" marT="45708" marB="45708"/>
                </a:tc>
                <a:tc>
                  <a:txBody>
                    <a:bodyPr/>
                    <a:lstStyle/>
                    <a:p>
                      <a:pPr algn="ctr">
                        <a:lnSpc>
                          <a:spcPct val="80000"/>
                        </a:lnSpc>
                      </a:pPr>
                      <a:endParaRPr lang="en-US" sz="1800" dirty="0">
                        <a:latin typeface="+mj-lt"/>
                      </a:endParaRP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130</a:t>
                      </a:r>
                    </a:p>
                  </a:txBody>
                  <a:tcPr marL="91416" marR="91416" marT="45708" marB="45708"/>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a:xfrm>
            <a:off x="333487" y="3446354"/>
            <a:ext cx="11144922" cy="3071842"/>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fr-FR" sz="1800" dirty="0">
                <a:latin typeface="Calibri" panose="020F0502020204030204" pitchFamily="34" charset="0"/>
              </a:rPr>
              <a:t>Maintenant, quand vous connaissez aussi le CmIU pour le niveau d'iode dans leur sel : le MUIC peut être trouvé dans la colonne de droite.</a:t>
            </a:r>
          </a:p>
          <a:p>
            <a:pPr marL="0" indent="0">
              <a:lnSpc>
                <a:spcPct val="120000"/>
              </a:lnSpc>
              <a:buNone/>
            </a:pPr>
            <a:r>
              <a:rPr lang="en-US" sz="1800" dirty="0">
                <a:latin typeface="Calibri" panose="020F0502020204030204" pitchFamily="34" charset="0"/>
              </a:rPr>
              <a:t>Conclusions:</a:t>
            </a:r>
          </a:p>
          <a:p>
            <a:pPr>
              <a:lnSpc>
                <a:spcPct val="120000"/>
              </a:lnSpc>
            </a:pPr>
            <a:r>
              <a:rPr lang="fr-FR" sz="1800" dirty="0">
                <a:latin typeface="Calibri" panose="020F0502020204030204" pitchFamily="34" charset="0"/>
              </a:rPr>
              <a:t>Pour les ménages qui ne reçoivent pas de sel iodé : améliorer la qualité de l'iodation.</a:t>
            </a:r>
          </a:p>
          <a:p>
            <a:pPr>
              <a:lnSpc>
                <a:spcPct val="120000"/>
              </a:lnSpc>
            </a:pPr>
            <a:r>
              <a:rPr lang="fr-FR" sz="1800" dirty="0">
                <a:latin typeface="Calibri" panose="020F0502020204030204" pitchFamily="34" charset="0"/>
              </a:rPr>
              <a:t>Pour ceux qui obtiennent le bon niveau de sel iodé : l'état iodé est adéquat, le niveau d'iodation du sel est correct.</a:t>
            </a:r>
          </a:p>
          <a:p>
            <a:pPr>
              <a:lnSpc>
                <a:spcPct val="120000"/>
              </a:lnSpc>
            </a:pPr>
            <a:r>
              <a:rPr lang="fr-FR" sz="1800" dirty="0">
                <a:latin typeface="Calibri" panose="020F0502020204030204" pitchFamily="34" charset="0"/>
              </a:rPr>
              <a:t>Le sel de table iodé est probablement la principale source d'iode : si le sel alimentaire transformé était une source importante, nous verrions une CmIU plus élevée pour les ménages avec du sel de table sans iode.</a:t>
            </a:r>
          </a:p>
          <a:p>
            <a:pPr marL="0" indent="0" algn="ctr">
              <a:lnSpc>
                <a:spcPct val="120000"/>
              </a:lnSpc>
              <a:buNone/>
            </a:pPr>
            <a:r>
              <a:rPr lang="fr-FR" sz="2000" b="1" dirty="0">
                <a:solidFill>
                  <a:srgbClr val="FA5DFF"/>
                </a:solidFill>
                <a:latin typeface="+mj-lt"/>
                <a:ea typeface="+mj-ea"/>
                <a:cs typeface="+mj-cs"/>
              </a:rPr>
              <a:t>Examiner la CmIU dans les sous-groupes pertinents, la CmIU au niveau national peut masquer des disparités infranationales</a:t>
            </a:r>
            <a:r>
              <a:rPr lang="en-GB" sz="1800" dirty="0">
                <a:solidFill>
                  <a:srgbClr val="FF0000"/>
                </a:solidFill>
              </a:rPr>
              <a:t>.</a:t>
            </a:r>
          </a:p>
        </p:txBody>
      </p:sp>
      <p:sp>
        <p:nvSpPr>
          <p:cNvPr id="2" name="Slide Number Placeholder 1">
            <a:extLst>
              <a:ext uri="{FF2B5EF4-FFF2-40B4-BE49-F238E27FC236}">
                <a16:creationId xmlns:a16="http://schemas.microsoft.com/office/drawing/2014/main" id="{A3263BFC-8570-2746-B2A8-4B47BFAA3F92}"/>
              </a:ext>
            </a:extLst>
          </p:cNvPr>
          <p:cNvSpPr>
            <a:spLocks noGrp="1"/>
          </p:cNvSpPr>
          <p:nvPr>
            <p:ph type="sldNum" sz="quarter" idx="4294967295"/>
          </p:nvPr>
        </p:nvSpPr>
        <p:spPr>
          <a:xfrm>
            <a:off x="11843584" y="6535350"/>
            <a:ext cx="262249" cy="276999"/>
          </a:xfrm>
        </p:spPr>
        <p:txBody>
          <a:bodyPr/>
          <a:lstStyle/>
          <a:p>
            <a:fld id="{86CB4B4D-7CA3-9044-876B-883B54F8677D}" type="slidenum">
              <a:rPr lang="de-CH" smtClean="0">
                <a:solidFill>
                  <a:schemeClr val="tx1"/>
                </a:solidFill>
              </a:rPr>
              <a:t>26</a:t>
            </a:fld>
            <a:endParaRPr lang="de-CH" dirty="0">
              <a:solidFill>
                <a:schemeClr val="tx1"/>
              </a:solidFill>
            </a:endParaRPr>
          </a:p>
        </p:txBody>
      </p:sp>
      <p:sp>
        <p:nvSpPr>
          <p:cNvPr id="11" name="Title 1">
            <a:extLst>
              <a:ext uri="{FF2B5EF4-FFF2-40B4-BE49-F238E27FC236}">
                <a16:creationId xmlns:a16="http://schemas.microsoft.com/office/drawing/2014/main" id="{41A1296F-0E99-455C-B8CB-DC5F20084813}"/>
              </a:ext>
            </a:extLst>
          </p:cNvPr>
          <p:cNvSpPr>
            <a:spLocks noGrp="1"/>
          </p:cNvSpPr>
          <p:nvPr>
            <p:ph type="title"/>
          </p:nvPr>
        </p:nvSpPr>
        <p:spPr>
          <a:xfrm>
            <a:off x="1016405" y="40677"/>
            <a:ext cx="10116000" cy="828000"/>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fontScale="90000"/>
          </a:bodyPr>
          <a:lstStyle/>
          <a:p>
            <a:pPr>
              <a:lnSpc>
                <a:spcPct val="100000"/>
              </a:lnSpc>
            </a:pPr>
            <a:r>
              <a:rPr lang="fr-FR" b="0" spc="-100" dirty="0">
                <a:cs typeface="Calibri" panose="020F0502020204030204" pitchFamily="34" charset="0"/>
              </a:rPr>
              <a:t>Interprétation des DONNÉES DE L'ENQUÊTE NATIONALE- exemple</a:t>
            </a:r>
            <a:endParaRPr lang="en-GB" sz="2800" b="0" spc="-100" dirty="0">
              <a:solidFill>
                <a:schemeClr val="bg1"/>
              </a:solidFill>
              <a:latin typeface="+mj-lt"/>
              <a:ea typeface="+mj-ea"/>
              <a:cs typeface="Calibri" panose="020F0502020204030204" pitchFamily="34" charset="0"/>
              <a:sym typeface="Arial"/>
            </a:endParaRPr>
          </a:p>
        </p:txBody>
      </p:sp>
    </p:spTree>
    <p:extLst>
      <p:ext uri="{BB962C8B-B14F-4D97-AF65-F5344CB8AC3E}">
        <p14:creationId xmlns:p14="http://schemas.microsoft.com/office/powerpoint/2010/main" val="39856358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3A703C-3AB2-FA47-BE2A-87B5CDBAEDD0}"/>
              </a:ext>
            </a:extLst>
          </p:cNvPr>
          <p:cNvPicPr>
            <a:picLocks/>
          </p:cNvPicPr>
          <p:nvPr/>
        </p:nvPicPr>
        <p:blipFill>
          <a:blip r:embed="rId3"/>
          <a:stretch>
            <a:fillRect/>
          </a:stretch>
        </p:blipFill>
        <p:spPr>
          <a:xfrm>
            <a:off x="2941380" y="1345503"/>
            <a:ext cx="5486400" cy="4572000"/>
          </a:xfrm>
          <a:prstGeom prst="rect">
            <a:avLst/>
          </a:prstGeom>
        </p:spPr>
      </p:pic>
      <p:sp>
        <p:nvSpPr>
          <p:cNvPr id="15" name="Rectangle 14"/>
          <p:cNvSpPr/>
          <p:nvPr/>
        </p:nvSpPr>
        <p:spPr>
          <a:xfrm>
            <a:off x="3652215" y="2036898"/>
            <a:ext cx="4579355" cy="2298102"/>
          </a:xfrm>
          <a:prstGeom prst="rect">
            <a:avLst/>
          </a:prstGeom>
          <a:solidFill>
            <a:schemeClr val="accent1">
              <a:alpha val="25000"/>
            </a:schemeClr>
          </a:solidFill>
          <a:ln cap="rnd"/>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lang="en-US" sz="1600" dirty="0">
              <a:solidFill>
                <a:schemeClr val="bg1"/>
              </a:solidFill>
              <a:latin typeface="Calibri" panose="020F0502020204030204" pitchFamily="34" charset="0"/>
            </a:endParaRPr>
          </a:p>
        </p:txBody>
      </p:sp>
      <p:sp>
        <p:nvSpPr>
          <p:cNvPr id="16" name="TextBox 15"/>
          <p:cNvSpPr txBox="1"/>
          <p:nvPr/>
        </p:nvSpPr>
        <p:spPr>
          <a:xfrm>
            <a:off x="4407439" y="6016828"/>
            <a:ext cx="4239436" cy="307777"/>
          </a:xfrm>
          <a:prstGeom prst="rect">
            <a:avLst/>
          </a:prstGeom>
          <a:noFill/>
        </p:spPr>
        <p:txBody>
          <a:bodyPr wrap="square" rtlCol="0">
            <a:spAutoFit/>
          </a:bodyPr>
          <a:lstStyle/>
          <a:p>
            <a:r>
              <a:rPr lang="fr-FR" sz="1400" i="1" dirty="0">
                <a:solidFill>
                  <a:srgbClr val="0070C0"/>
                </a:solidFill>
                <a:cs typeface="Calibri" panose="020F0502020204030204" pitchFamily="34" charset="0"/>
              </a:rPr>
              <a:t>Le cadre bleu représente la plage de statut optimal</a:t>
            </a:r>
            <a:endParaRPr lang="en-US" sz="1400" i="1" dirty="0">
              <a:solidFill>
                <a:srgbClr val="0070C0"/>
              </a:solidFill>
              <a:cs typeface="Calibri" panose="020F0502020204030204" pitchFamily="34" charset="0"/>
            </a:endParaRPr>
          </a:p>
        </p:txBody>
      </p:sp>
      <p:sp>
        <p:nvSpPr>
          <p:cNvPr id="17" name="Title 1">
            <a:extLst>
              <a:ext uri="{FF2B5EF4-FFF2-40B4-BE49-F238E27FC236}">
                <a16:creationId xmlns:a16="http://schemas.microsoft.com/office/drawing/2014/main" id="{B4CE3E4E-2D42-4AB1-BF39-12C257316C8C}"/>
              </a:ext>
            </a:extLst>
          </p:cNvPr>
          <p:cNvSpPr>
            <a:spLocks noGrp="1"/>
          </p:cNvSpPr>
          <p:nvPr>
            <p:ph type="title"/>
          </p:nvPr>
        </p:nvSpPr>
        <p:spPr>
          <a:xfrm>
            <a:off x="1027135" y="44060"/>
            <a:ext cx="10116000" cy="828000"/>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ormAutofit/>
          </a:bodyPr>
          <a:lstStyle/>
          <a:p>
            <a:r>
              <a:rPr lang="fr-FR" sz="2800" b="0" spc="-100" dirty="0">
                <a:solidFill>
                  <a:schemeClr val="bg1"/>
                </a:solidFill>
                <a:latin typeface="+mj-lt"/>
                <a:ea typeface="+mj-ea"/>
                <a:cs typeface="Calibri" panose="020F0502020204030204" pitchFamily="34" charset="0"/>
                <a:sym typeface="Arial"/>
              </a:rPr>
              <a:t>Interprétation des DONNÉES DE L'ENQUÊTE NATIONALE</a:t>
            </a:r>
            <a:endParaRPr lang="en-GB" sz="2800" b="0" spc="-100" dirty="0">
              <a:solidFill>
                <a:schemeClr val="bg1"/>
              </a:solidFill>
              <a:latin typeface="+mj-lt"/>
              <a:ea typeface="+mj-ea"/>
              <a:cs typeface="Calibri" panose="020F0502020204030204" pitchFamily="34" charset="0"/>
              <a:sym typeface="Arial"/>
            </a:endParaRPr>
          </a:p>
        </p:txBody>
      </p:sp>
      <p:sp>
        <p:nvSpPr>
          <p:cNvPr id="2" name="Espace réservé du numéro de diapositive 1"/>
          <p:cNvSpPr>
            <a:spLocks noGrp="1"/>
          </p:cNvSpPr>
          <p:nvPr>
            <p:ph type="sldNum" sz="quarter" idx="4294967295"/>
          </p:nvPr>
        </p:nvSpPr>
        <p:spPr>
          <a:xfrm>
            <a:off x="11797551" y="6502796"/>
            <a:ext cx="182118" cy="177801"/>
          </a:xfrm>
        </p:spPr>
        <p:txBody>
          <a:bodyPr/>
          <a:lstStyle/>
          <a:p>
            <a:fld id="{86CB4B4D-7CA3-9044-876B-883B54F8677D}" type="slidenum">
              <a:rPr lang="en-GB" smtClean="0"/>
              <a:t>27</a:t>
            </a:fld>
            <a:endParaRPr lang="en-GB"/>
          </a:p>
        </p:txBody>
      </p:sp>
      <p:sp>
        <p:nvSpPr>
          <p:cNvPr id="3" name="Rectangle 2"/>
          <p:cNvSpPr/>
          <p:nvPr/>
        </p:nvSpPr>
        <p:spPr>
          <a:xfrm>
            <a:off x="8743857" y="1635781"/>
            <a:ext cx="3235812" cy="2346796"/>
          </a:xfrm>
          <a:prstGeom prst="rect">
            <a:avLst/>
          </a:prstGeom>
        </p:spPr>
        <p:txBody>
          <a:bodyPr wrap="square">
            <a:spAutoFit/>
          </a:bodyPr>
          <a:lstStyle/>
          <a:p>
            <a:pPr algn="ctr" hangingPunct="1">
              <a:spcBef>
                <a:spcPts val="300"/>
              </a:spcBef>
            </a:pPr>
            <a:r>
              <a:rPr lang="en-GB" sz="2400" b="1" dirty="0">
                <a:solidFill>
                  <a:srgbClr val="FA5DFF"/>
                </a:solidFill>
              </a:rPr>
              <a:t>Dans </a:t>
            </a:r>
            <a:r>
              <a:rPr lang="en-GB" sz="2400" b="1" dirty="0" err="1">
                <a:solidFill>
                  <a:srgbClr val="FA5DFF"/>
                </a:solidFill>
              </a:rPr>
              <a:t>cet</a:t>
            </a:r>
            <a:r>
              <a:rPr lang="en-GB" sz="2400" b="1" dirty="0">
                <a:solidFill>
                  <a:srgbClr val="FA5DFF"/>
                </a:solidFill>
              </a:rPr>
              <a:t> </a:t>
            </a:r>
            <a:r>
              <a:rPr lang="en-GB" sz="2400" b="1" dirty="0" err="1">
                <a:solidFill>
                  <a:srgbClr val="FA5DFF"/>
                </a:solidFill>
              </a:rPr>
              <a:t>exemple</a:t>
            </a:r>
            <a:r>
              <a:rPr lang="en-GB" sz="2400" b="1" dirty="0">
                <a:solidFill>
                  <a:srgbClr val="FA5DFF"/>
                </a:solidFill>
              </a:rPr>
              <a:t>: </a:t>
            </a:r>
          </a:p>
          <a:p>
            <a:pPr algn="ctr" hangingPunct="1">
              <a:spcBef>
                <a:spcPts val="300"/>
              </a:spcBef>
            </a:pPr>
            <a:r>
              <a:rPr lang="en-GB" sz="2400" b="1" dirty="0">
                <a:solidFill>
                  <a:srgbClr val="FA5DFF"/>
                </a:solidFill>
              </a:rPr>
              <a:t>les ménages </a:t>
            </a:r>
            <a:r>
              <a:rPr lang="en-GB" sz="2400" b="1" dirty="0" err="1">
                <a:solidFill>
                  <a:srgbClr val="FA5DFF"/>
                </a:solidFill>
              </a:rPr>
              <a:t>pauvres</a:t>
            </a:r>
            <a:r>
              <a:rPr lang="en-GB" sz="2400" b="1" dirty="0">
                <a:solidFill>
                  <a:srgbClr val="FA5DFF"/>
                </a:solidFill>
              </a:rPr>
              <a:t> </a:t>
            </a:r>
            <a:r>
              <a:rPr lang="en-GB" sz="2400" b="1" dirty="0" err="1">
                <a:solidFill>
                  <a:srgbClr val="FA5DFF"/>
                </a:solidFill>
              </a:rPr>
              <a:t>utilisent</a:t>
            </a:r>
            <a:r>
              <a:rPr lang="en-GB" sz="2400" b="1" dirty="0">
                <a:solidFill>
                  <a:srgbClr val="FA5DFF"/>
                </a:solidFill>
              </a:rPr>
              <a:t> </a:t>
            </a:r>
            <a:r>
              <a:rPr lang="en-GB" sz="2400" b="1" dirty="0" err="1">
                <a:solidFill>
                  <a:srgbClr val="FA5DFF"/>
                </a:solidFill>
              </a:rPr>
              <a:t>probablement</a:t>
            </a:r>
            <a:r>
              <a:rPr lang="en-GB" sz="2400" b="1" dirty="0">
                <a:solidFill>
                  <a:srgbClr val="FA5DFF"/>
                </a:solidFill>
              </a:rPr>
              <a:t> du </a:t>
            </a:r>
            <a:r>
              <a:rPr lang="en-GB" sz="2400" b="1" dirty="0" err="1">
                <a:solidFill>
                  <a:srgbClr val="FA5DFF"/>
                </a:solidFill>
              </a:rPr>
              <a:t>sel</a:t>
            </a:r>
            <a:r>
              <a:rPr lang="en-GB" sz="2400" b="1" dirty="0">
                <a:solidFill>
                  <a:srgbClr val="FA5DFF"/>
                </a:solidFill>
              </a:rPr>
              <a:t> non </a:t>
            </a:r>
            <a:r>
              <a:rPr lang="en-GB" sz="2400" b="1" dirty="0" err="1">
                <a:solidFill>
                  <a:srgbClr val="FA5DFF"/>
                </a:solidFill>
              </a:rPr>
              <a:t>iodé</a:t>
            </a:r>
            <a:r>
              <a:rPr lang="en-GB" sz="2400" b="1" dirty="0">
                <a:solidFill>
                  <a:srgbClr val="FA5DFF"/>
                </a:solidFill>
              </a:rPr>
              <a:t> </a:t>
            </a:r>
            <a:r>
              <a:rPr lang="en-GB" sz="2400" b="1" dirty="0" err="1">
                <a:solidFill>
                  <a:srgbClr val="FA5DFF"/>
                </a:solidFill>
              </a:rPr>
              <a:t>ou</a:t>
            </a:r>
            <a:r>
              <a:rPr lang="en-GB" sz="2400" b="1" dirty="0">
                <a:solidFill>
                  <a:srgbClr val="FA5DFF"/>
                </a:solidFill>
              </a:rPr>
              <a:t> mal </a:t>
            </a:r>
            <a:r>
              <a:rPr lang="en-GB" sz="2400" b="1" dirty="0" err="1">
                <a:solidFill>
                  <a:srgbClr val="FA5DFF"/>
                </a:solidFill>
              </a:rPr>
              <a:t>iodé</a:t>
            </a:r>
            <a:r>
              <a:rPr lang="en-GB" sz="2400" b="1" dirty="0">
                <a:solidFill>
                  <a:srgbClr val="FA5DFF"/>
                </a:solidFill>
              </a:rPr>
              <a:t>.</a:t>
            </a:r>
          </a:p>
        </p:txBody>
      </p:sp>
    </p:spTree>
    <p:extLst>
      <p:ext uri="{BB962C8B-B14F-4D97-AF65-F5344CB8AC3E}">
        <p14:creationId xmlns:p14="http://schemas.microsoft.com/office/powerpoint/2010/main" val="39487951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963" y="32858"/>
            <a:ext cx="10116000" cy="828000"/>
          </a:xfrm>
        </p:spPr>
        <p:txBody>
          <a:bodyPr anchor="ctr" anchorCtr="0">
            <a:noAutofit/>
          </a:bodyPr>
          <a:lstStyle/>
          <a:p>
            <a:pPr>
              <a:lnSpc>
                <a:spcPct val="100000"/>
              </a:lnSpc>
              <a:buClr>
                <a:schemeClr val="accent2"/>
              </a:buClr>
            </a:pPr>
            <a:r>
              <a:rPr lang="fr-FR" sz="2800" b="0" dirty="0">
                <a:solidFill>
                  <a:schemeClr val="bg1"/>
                </a:solidFill>
                <a:latin typeface="+mj-lt"/>
                <a:cs typeface="Calibri" panose="020F0502020204030204" pitchFamily="34" charset="0"/>
              </a:rPr>
              <a:t>Statut en iode des sous-groupes</a:t>
            </a:r>
          </a:p>
        </p:txBody>
      </p:sp>
      <p:sp>
        <p:nvSpPr>
          <p:cNvPr id="4" name="Slide Number Placeholder 3"/>
          <p:cNvSpPr>
            <a:spLocks noGrp="1"/>
          </p:cNvSpPr>
          <p:nvPr>
            <p:ph type="sldNum" sz="quarter" idx="4294967295"/>
          </p:nvPr>
        </p:nvSpPr>
        <p:spPr>
          <a:xfrm>
            <a:off x="8488175" y="6217851"/>
            <a:ext cx="249425" cy="276999"/>
          </a:xfrm>
        </p:spPr>
        <p:txBody>
          <a:bodyPr/>
          <a:lstStyle/>
          <a:p>
            <a:fld id="{759BDAB9-BC48-3F4C-9E17-A721B6CAFCC4}" type="slidenum">
              <a:rPr lang="en-US" smtClean="0"/>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37231778"/>
              </p:ext>
            </p:extLst>
          </p:nvPr>
        </p:nvGraphicFramePr>
        <p:xfrm>
          <a:off x="2346960" y="1733797"/>
          <a:ext cx="7072388" cy="4728056"/>
        </p:xfrm>
        <a:graphic>
          <a:graphicData uri="http://schemas.openxmlformats.org/drawingml/2006/table">
            <a:tbl>
              <a:tblPr firstRow="1" firstCol="1" bandRow="1">
                <a:tableStyleId>{5C22544A-7EE6-4342-B048-85BDC9FD1C3A}</a:tableStyleId>
              </a:tblPr>
              <a:tblGrid>
                <a:gridCol w="4003736">
                  <a:extLst>
                    <a:ext uri="{9D8B030D-6E8A-4147-A177-3AD203B41FA5}">
                      <a16:colId xmlns:a16="http://schemas.microsoft.com/office/drawing/2014/main" val="734620416"/>
                    </a:ext>
                  </a:extLst>
                </a:gridCol>
                <a:gridCol w="1340285">
                  <a:extLst>
                    <a:ext uri="{9D8B030D-6E8A-4147-A177-3AD203B41FA5}">
                      <a16:colId xmlns:a16="http://schemas.microsoft.com/office/drawing/2014/main" val="4104235326"/>
                    </a:ext>
                  </a:extLst>
                </a:gridCol>
                <a:gridCol w="1728367">
                  <a:extLst>
                    <a:ext uri="{9D8B030D-6E8A-4147-A177-3AD203B41FA5}">
                      <a16:colId xmlns:a16="http://schemas.microsoft.com/office/drawing/2014/main" val="3318384060"/>
                    </a:ext>
                  </a:extLst>
                </a:gridCol>
              </a:tblGrid>
              <a:tr h="416160">
                <a:tc>
                  <a:txBody>
                    <a:bodyPr/>
                    <a:lstStyle/>
                    <a:p>
                      <a:pPr marL="0" marR="0" algn="ctr">
                        <a:spcBef>
                          <a:spcPts val="0"/>
                        </a:spcBef>
                        <a:spcAft>
                          <a:spcPts val="0"/>
                        </a:spcAft>
                      </a:pPr>
                      <a:r>
                        <a:rPr lang="fr-FR" sz="1400" noProof="0" dirty="0">
                          <a:solidFill>
                            <a:sysClr val="windowText" lastClr="000000"/>
                          </a:solidFill>
                          <a:effectLst/>
                          <a:latin typeface="+mj-lt"/>
                          <a:ea typeface="Times New Roman" panose="02020603050405020304" pitchFamily="18" charset="0"/>
                          <a:cs typeface="Times New Roman" panose="02020603050405020304" pitchFamily="18" charset="0"/>
                        </a:rPr>
                        <a:t>Zone géographique / caractéristique démographique</a:t>
                      </a:r>
                    </a:p>
                  </a:txBody>
                  <a:tcPr marL="49731" marR="4973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fr-FR" sz="1400" noProof="0" dirty="0">
                          <a:solidFill>
                            <a:sysClr val="windowText" lastClr="000000"/>
                          </a:solidFill>
                          <a:effectLst/>
                          <a:latin typeface="+mj-lt"/>
                        </a:rPr>
                        <a:t>Nombre d’échantillons</a:t>
                      </a:r>
                      <a:endParaRPr lang="fr-FR" sz="1400" noProof="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fr-FR" sz="1400" noProof="0" dirty="0">
                          <a:solidFill>
                            <a:sysClr val="windowText" lastClr="000000"/>
                          </a:solidFill>
                          <a:effectLst/>
                          <a:latin typeface="+mj-lt"/>
                          <a:ea typeface="Times New Roman" panose="02020603050405020304" pitchFamily="18" charset="0"/>
                          <a:cs typeface="Times New Roman" panose="02020603050405020304" pitchFamily="18" charset="0"/>
                        </a:rPr>
                        <a:t>Concentration médiane de l’iode urinaire</a:t>
                      </a:r>
                    </a:p>
                  </a:txBody>
                  <a:tcPr marL="49731" marR="4973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23986052"/>
                  </a:ext>
                </a:extLst>
              </a:tr>
              <a:tr h="164499">
                <a:tc>
                  <a:txBody>
                    <a:bodyPr/>
                    <a:lstStyle/>
                    <a:p>
                      <a:pPr marL="0" marR="0" algn="l">
                        <a:spcBef>
                          <a:spcPts val="0"/>
                        </a:spcBef>
                        <a:spcAft>
                          <a:spcPts val="0"/>
                        </a:spcAft>
                      </a:pPr>
                      <a:r>
                        <a:rPr lang="fr-FR" sz="1400" noProof="0" dirty="0">
                          <a:solidFill>
                            <a:schemeClr val="tx1"/>
                          </a:solidFill>
                          <a:effectLst/>
                          <a:latin typeface="+mj-lt"/>
                        </a:rPr>
                        <a:t>National</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727503494"/>
                  </a:ext>
                </a:extLst>
              </a:tr>
              <a:tr h="164499">
                <a:tc>
                  <a:txBody>
                    <a:bodyPr/>
                    <a:lstStyle/>
                    <a:p>
                      <a:pPr marL="0" marR="0" algn="l">
                        <a:spcBef>
                          <a:spcPts val="0"/>
                        </a:spcBef>
                        <a:spcAft>
                          <a:spcPts val="0"/>
                        </a:spcAft>
                      </a:pPr>
                      <a:r>
                        <a:rPr lang="fr-FR" sz="1400" u="sng" noProof="0" dirty="0">
                          <a:solidFill>
                            <a:schemeClr val="tx1"/>
                          </a:solidFill>
                          <a:effectLst/>
                          <a:latin typeface="+mj-lt"/>
                        </a:rPr>
                        <a:t>Lieu</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3616809580"/>
                  </a:ext>
                </a:extLst>
              </a:tr>
              <a:tr h="222280">
                <a:tc>
                  <a:txBody>
                    <a:bodyPr/>
                    <a:lstStyle/>
                    <a:p>
                      <a:pPr marL="0" marR="0" algn="l">
                        <a:spcBef>
                          <a:spcPts val="0"/>
                        </a:spcBef>
                        <a:spcAft>
                          <a:spcPts val="0"/>
                        </a:spcAft>
                      </a:pPr>
                      <a:r>
                        <a:rPr lang="fr-FR" sz="1400" b="0" noProof="0" dirty="0">
                          <a:solidFill>
                            <a:schemeClr val="tx1"/>
                          </a:solidFill>
                          <a:effectLst/>
                          <a:latin typeface="+mj-lt"/>
                        </a:rPr>
                        <a:t>  Urbain</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3255580471"/>
                  </a:ext>
                </a:extLst>
              </a:tr>
              <a:tr h="164499">
                <a:tc>
                  <a:txBody>
                    <a:bodyPr/>
                    <a:lstStyle/>
                    <a:p>
                      <a:pPr marL="0" marR="0" algn="l">
                        <a:spcBef>
                          <a:spcPts val="0"/>
                        </a:spcBef>
                        <a:spcAft>
                          <a:spcPts val="0"/>
                        </a:spcAft>
                      </a:pPr>
                      <a:r>
                        <a:rPr lang="fr-FR" sz="1400" b="0" noProof="0" dirty="0">
                          <a:solidFill>
                            <a:schemeClr val="tx1"/>
                          </a:solidFill>
                          <a:effectLst/>
                          <a:latin typeface="+mj-lt"/>
                        </a:rPr>
                        <a:t>  Rural</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1844174441"/>
                  </a:ext>
                </a:extLst>
              </a:tr>
              <a:tr h="164499">
                <a:tc>
                  <a:txBody>
                    <a:bodyPr/>
                    <a:lstStyle/>
                    <a:p>
                      <a:pPr marL="0" marR="0" algn="l">
                        <a:spcBef>
                          <a:spcPts val="0"/>
                        </a:spcBef>
                        <a:spcAft>
                          <a:spcPts val="0"/>
                        </a:spcAft>
                      </a:pPr>
                      <a:r>
                        <a:rPr lang="fr-FR" sz="1400" u="sng" noProof="0" dirty="0">
                          <a:solidFill>
                            <a:schemeClr val="tx1"/>
                          </a:solidFill>
                          <a:effectLst/>
                          <a:latin typeface="+mj-lt"/>
                        </a:rPr>
                        <a:t>Région/Province</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661061869"/>
                  </a:ext>
                </a:extLst>
              </a:tr>
              <a:tr h="164499">
                <a:tc>
                  <a:txBody>
                    <a:bodyPr/>
                    <a:lstStyle/>
                    <a:p>
                      <a:pPr marL="0" marR="0" algn="l">
                        <a:spcBef>
                          <a:spcPts val="0"/>
                        </a:spcBef>
                        <a:spcAft>
                          <a:spcPts val="0"/>
                        </a:spcAft>
                      </a:pPr>
                      <a:r>
                        <a:rPr lang="fr-FR" sz="1400" b="0" noProof="0" dirty="0">
                          <a:solidFill>
                            <a:schemeClr val="tx1"/>
                          </a:solidFill>
                          <a:effectLst/>
                          <a:latin typeface="+mj-lt"/>
                        </a:rPr>
                        <a:t>  Région/Province 1</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828626744"/>
                  </a:ext>
                </a:extLst>
              </a:tr>
              <a:tr h="164499">
                <a:tc>
                  <a:txBody>
                    <a:bodyPr/>
                    <a:lstStyle/>
                    <a:p>
                      <a:pPr marL="0" marR="0" algn="l">
                        <a:spcBef>
                          <a:spcPts val="0"/>
                        </a:spcBef>
                        <a:spcAft>
                          <a:spcPts val="0"/>
                        </a:spcAft>
                      </a:pPr>
                      <a:r>
                        <a:rPr lang="fr-FR" sz="1400" b="0" noProof="0" dirty="0">
                          <a:solidFill>
                            <a:schemeClr val="tx1"/>
                          </a:solidFill>
                          <a:effectLst/>
                          <a:latin typeface="+mj-lt"/>
                        </a:rPr>
                        <a:t>  Région/Province 2</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199288749"/>
                  </a:ext>
                </a:extLst>
              </a:tr>
              <a:tr h="164499">
                <a:tc>
                  <a:txBody>
                    <a:bodyPr/>
                    <a:lstStyle/>
                    <a:p>
                      <a:pPr marL="0" marR="0" algn="l">
                        <a:spcBef>
                          <a:spcPts val="0"/>
                        </a:spcBef>
                        <a:spcAft>
                          <a:spcPts val="0"/>
                        </a:spcAft>
                      </a:pPr>
                      <a:r>
                        <a:rPr lang="fr-FR" sz="1400" b="0" noProof="0" dirty="0">
                          <a:solidFill>
                            <a:schemeClr val="tx1"/>
                          </a:solidFill>
                          <a:effectLst/>
                          <a:latin typeface="+mj-lt"/>
                        </a:rPr>
                        <a:t>  Région/Province 3</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3967083555"/>
                  </a:ext>
                </a:extLst>
              </a:tr>
              <a:tr h="164499">
                <a:tc>
                  <a:txBody>
                    <a:bodyPr/>
                    <a:lstStyle/>
                    <a:p>
                      <a:pPr marL="0" marR="0" algn="l">
                        <a:spcBef>
                          <a:spcPts val="0"/>
                        </a:spcBef>
                        <a:spcAft>
                          <a:spcPts val="0"/>
                        </a:spcAft>
                      </a:pPr>
                      <a:r>
                        <a:rPr lang="fr-FR" sz="1400" u="sng" noProof="0" dirty="0">
                          <a:solidFill>
                            <a:schemeClr val="tx1"/>
                          </a:solidFill>
                          <a:effectLst/>
                          <a:latin typeface="+mj-lt"/>
                        </a:rPr>
                        <a:t>Statut économique</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2417242830"/>
                  </a:ext>
                </a:extLst>
              </a:tr>
              <a:tr h="164499">
                <a:tc>
                  <a:txBody>
                    <a:bodyPr/>
                    <a:lstStyle/>
                    <a:p>
                      <a:pPr marL="0" marR="0" algn="l">
                        <a:spcBef>
                          <a:spcPts val="0"/>
                        </a:spcBef>
                        <a:spcAft>
                          <a:spcPts val="0"/>
                        </a:spcAft>
                      </a:pPr>
                      <a:r>
                        <a:rPr lang="fr-FR" sz="1400" b="0" noProof="0" dirty="0">
                          <a:solidFill>
                            <a:schemeClr val="tx1"/>
                          </a:solidFill>
                          <a:effectLst/>
                          <a:latin typeface="+mj-lt"/>
                        </a:rPr>
                        <a:t>  Quintile 1 (le</a:t>
                      </a:r>
                      <a:r>
                        <a:rPr lang="fr-FR" sz="1400" b="0" baseline="0" noProof="0" dirty="0">
                          <a:solidFill>
                            <a:schemeClr val="tx1"/>
                          </a:solidFill>
                          <a:effectLst/>
                          <a:latin typeface="+mj-lt"/>
                        </a:rPr>
                        <a:t> plus pauvre</a:t>
                      </a:r>
                      <a:r>
                        <a:rPr lang="fr-FR" sz="1400" b="0" noProof="0" dirty="0">
                          <a:solidFill>
                            <a:schemeClr val="tx1"/>
                          </a:solidFill>
                          <a:effectLst/>
                          <a:latin typeface="+mj-lt"/>
                        </a:rPr>
                        <a:t>)</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294659394"/>
                  </a:ext>
                </a:extLst>
              </a:tr>
              <a:tr h="164499">
                <a:tc>
                  <a:txBody>
                    <a:bodyPr/>
                    <a:lstStyle/>
                    <a:p>
                      <a:pPr marL="0" marR="0" algn="l">
                        <a:spcBef>
                          <a:spcPts val="0"/>
                        </a:spcBef>
                        <a:spcAft>
                          <a:spcPts val="0"/>
                        </a:spcAft>
                      </a:pPr>
                      <a:r>
                        <a:rPr lang="fr-FR" sz="1400" b="0" noProof="0" dirty="0">
                          <a:solidFill>
                            <a:schemeClr val="tx1"/>
                          </a:solidFill>
                          <a:effectLst/>
                          <a:latin typeface="+mj-lt"/>
                        </a:rPr>
                        <a:t>  Quintile 2</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3792120870"/>
                  </a:ext>
                </a:extLst>
              </a:tr>
              <a:tr h="164499">
                <a:tc>
                  <a:txBody>
                    <a:bodyPr/>
                    <a:lstStyle/>
                    <a:p>
                      <a:pPr marL="0" marR="0" algn="l">
                        <a:spcBef>
                          <a:spcPts val="0"/>
                        </a:spcBef>
                        <a:spcAft>
                          <a:spcPts val="0"/>
                        </a:spcAft>
                      </a:pPr>
                      <a:r>
                        <a:rPr lang="fr-FR" sz="1400" b="0" noProof="0" dirty="0">
                          <a:solidFill>
                            <a:schemeClr val="tx1"/>
                          </a:solidFill>
                          <a:effectLst/>
                          <a:latin typeface="+mj-lt"/>
                        </a:rPr>
                        <a:t>  Quintile 3</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538069397"/>
                  </a:ext>
                </a:extLst>
              </a:tr>
              <a:tr h="164499">
                <a:tc>
                  <a:txBody>
                    <a:bodyPr/>
                    <a:lstStyle/>
                    <a:p>
                      <a:pPr marL="0" marR="0" algn="l">
                        <a:spcBef>
                          <a:spcPts val="0"/>
                        </a:spcBef>
                        <a:spcAft>
                          <a:spcPts val="0"/>
                        </a:spcAft>
                      </a:pPr>
                      <a:r>
                        <a:rPr lang="fr-FR" sz="1400" b="0" noProof="0" dirty="0">
                          <a:solidFill>
                            <a:schemeClr val="tx1"/>
                          </a:solidFill>
                          <a:effectLst/>
                          <a:latin typeface="+mj-lt"/>
                        </a:rPr>
                        <a:t>  Quintile 4</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2343951818"/>
                  </a:ext>
                </a:extLst>
              </a:tr>
              <a:tr h="164499">
                <a:tc>
                  <a:txBody>
                    <a:bodyPr/>
                    <a:lstStyle/>
                    <a:p>
                      <a:pPr marL="0" marR="0" algn="l">
                        <a:spcBef>
                          <a:spcPts val="0"/>
                        </a:spcBef>
                        <a:spcAft>
                          <a:spcPts val="0"/>
                        </a:spcAft>
                      </a:pPr>
                      <a:r>
                        <a:rPr lang="fr-FR" sz="1400" b="0" noProof="0" dirty="0">
                          <a:solidFill>
                            <a:schemeClr val="tx1"/>
                          </a:solidFill>
                          <a:effectLst/>
                          <a:latin typeface="+mj-lt"/>
                        </a:rPr>
                        <a:t>  Quintile 5 (le plus riche)</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1889253130"/>
                  </a:ext>
                </a:extLst>
              </a:tr>
              <a:tr h="164499">
                <a:tc>
                  <a:txBody>
                    <a:bodyPr/>
                    <a:lstStyle/>
                    <a:p>
                      <a:pPr marL="0" marR="0" algn="l">
                        <a:spcBef>
                          <a:spcPts val="0"/>
                        </a:spcBef>
                        <a:spcAft>
                          <a:spcPts val="0"/>
                        </a:spcAft>
                      </a:pPr>
                      <a:r>
                        <a:rPr lang="fr-FR" sz="1400" u="sng" noProof="0" dirty="0">
                          <a:solidFill>
                            <a:schemeClr val="tx1"/>
                          </a:solidFill>
                          <a:effectLst/>
                          <a:latin typeface="+mj-lt"/>
                        </a:rPr>
                        <a:t>Teneur du sel en iode dans le </a:t>
                      </a:r>
                      <a:r>
                        <a:rPr lang="fr-FR" sz="1400" u="sng" noProof="0" dirty="0" err="1">
                          <a:solidFill>
                            <a:schemeClr val="tx1"/>
                          </a:solidFill>
                          <a:effectLst/>
                          <a:latin typeface="+mj-lt"/>
                        </a:rPr>
                        <a:t>menage</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951328471"/>
                  </a:ext>
                </a:extLst>
              </a:tr>
              <a:tr h="164499">
                <a:tc>
                  <a:txBody>
                    <a:bodyPr/>
                    <a:lstStyle/>
                    <a:p>
                      <a:pPr marL="0" marR="0" algn="l">
                        <a:spcBef>
                          <a:spcPts val="0"/>
                        </a:spcBef>
                        <a:spcAft>
                          <a:spcPts val="0"/>
                        </a:spcAft>
                      </a:pPr>
                      <a:r>
                        <a:rPr lang="fr-FR" sz="1400" b="0" noProof="0" dirty="0">
                          <a:solidFill>
                            <a:schemeClr val="tx1"/>
                          </a:solidFill>
                          <a:effectLst/>
                          <a:latin typeface="+mj-lt"/>
                        </a:rPr>
                        <a:t>  Non iodé (&lt; 5 ppm)</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2540968453"/>
                  </a:ext>
                </a:extLst>
              </a:tr>
              <a:tr h="238576">
                <a:tc>
                  <a:txBody>
                    <a:bodyPr/>
                    <a:lstStyle/>
                    <a:p>
                      <a:pPr marL="0" marR="0" algn="l">
                        <a:spcBef>
                          <a:spcPts val="0"/>
                        </a:spcBef>
                        <a:spcAft>
                          <a:spcPts val="0"/>
                        </a:spcAft>
                      </a:pPr>
                      <a:r>
                        <a:rPr lang="fr-FR" sz="1400" b="0" noProof="0" dirty="0">
                          <a:solidFill>
                            <a:schemeClr val="tx1"/>
                          </a:solidFill>
                          <a:effectLst/>
                          <a:latin typeface="+mj-lt"/>
                        </a:rPr>
                        <a:t>  Inadéquatement iodé (5-14.9 ppm)</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2338901024"/>
                  </a:ext>
                </a:extLst>
              </a:tr>
              <a:tr h="164499">
                <a:tc>
                  <a:txBody>
                    <a:bodyPr/>
                    <a:lstStyle/>
                    <a:p>
                      <a:pPr marL="0" marR="0" algn="l">
                        <a:spcBef>
                          <a:spcPts val="0"/>
                        </a:spcBef>
                        <a:spcAft>
                          <a:spcPts val="0"/>
                        </a:spcAft>
                      </a:pPr>
                      <a:r>
                        <a:rPr lang="fr-FR" sz="1400" b="0" noProof="0" dirty="0">
                          <a:solidFill>
                            <a:schemeClr val="tx1"/>
                          </a:solidFill>
                          <a:effectLst/>
                          <a:latin typeface="+mj-lt"/>
                        </a:rPr>
                        <a:t>  Adéquatement iodé (15-40 ppm)</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3602917428"/>
                  </a:ext>
                </a:extLst>
              </a:tr>
              <a:tr h="164499">
                <a:tc>
                  <a:txBody>
                    <a:bodyPr/>
                    <a:lstStyle/>
                    <a:p>
                      <a:pPr marL="0" marR="0" algn="l">
                        <a:spcBef>
                          <a:spcPts val="0"/>
                        </a:spcBef>
                        <a:spcAft>
                          <a:spcPts val="0"/>
                        </a:spcAft>
                      </a:pPr>
                      <a:r>
                        <a:rPr lang="fr-FR" sz="1400" b="0" noProof="0" dirty="0">
                          <a:solidFill>
                            <a:schemeClr val="tx1"/>
                          </a:solidFill>
                          <a:effectLst/>
                          <a:latin typeface="+mj-lt"/>
                        </a:rPr>
                        <a:t>  Sur-iodé (&gt; 40 ppm)</a:t>
                      </a:r>
                      <a:endParaRPr lang="fr-FR" sz="1400" b="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fr-FR" sz="1400" noProof="0" dirty="0">
                          <a:solidFill>
                            <a:schemeClr val="tx1"/>
                          </a:solidFill>
                          <a:effectLst/>
                          <a:latin typeface="+mj-lt"/>
                        </a:rPr>
                        <a:t> </a:t>
                      </a:r>
                      <a:endParaRPr lang="fr-FR" sz="1400" noProof="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66923351"/>
                  </a:ext>
                </a:extLst>
              </a:tr>
            </a:tbl>
          </a:graphicData>
        </a:graphic>
      </p:graphicFrame>
      <p:sp>
        <p:nvSpPr>
          <p:cNvPr id="5" name="Espace réservé du numéro de diapositive 10">
            <a:extLst>
              <a:ext uri="{FF2B5EF4-FFF2-40B4-BE49-F238E27FC236}">
                <a16:creationId xmlns:a16="http://schemas.microsoft.com/office/drawing/2014/main" id="{18D23D2A-C36B-4A1D-9028-011704479A22}"/>
              </a:ext>
            </a:extLst>
          </p:cNvPr>
          <p:cNvSpPr txBox="1">
            <a:spLocks/>
          </p:cNvSpPr>
          <p:nvPr/>
        </p:nvSpPr>
        <p:spPr>
          <a:xfrm>
            <a:off x="11797551" y="6502796"/>
            <a:ext cx="182118" cy="1778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GB" smtClean="0"/>
              <a:pPr/>
              <a:t>28</a:t>
            </a:fld>
            <a:endParaRPr lang="en-GB"/>
          </a:p>
        </p:txBody>
      </p:sp>
    </p:spTree>
    <p:extLst>
      <p:ext uri="{BB962C8B-B14F-4D97-AF65-F5344CB8AC3E}">
        <p14:creationId xmlns:p14="http://schemas.microsoft.com/office/powerpoint/2010/main" val="127331980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24">
            <a:extLst>
              <a:ext uri="{FF2B5EF4-FFF2-40B4-BE49-F238E27FC236}">
                <a16:creationId xmlns:a16="http://schemas.microsoft.com/office/drawing/2014/main" id="{FCEFCDC1-F42B-8E40-BC9A-E12090DCD2D3}"/>
              </a:ext>
            </a:extLst>
          </p:cNvPr>
          <p:cNvGrpSpPr/>
          <p:nvPr/>
        </p:nvGrpSpPr>
        <p:grpSpPr>
          <a:xfrm>
            <a:off x="238125" y="1109785"/>
            <a:ext cx="8305060" cy="5570812"/>
            <a:chOff x="2268186" y="953757"/>
            <a:chExt cx="8032979" cy="6302066"/>
          </a:xfrm>
        </p:grpSpPr>
        <p:sp>
          <p:nvSpPr>
            <p:cNvPr id="50" name="Oval 25">
              <a:extLst>
                <a:ext uri="{FF2B5EF4-FFF2-40B4-BE49-F238E27FC236}">
                  <a16:creationId xmlns:a16="http://schemas.microsoft.com/office/drawing/2014/main" id="{C4695848-D0E7-8F4B-9CE3-D3C8C0231AD0}"/>
                </a:ext>
              </a:extLst>
            </p:cNvPr>
            <p:cNvSpPr/>
            <p:nvPr/>
          </p:nvSpPr>
          <p:spPr>
            <a:xfrm>
              <a:off x="2268186" y="953757"/>
              <a:ext cx="8017423" cy="63020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51" name="Oval 44">
              <a:extLst>
                <a:ext uri="{FF2B5EF4-FFF2-40B4-BE49-F238E27FC236}">
                  <a16:creationId xmlns:a16="http://schemas.microsoft.com/office/drawing/2014/main" id="{B8A62829-0858-D34A-BBDB-76E88E3519B6}"/>
                </a:ext>
              </a:extLst>
            </p:cNvPr>
            <p:cNvSpPr/>
            <p:nvPr/>
          </p:nvSpPr>
          <p:spPr>
            <a:xfrm>
              <a:off x="3705100" y="2031239"/>
              <a:ext cx="478055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endParaRPr>
            </a:p>
          </p:txBody>
        </p:sp>
        <p:sp>
          <p:nvSpPr>
            <p:cNvPr id="52" name="Oval 47">
              <a:extLst>
                <a:ext uri="{FF2B5EF4-FFF2-40B4-BE49-F238E27FC236}">
                  <a16:creationId xmlns:a16="http://schemas.microsoft.com/office/drawing/2014/main" id="{11829796-EC98-F04F-972C-B29E9249FBD9}"/>
                </a:ext>
              </a:extLst>
            </p:cNvPr>
            <p:cNvSpPr/>
            <p:nvPr/>
          </p:nvSpPr>
          <p:spPr>
            <a:xfrm>
              <a:off x="4934063" y="3238964"/>
              <a:ext cx="2433907"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OBJECTIF</a:t>
              </a:r>
              <a:r>
                <a:rPr lang="fr-FR" sz="1400" dirty="0">
                  <a:solidFill>
                    <a:schemeClr val="tx1"/>
                  </a:solidFill>
                </a:rPr>
                <a:t> apport nutritionnel en iode optimal pour tous</a:t>
              </a:r>
            </a:p>
            <a:p>
              <a:pPr algn="ctr"/>
              <a:r>
                <a:rPr lang="fr-FR" sz="1400" b="1" u="sng" dirty="0">
                  <a:solidFill>
                    <a:schemeClr val="tx1"/>
                  </a:solidFill>
                </a:rPr>
                <a:t>Stratégie:</a:t>
              </a:r>
              <a:r>
                <a:rPr lang="fr-FR" sz="1400" dirty="0">
                  <a:solidFill>
                    <a:schemeClr val="tx1"/>
                  </a:solidFill>
                </a:rPr>
                <a:t> ioder tout sel comestible à usage humain</a:t>
              </a:r>
              <a:endParaRPr lang="fr-FR" sz="1400" b="1" u="sng" dirty="0">
                <a:solidFill>
                  <a:schemeClr val="tx1"/>
                </a:solidFill>
              </a:endParaRPr>
            </a:p>
          </p:txBody>
        </p:sp>
        <p:sp>
          <p:nvSpPr>
            <p:cNvPr id="54" name="TextBox 49">
              <a:extLst>
                <a:ext uri="{FF2B5EF4-FFF2-40B4-BE49-F238E27FC236}">
                  <a16:creationId xmlns:a16="http://schemas.microsoft.com/office/drawing/2014/main" id="{C9E215F3-6094-F649-8990-BB223CA0080C}"/>
                </a:ext>
              </a:extLst>
            </p:cNvPr>
            <p:cNvSpPr txBox="1"/>
            <p:nvPr/>
          </p:nvSpPr>
          <p:spPr>
            <a:xfrm>
              <a:off x="4672018" y="2331016"/>
              <a:ext cx="2210079" cy="415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Définir une </a:t>
              </a:r>
              <a:r>
                <a:rPr lang="fr-FR" dirty="0" err="1"/>
                <a:t>baseline</a:t>
              </a:r>
              <a:endParaRPr lang="fr-FR" dirty="0"/>
            </a:p>
          </p:txBody>
        </p:sp>
        <p:sp>
          <p:nvSpPr>
            <p:cNvPr id="55" name="TextBox 50">
              <a:extLst>
                <a:ext uri="{FF2B5EF4-FFF2-40B4-BE49-F238E27FC236}">
                  <a16:creationId xmlns:a16="http://schemas.microsoft.com/office/drawing/2014/main" id="{7CBE1210-124E-254D-B50E-1F29EB82F595}"/>
                </a:ext>
              </a:extLst>
            </p:cNvPr>
            <p:cNvSpPr txBox="1"/>
            <p:nvPr/>
          </p:nvSpPr>
          <p:spPr>
            <a:xfrm>
              <a:off x="4949620" y="2612348"/>
              <a:ext cx="14725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Statut en iode</a:t>
              </a:r>
            </a:p>
            <a:p>
              <a:r>
                <a:rPr lang="fr-FR" sz="1200" dirty="0"/>
                <a:t>Apport en sel &amp;  consommation</a:t>
              </a:r>
            </a:p>
          </p:txBody>
        </p:sp>
        <p:sp>
          <p:nvSpPr>
            <p:cNvPr id="56" name="TextBox 51">
              <a:extLst>
                <a:ext uri="{FF2B5EF4-FFF2-40B4-BE49-F238E27FC236}">
                  <a16:creationId xmlns:a16="http://schemas.microsoft.com/office/drawing/2014/main" id="{5E2A6B40-F1E1-B14F-BFFD-3003817E4404}"/>
                </a:ext>
              </a:extLst>
            </p:cNvPr>
            <p:cNvSpPr txBox="1"/>
            <p:nvPr/>
          </p:nvSpPr>
          <p:spPr>
            <a:xfrm>
              <a:off x="3134110" y="4929932"/>
              <a:ext cx="26386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Concevoir le  programme</a:t>
              </a:r>
            </a:p>
          </p:txBody>
        </p:sp>
        <p:sp>
          <p:nvSpPr>
            <p:cNvPr id="57" name="TextBox 52">
              <a:extLst>
                <a:ext uri="{FF2B5EF4-FFF2-40B4-BE49-F238E27FC236}">
                  <a16:creationId xmlns:a16="http://schemas.microsoft.com/office/drawing/2014/main" id="{58C136A1-5086-CF4E-ACD6-F6A37E8BBEFD}"/>
                </a:ext>
              </a:extLst>
            </p:cNvPr>
            <p:cNvSpPr txBox="1"/>
            <p:nvPr/>
          </p:nvSpPr>
          <p:spPr>
            <a:xfrm>
              <a:off x="4962113" y="5191550"/>
              <a:ext cx="12715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Cibles</a:t>
              </a:r>
            </a:p>
            <a:p>
              <a:r>
                <a:rPr lang="fr-FR" sz="1200" dirty="0"/>
                <a:t>Lois</a:t>
              </a:r>
            </a:p>
            <a:p>
              <a:r>
                <a:rPr lang="fr-FR" sz="1200" dirty="0"/>
                <a:t>Gestion</a:t>
              </a:r>
            </a:p>
            <a:p>
              <a:r>
                <a:rPr lang="fr-FR" sz="1200" dirty="0"/>
                <a:t>Budget</a:t>
              </a:r>
            </a:p>
          </p:txBody>
        </p:sp>
        <p:sp>
          <p:nvSpPr>
            <p:cNvPr id="58" name="TextBox 53">
              <a:extLst>
                <a:ext uri="{FF2B5EF4-FFF2-40B4-BE49-F238E27FC236}">
                  <a16:creationId xmlns:a16="http://schemas.microsoft.com/office/drawing/2014/main" id="{6D23490A-9A8C-2F49-8859-1F12DF9B388B}"/>
                </a:ext>
              </a:extLst>
            </p:cNvPr>
            <p:cNvSpPr txBox="1"/>
            <p:nvPr/>
          </p:nvSpPr>
          <p:spPr>
            <a:xfrm>
              <a:off x="5772724" y="5030404"/>
              <a:ext cx="271293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600" dirty="0"/>
                <a:t>Implémenter le  programme</a:t>
              </a:r>
            </a:p>
          </p:txBody>
        </p:sp>
        <p:sp>
          <p:nvSpPr>
            <p:cNvPr id="59" name="TextBox 54">
              <a:extLst>
                <a:ext uri="{FF2B5EF4-FFF2-40B4-BE49-F238E27FC236}">
                  <a16:creationId xmlns:a16="http://schemas.microsoft.com/office/drawing/2014/main" id="{AD5A4C5B-1C75-374B-90E7-A452D61466C3}"/>
                </a:ext>
              </a:extLst>
            </p:cNvPr>
            <p:cNvSpPr txBox="1"/>
            <p:nvPr/>
          </p:nvSpPr>
          <p:spPr>
            <a:xfrm>
              <a:off x="6143458" y="5331672"/>
              <a:ext cx="12715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Iodation du sel </a:t>
              </a:r>
            </a:p>
          </p:txBody>
        </p:sp>
        <p:sp>
          <p:nvSpPr>
            <p:cNvPr id="60" name="TextBox 55">
              <a:extLst>
                <a:ext uri="{FF2B5EF4-FFF2-40B4-BE49-F238E27FC236}">
                  <a16:creationId xmlns:a16="http://schemas.microsoft.com/office/drawing/2014/main" id="{DF565AB1-A385-8E42-BAB8-53CF96FEAE8E}"/>
                </a:ext>
              </a:extLst>
            </p:cNvPr>
            <p:cNvSpPr txBox="1"/>
            <p:nvPr/>
          </p:nvSpPr>
          <p:spPr>
            <a:xfrm>
              <a:off x="6908048" y="2757129"/>
              <a:ext cx="17395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Usage</a:t>
              </a:r>
            </a:p>
          </p:txBody>
        </p:sp>
        <p:sp>
          <p:nvSpPr>
            <p:cNvPr id="61" name="TextBox 56">
              <a:extLst>
                <a:ext uri="{FF2B5EF4-FFF2-40B4-BE49-F238E27FC236}">
                  <a16:creationId xmlns:a16="http://schemas.microsoft.com/office/drawing/2014/main" id="{0873FDBD-287F-5440-965B-F50AF61D4592}"/>
                </a:ext>
              </a:extLst>
            </p:cNvPr>
            <p:cNvSpPr txBox="1"/>
            <p:nvPr/>
          </p:nvSpPr>
          <p:spPr>
            <a:xfrm>
              <a:off x="7146535" y="3127800"/>
              <a:ext cx="140199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t>Sel de table</a:t>
              </a:r>
            </a:p>
            <a:p>
              <a:r>
                <a:rPr lang="fr-FR" sz="1200" dirty="0"/>
                <a:t>Sel dans les aliments transform</a:t>
              </a:r>
              <a:r>
                <a:rPr lang="fr-FR" sz="1200" dirty="0">
                  <a:cs typeface="Calibri" panose="020F0502020204030204" pitchFamily="34" charset="0"/>
                </a:rPr>
                <a:t>és</a:t>
              </a:r>
              <a:endParaRPr lang="fr-FR" sz="1200" dirty="0"/>
            </a:p>
          </p:txBody>
        </p:sp>
        <p:sp>
          <p:nvSpPr>
            <p:cNvPr id="62" name="TextBox 57">
              <a:extLst>
                <a:ext uri="{FF2B5EF4-FFF2-40B4-BE49-F238E27FC236}">
                  <a16:creationId xmlns:a16="http://schemas.microsoft.com/office/drawing/2014/main" id="{BD5D2675-E632-0A43-841F-B3C7B59A4173}"/>
                </a:ext>
              </a:extLst>
            </p:cNvPr>
            <p:cNvSpPr txBox="1"/>
            <p:nvPr/>
          </p:nvSpPr>
          <p:spPr>
            <a:xfrm>
              <a:off x="8287879" y="4855290"/>
              <a:ext cx="189676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Suivre l’échelle</a:t>
              </a:r>
            </a:p>
          </p:txBody>
        </p:sp>
        <p:sp>
          <p:nvSpPr>
            <p:cNvPr id="63" name="TextBox 58">
              <a:extLst>
                <a:ext uri="{FF2B5EF4-FFF2-40B4-BE49-F238E27FC236}">
                  <a16:creationId xmlns:a16="http://schemas.microsoft.com/office/drawing/2014/main" id="{2CE0E963-9EE5-AA4C-BF94-0C7C9896D191}"/>
                </a:ext>
              </a:extLst>
            </p:cNvPr>
            <p:cNvSpPr txBox="1"/>
            <p:nvPr/>
          </p:nvSpPr>
          <p:spPr>
            <a:xfrm>
              <a:off x="8242582" y="5202256"/>
              <a:ext cx="142441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 de sel iodé</a:t>
              </a:r>
            </a:p>
            <a:p>
              <a:r>
                <a:rPr lang="fr-FR" sz="1200" dirty="0">
                  <a:cs typeface="Calibri" panose="020F0502020204030204" pitchFamily="34" charset="0"/>
                </a:rPr>
                <a:t>% des producteurs alimentaires utilisant du sel iodé</a:t>
              </a:r>
            </a:p>
          </p:txBody>
        </p:sp>
        <p:sp>
          <p:nvSpPr>
            <p:cNvPr id="64" name="TextBox 59">
              <a:extLst>
                <a:ext uri="{FF2B5EF4-FFF2-40B4-BE49-F238E27FC236}">
                  <a16:creationId xmlns:a16="http://schemas.microsoft.com/office/drawing/2014/main" id="{8889ABD7-14C1-574E-AE14-4129E4BFC22B}"/>
                </a:ext>
              </a:extLst>
            </p:cNvPr>
            <p:cNvSpPr txBox="1"/>
            <p:nvPr/>
          </p:nvSpPr>
          <p:spPr>
            <a:xfrm>
              <a:off x="7061238" y="5958448"/>
              <a:ext cx="203783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Contrôler la qualit</a:t>
              </a:r>
              <a:r>
                <a:rPr lang="fr-FR" dirty="0">
                  <a:cs typeface="Calibri" panose="020F0502020204030204" pitchFamily="34" charset="0"/>
                </a:rPr>
                <a:t>é</a:t>
              </a:r>
              <a:endParaRPr lang="fr-FR" dirty="0"/>
            </a:p>
          </p:txBody>
        </p:sp>
        <p:sp>
          <p:nvSpPr>
            <p:cNvPr id="65" name="TextBox 60">
              <a:extLst>
                <a:ext uri="{FF2B5EF4-FFF2-40B4-BE49-F238E27FC236}">
                  <a16:creationId xmlns:a16="http://schemas.microsoft.com/office/drawing/2014/main" id="{A1CCD704-97D3-1D4B-8FAE-A9F95DF25521}"/>
                </a:ext>
              </a:extLst>
            </p:cNvPr>
            <p:cNvSpPr txBox="1"/>
            <p:nvPr/>
          </p:nvSpPr>
          <p:spPr>
            <a:xfrm>
              <a:off x="7094414" y="6327778"/>
              <a:ext cx="145411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Niveau d’iode du sel dans les chaînes de distributions</a:t>
              </a:r>
            </a:p>
          </p:txBody>
        </p:sp>
        <p:sp>
          <p:nvSpPr>
            <p:cNvPr id="66" name="TextBox 61">
              <a:extLst>
                <a:ext uri="{FF2B5EF4-FFF2-40B4-BE49-F238E27FC236}">
                  <a16:creationId xmlns:a16="http://schemas.microsoft.com/office/drawing/2014/main" id="{517CD278-9BE8-364F-881D-4A80E7807CE8}"/>
                </a:ext>
              </a:extLst>
            </p:cNvPr>
            <p:cNvSpPr txBox="1"/>
            <p:nvPr/>
          </p:nvSpPr>
          <p:spPr>
            <a:xfrm>
              <a:off x="8100415" y="2859577"/>
              <a:ext cx="22007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Evaluer la couverture</a:t>
              </a:r>
            </a:p>
          </p:txBody>
        </p:sp>
        <p:sp>
          <p:nvSpPr>
            <p:cNvPr id="67" name="TextBox 62">
              <a:extLst>
                <a:ext uri="{FF2B5EF4-FFF2-40B4-BE49-F238E27FC236}">
                  <a16:creationId xmlns:a16="http://schemas.microsoft.com/office/drawing/2014/main" id="{B7930BDA-A2E7-244E-B687-2AC74C6A561F}"/>
                </a:ext>
              </a:extLst>
            </p:cNvPr>
            <p:cNvSpPr txBox="1"/>
            <p:nvPr/>
          </p:nvSpPr>
          <p:spPr>
            <a:xfrm>
              <a:off x="8568594" y="3211103"/>
              <a:ext cx="127151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 des ménages utilisant le sel iodé</a:t>
              </a:r>
            </a:p>
            <a:p>
              <a:r>
                <a:rPr lang="fr-FR" sz="1200" dirty="0">
                  <a:cs typeface="Calibri" panose="020F0502020204030204" pitchFamily="34" charset="0"/>
                </a:rPr>
                <a:t>Utilisation du sel iodé dans les aliments transformés</a:t>
              </a:r>
            </a:p>
          </p:txBody>
        </p:sp>
        <p:sp>
          <p:nvSpPr>
            <p:cNvPr id="68" name="TextBox 63">
              <a:extLst>
                <a:ext uri="{FF2B5EF4-FFF2-40B4-BE49-F238E27FC236}">
                  <a16:creationId xmlns:a16="http://schemas.microsoft.com/office/drawing/2014/main" id="{AB6DAD67-EEE0-934E-99B3-14FF0A35B67F}"/>
                </a:ext>
              </a:extLst>
            </p:cNvPr>
            <p:cNvSpPr txBox="1"/>
            <p:nvPr/>
          </p:nvSpPr>
          <p:spPr>
            <a:xfrm>
              <a:off x="4949620" y="1292580"/>
              <a:ext cx="18293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t>Evaluer l’Impact</a:t>
              </a:r>
            </a:p>
          </p:txBody>
        </p:sp>
        <p:sp>
          <p:nvSpPr>
            <p:cNvPr id="69" name="TextBox 64">
              <a:extLst>
                <a:ext uri="{FF2B5EF4-FFF2-40B4-BE49-F238E27FC236}">
                  <a16:creationId xmlns:a16="http://schemas.microsoft.com/office/drawing/2014/main" id="{C1E1830B-D211-0441-B0EC-A225BC968313}"/>
                </a:ext>
              </a:extLst>
            </p:cNvPr>
            <p:cNvSpPr txBox="1"/>
            <p:nvPr/>
          </p:nvSpPr>
          <p:spPr>
            <a:xfrm>
              <a:off x="5057544" y="1599949"/>
              <a:ext cx="21718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dirty="0">
                  <a:cs typeface="Calibri" panose="020F0502020204030204" pitchFamily="34" charset="0"/>
                </a:rPr>
                <a:t>Statut en iode</a:t>
              </a:r>
            </a:p>
            <a:p>
              <a:r>
                <a:rPr lang="fr-FR" sz="1200" dirty="0">
                  <a:cs typeface="Calibri" panose="020F0502020204030204" pitchFamily="34" charset="0"/>
                </a:rPr>
                <a:t>Statut en iode par programme</a:t>
              </a: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8973263" y="5012670"/>
            <a:ext cx="291534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err="1"/>
              <a:t>Controler</a:t>
            </a:r>
            <a:r>
              <a:rPr lang="en-US" dirty="0"/>
              <a:t> </a:t>
            </a:r>
            <a:r>
              <a:rPr lang="fr-FR" dirty="0"/>
              <a:t>l'utilisation de sel iodé dans les aliments transformés et les condiments</a:t>
            </a:r>
            <a:r>
              <a:rPr lang="fr-FR" b="1" dirty="0"/>
              <a:t>.</a:t>
            </a:r>
            <a:r>
              <a:rPr lang="fr-FR" dirty="0"/>
              <a:t> </a:t>
            </a:r>
            <a:endParaRPr lang="en-US"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a:stCxn id="46" idx="1"/>
            <a:endCxn id="67" idx="0"/>
          </p:cNvCxnSpPr>
          <p:nvPr/>
        </p:nvCxnSpPr>
        <p:spPr>
          <a:xfrm flipH="1" flipV="1">
            <a:off x="7409221" y="3105202"/>
            <a:ext cx="1564042" cy="250763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AE55F9F2-4072-CC48-B698-FB5D2B1FE9C2}"/>
              </a:ext>
            </a:extLst>
          </p:cNvPr>
          <p:cNvCxnSpPr>
            <a:cxnSpLocks/>
            <a:stCxn id="46" idx="1"/>
            <a:endCxn id="65" idx="3"/>
          </p:cNvCxnSpPr>
          <p:nvPr/>
        </p:nvCxnSpPr>
        <p:spPr>
          <a:xfrm flipH="1">
            <a:off x="6731182" y="5612834"/>
            <a:ext cx="2242081" cy="533070"/>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2757CA3D-246D-E141-BD15-9897D7E7DD81}"/>
              </a:ext>
            </a:extLst>
          </p:cNvPr>
          <p:cNvCxnSpPr>
            <a:cxnSpLocks/>
            <a:stCxn id="46" idx="1"/>
            <a:endCxn id="62" idx="0"/>
          </p:cNvCxnSpPr>
          <p:nvPr/>
        </p:nvCxnSpPr>
        <p:spPr>
          <a:xfrm flipH="1" flipV="1">
            <a:off x="7442213" y="4558607"/>
            <a:ext cx="1531050" cy="1054227"/>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1" name="Espace réservé du numéro de diapositive 10"/>
          <p:cNvSpPr>
            <a:spLocks noGrp="1"/>
          </p:cNvSpPr>
          <p:nvPr>
            <p:ph type="sldNum" sz="quarter" idx="4294967295"/>
          </p:nvPr>
        </p:nvSpPr>
        <p:spPr>
          <a:xfrm>
            <a:off x="11797551" y="6502796"/>
            <a:ext cx="182118" cy="177801"/>
          </a:xfrm>
        </p:spPr>
        <p:txBody>
          <a:bodyPr/>
          <a:lstStyle/>
          <a:p>
            <a:fld id="{86CB4B4D-7CA3-9044-876B-883B54F8677D}" type="slidenum">
              <a:rPr lang="en-GB" smtClean="0"/>
              <a:t>29</a:t>
            </a:fld>
            <a:endParaRPr lang="en-GB"/>
          </a:p>
        </p:txBody>
      </p:sp>
      <p:sp>
        <p:nvSpPr>
          <p:cNvPr id="2" name="Titre 1"/>
          <p:cNvSpPr>
            <a:spLocks noGrp="1"/>
          </p:cNvSpPr>
          <p:nvPr>
            <p:ph type="title"/>
          </p:nvPr>
        </p:nvSpPr>
        <p:spPr>
          <a:xfrm>
            <a:off x="1056000" y="38862"/>
            <a:ext cx="10080000" cy="828000"/>
          </a:xfrm>
        </p:spPr>
        <p:txBody>
          <a:bodyPr>
            <a:normAutofit/>
          </a:bodyPr>
          <a:lstStyle/>
          <a:p>
            <a:r>
              <a:rPr lang="fr-FR" b="0" dirty="0">
                <a:solidFill>
                  <a:schemeClr val="bg1"/>
                </a:solidFill>
              </a:rPr>
              <a:t>Recommandation 6 - Surveiller  l’Apport par les aliments transformés et les condiments</a:t>
            </a:r>
            <a:endParaRPr lang="en-GB" b="0" dirty="0">
              <a:solidFill>
                <a:schemeClr val="bg1"/>
              </a:solidFill>
            </a:endParaRPr>
          </a:p>
        </p:txBody>
      </p:sp>
    </p:spTree>
    <p:extLst>
      <p:ext uri="{BB962C8B-B14F-4D97-AF65-F5344CB8AC3E}">
        <p14:creationId xmlns:p14="http://schemas.microsoft.com/office/powerpoint/2010/main" val="29589693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1056000" y="46428"/>
            <a:ext cx="10080000" cy="828000"/>
          </a:xfrm>
          <a:prstGeom prst="rect">
            <a:avLst/>
          </a:prstGeom>
        </p:spPr>
        <p:txBody>
          <a:bodyPr>
            <a:noAutofit/>
          </a:bodyPr>
          <a:lstStyle>
            <a:lvl1pPr>
              <a:defRPr spc="-100">
                <a:solidFill>
                  <a:srgbClr val="FFFFFF"/>
                </a:solidFill>
              </a:defRPr>
            </a:lvl1pPr>
          </a:lstStyle>
          <a:p>
            <a:pPr>
              <a:lnSpc>
                <a:spcPct val="100000"/>
              </a:lnSpc>
            </a:pPr>
            <a:r>
              <a:rPr lang="en-US" b="0" dirty="0">
                <a:solidFill>
                  <a:schemeClr val="bg1"/>
                </a:solidFill>
              </a:rPr>
              <a:t>CONTEXTE</a:t>
            </a:r>
            <a:endParaRPr b="0" dirty="0">
              <a:solidFill>
                <a:schemeClr val="bg1"/>
              </a:solidFill>
            </a:endParaRPr>
          </a:p>
        </p:txBody>
      </p:sp>
      <p:sp>
        <p:nvSpPr>
          <p:cNvPr id="105" name="Shape 105"/>
          <p:cNvSpPr>
            <a:spLocks noGrp="1"/>
          </p:cNvSpPr>
          <p:nvPr>
            <p:ph type="body" idx="1"/>
          </p:nvPr>
        </p:nvSpPr>
        <p:spPr>
          <a:xfrm>
            <a:off x="769434" y="1360449"/>
            <a:ext cx="10660566" cy="4921597"/>
          </a:xfrm>
          <a:prstGeom prst="rect">
            <a:avLst/>
          </a:prstGeom>
        </p:spPr>
        <p:txBody>
          <a:bodyPr>
            <a:normAutofit fontScale="77500" lnSpcReduction="20000"/>
          </a:bodyPr>
          <a:lstStyle/>
          <a:p>
            <a:pPr indent="0"/>
            <a:r>
              <a:rPr lang="fr-FR" dirty="0"/>
              <a:t>Bien qu’un guide du programme</a:t>
            </a:r>
            <a:r>
              <a:rPr lang="en-US" baseline="30000" dirty="0"/>
              <a:t>1</a:t>
            </a:r>
            <a:r>
              <a:rPr lang="fr-FR" dirty="0"/>
              <a:t> existe, il est obsolète du fait de l’évolution des programmes ont évolué. Une mise à jour était  donc nécessaire.</a:t>
            </a:r>
          </a:p>
          <a:p>
            <a:pPr indent="0"/>
            <a:endParaRPr lang="en-US" dirty="0"/>
          </a:p>
          <a:p>
            <a:pPr indent="0"/>
            <a:r>
              <a:rPr lang="en-US" dirty="0"/>
              <a:t>Un </a:t>
            </a:r>
            <a:r>
              <a:rPr lang="en-US" dirty="0" err="1"/>
              <a:t>groupe</a:t>
            </a:r>
            <a:r>
              <a:rPr lang="en-US" dirty="0"/>
              <a:t> de travail a </a:t>
            </a:r>
            <a:r>
              <a:rPr lang="en-US" dirty="0" err="1"/>
              <a:t>donc</a:t>
            </a:r>
            <a:r>
              <a:rPr lang="en-US" dirty="0"/>
              <a:t> </a:t>
            </a:r>
            <a:r>
              <a:rPr lang="en-US" dirty="0" err="1"/>
              <a:t>pris</a:t>
            </a:r>
            <a:r>
              <a:rPr lang="en-US" dirty="0"/>
              <a:t> place à </a:t>
            </a:r>
            <a:r>
              <a:rPr lang="en-US" dirty="0" err="1"/>
              <a:t>l’UNICEF</a:t>
            </a:r>
            <a:r>
              <a:rPr lang="en-US" dirty="0"/>
              <a:t> pour </a:t>
            </a:r>
            <a:r>
              <a:rPr lang="en-US" dirty="0" err="1"/>
              <a:t>réfléchir</a:t>
            </a:r>
            <a:r>
              <a:rPr lang="en-US" dirty="0"/>
              <a:t> les axes </a:t>
            </a:r>
            <a:r>
              <a:rPr lang="en-US" dirty="0" err="1"/>
              <a:t>prioritaires</a:t>
            </a:r>
            <a:r>
              <a:rPr lang="en-US" dirty="0"/>
              <a:t>  de recherché et du </a:t>
            </a:r>
            <a:r>
              <a:rPr lang="en-US" dirty="0" err="1"/>
              <a:t>suivi</a:t>
            </a:r>
            <a:r>
              <a:rPr lang="en-US" dirty="0"/>
              <a:t> des </a:t>
            </a:r>
            <a:r>
              <a:rPr lang="en-US" dirty="0" err="1"/>
              <a:t>programmes</a:t>
            </a:r>
            <a:r>
              <a:rPr lang="en-US" dirty="0"/>
              <a:t> </a:t>
            </a:r>
            <a:r>
              <a:rPr lang="en-US" dirty="0" err="1"/>
              <a:t>d’iodation</a:t>
            </a:r>
            <a:r>
              <a:rPr lang="en-US" dirty="0"/>
              <a:t> </a:t>
            </a:r>
            <a:r>
              <a:rPr lang="en-US" dirty="0" err="1"/>
              <a:t>universel</a:t>
            </a:r>
            <a:r>
              <a:rPr lang="en-US" dirty="0"/>
              <a:t> du </a:t>
            </a:r>
            <a:r>
              <a:rPr lang="en-US" dirty="0" err="1"/>
              <a:t>sel</a:t>
            </a:r>
            <a:r>
              <a:rPr lang="en-US" dirty="0"/>
              <a:t> et de la determination du </a:t>
            </a:r>
            <a:r>
              <a:rPr lang="en-US" dirty="0" err="1"/>
              <a:t>statut</a:t>
            </a:r>
            <a:r>
              <a:rPr lang="en-US" dirty="0"/>
              <a:t> </a:t>
            </a:r>
            <a:r>
              <a:rPr lang="en-US" dirty="0" err="1"/>
              <a:t>en</a:t>
            </a:r>
            <a:r>
              <a:rPr lang="en-US" dirty="0"/>
              <a:t> </a:t>
            </a:r>
            <a:r>
              <a:rPr lang="en-US" dirty="0" err="1"/>
              <a:t>iode</a:t>
            </a:r>
            <a:r>
              <a:rPr lang="en-US" dirty="0"/>
              <a:t> de la population  </a:t>
            </a:r>
          </a:p>
          <a:p>
            <a:pPr indent="0"/>
            <a:endParaRPr lang="en-US" dirty="0"/>
          </a:p>
          <a:p>
            <a:pPr indent="0"/>
            <a:endParaRPr lang="en-US" dirty="0"/>
          </a:p>
          <a:p>
            <a:pPr indent="0"/>
            <a:r>
              <a:rPr lang="fr-FR" dirty="0"/>
              <a:t>Objectifs du groupe de travail: </a:t>
            </a:r>
          </a:p>
          <a:p>
            <a:pPr marL="514350" indent="-514350">
              <a:buAutoNum type="arabicParenR"/>
            </a:pPr>
            <a:r>
              <a:rPr lang="fr-FR" dirty="0"/>
              <a:t>Identifier les lacunes dans les connaissances liées au suivi des programmes d'iodation du sel et d’apport nutritionnel en iode </a:t>
            </a:r>
          </a:p>
          <a:p>
            <a:pPr marL="514350" indent="-514350">
              <a:buAutoNum type="arabicParenR"/>
            </a:pPr>
            <a:r>
              <a:rPr lang="fr-FR" dirty="0"/>
              <a:t>Atteindre un consensus sur certains enjeux liés au suivi des programmes d'iodation du sel et d’apport nutritionnel en iode</a:t>
            </a:r>
          </a:p>
          <a:p>
            <a:pPr marL="344488" indent="-342900">
              <a:spcBef>
                <a:spcPts val="1200"/>
              </a:spcBef>
              <a:spcAft>
                <a:spcPts val="1200"/>
              </a:spcAft>
              <a:buSzPct val="100000"/>
              <a:buFont typeface="Arial"/>
              <a:buChar char="•"/>
              <a:defRPr sz="2200"/>
            </a:pPr>
            <a:endParaRPr lang="fr-FR" dirty="0"/>
          </a:p>
          <a:p>
            <a:pPr marL="344488" indent="-342900">
              <a:spcBef>
                <a:spcPts val="1200"/>
              </a:spcBef>
              <a:spcAft>
                <a:spcPts val="1200"/>
              </a:spcAft>
              <a:buSzPct val="100000"/>
              <a:buFont typeface="Arial"/>
              <a:buChar char="•"/>
              <a:defRPr sz="2200"/>
            </a:pPr>
            <a:endParaRPr lang="en-US" dirty="0"/>
          </a:p>
          <a:p>
            <a:pPr marL="1588" indent="0" algn="ctr">
              <a:spcBef>
                <a:spcPts val="1200"/>
              </a:spcBef>
              <a:spcAft>
                <a:spcPts val="1200"/>
              </a:spcAft>
              <a:buSzPct val="100000"/>
              <a:defRPr sz="2200"/>
            </a:pPr>
            <a:r>
              <a:rPr lang="en-US" sz="3600" b="1" dirty="0" err="1">
                <a:solidFill>
                  <a:srgbClr val="FF00FF"/>
                </a:solidFill>
              </a:rPr>
              <a:t>Pourquoi</a:t>
            </a:r>
            <a:r>
              <a:rPr lang="en-US" sz="3600" b="1" dirty="0">
                <a:solidFill>
                  <a:srgbClr val="FF00FF"/>
                </a:solidFill>
              </a:rPr>
              <a:t> </a:t>
            </a:r>
            <a:r>
              <a:rPr lang="en-US" sz="3600" b="1" dirty="0" err="1">
                <a:solidFill>
                  <a:srgbClr val="FF00FF"/>
                </a:solidFill>
              </a:rPr>
              <a:t>cette</a:t>
            </a:r>
            <a:r>
              <a:rPr lang="en-US" sz="3600" b="1" dirty="0">
                <a:solidFill>
                  <a:srgbClr val="FF00FF"/>
                </a:solidFill>
              </a:rPr>
              <a:t> revision </a:t>
            </a:r>
            <a:r>
              <a:rPr lang="en-US" sz="3600" b="1" dirty="0" err="1">
                <a:solidFill>
                  <a:srgbClr val="FF00FF"/>
                </a:solidFill>
              </a:rPr>
              <a:t>était</a:t>
            </a:r>
            <a:r>
              <a:rPr lang="en-US" sz="3600" b="1" dirty="0">
                <a:solidFill>
                  <a:srgbClr val="FF00FF"/>
                </a:solidFill>
              </a:rPr>
              <a:t> </a:t>
            </a:r>
            <a:r>
              <a:rPr lang="en-US" sz="3600" b="1" dirty="0" err="1">
                <a:solidFill>
                  <a:srgbClr val="FF00FF"/>
                </a:solidFill>
              </a:rPr>
              <a:t>elle</a:t>
            </a:r>
            <a:r>
              <a:rPr lang="en-US" sz="3600" b="1" dirty="0">
                <a:solidFill>
                  <a:srgbClr val="FF00FF"/>
                </a:solidFill>
              </a:rPr>
              <a:t> </a:t>
            </a:r>
            <a:r>
              <a:rPr lang="en-US" sz="3600" b="1" dirty="0" err="1">
                <a:solidFill>
                  <a:srgbClr val="FF00FF"/>
                </a:solidFill>
              </a:rPr>
              <a:t>nécessaire</a:t>
            </a:r>
            <a:r>
              <a:rPr lang="en-US" sz="3600" b="1" dirty="0">
                <a:solidFill>
                  <a:srgbClr val="FF00FF"/>
                </a:solidFill>
              </a:rPr>
              <a:t>?</a:t>
            </a:r>
            <a:endParaRPr lang="en-US" sz="3600" dirty="0">
              <a:solidFill>
                <a:srgbClr val="0070C0"/>
              </a:solidFill>
            </a:endParaRPr>
          </a:p>
        </p:txBody>
      </p:sp>
      <p:sp>
        <p:nvSpPr>
          <p:cNvPr id="106" name="Shape 106"/>
          <p:cNvSpPr>
            <a:spLocks noGrp="1"/>
          </p:cNvSpPr>
          <p:nvPr>
            <p:ph type="sldNum" sz="quarter" idx="4294967295"/>
          </p:nvPr>
        </p:nvSpPr>
        <p:spPr>
          <a:xfrm>
            <a:off x="11825109" y="6502796"/>
            <a:ext cx="127001" cy="1778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2" name="TextBox 1">
            <a:extLst>
              <a:ext uri="{FF2B5EF4-FFF2-40B4-BE49-F238E27FC236}">
                <a16:creationId xmlns:a16="http://schemas.microsoft.com/office/drawing/2014/main" id="{D02E5C93-E5FB-C149-8955-3491AA2D191A}"/>
              </a:ext>
            </a:extLst>
          </p:cNvPr>
          <p:cNvSpPr txBox="1"/>
          <p:nvPr/>
        </p:nvSpPr>
        <p:spPr>
          <a:xfrm>
            <a:off x="1163781" y="6587996"/>
            <a:ext cx="929838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baseline="30000" dirty="0"/>
              <a:t>1 </a:t>
            </a:r>
            <a:r>
              <a:rPr lang="en-US" sz="1200" dirty="0"/>
              <a:t>Assessment of IDD and monitoring their elimination, a guide for </a:t>
            </a:r>
            <a:r>
              <a:rPr lang="en-US" sz="1200" dirty="0" err="1"/>
              <a:t>programme</a:t>
            </a:r>
            <a:r>
              <a:rPr lang="en-US" sz="1200" dirty="0"/>
              <a:t> managers, 2007 WHO/UNICEF/ICCIDD</a:t>
            </a:r>
            <a:endParaRPr kumimoji="0" lang="en-US" sz="12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14799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38445" y="1050058"/>
            <a:ext cx="8495953" cy="3708680"/>
          </a:xfrm>
        </p:spPr>
        <p:txBody>
          <a:bodyPr>
            <a:normAutofit fontScale="85000" lnSpcReduction="10000"/>
          </a:bodyPr>
          <a:lstStyle/>
          <a:p>
            <a:pPr marL="66675" indent="0">
              <a:lnSpc>
                <a:spcPct val="150000"/>
              </a:lnSpc>
            </a:pPr>
            <a:r>
              <a:rPr lang="en-US" sz="2000" dirty="0"/>
              <a:t>Monitoring approach</a:t>
            </a:r>
          </a:p>
          <a:p>
            <a:pPr marL="514350" indent="-447675">
              <a:lnSpc>
                <a:spcPct val="150000"/>
              </a:lnSpc>
              <a:buFont typeface="Wingdings" panose="05000000000000000000" pitchFamily="2" charset="2"/>
              <a:buChar char="§"/>
            </a:pPr>
            <a:r>
              <a:rPr lang="en-US" sz="2000" dirty="0" err="1"/>
              <a:t>Suivi</a:t>
            </a:r>
            <a:r>
              <a:rPr lang="en-US" sz="2000" dirty="0"/>
              <a:t> du </a:t>
            </a:r>
            <a:r>
              <a:rPr lang="en-US" sz="2000" dirty="0" err="1"/>
              <a:t>statut</a:t>
            </a:r>
            <a:r>
              <a:rPr lang="en-US" sz="2000" dirty="0"/>
              <a:t> </a:t>
            </a:r>
            <a:r>
              <a:rPr lang="en-US" sz="2000" dirty="0" err="1"/>
              <a:t>iodé</a:t>
            </a:r>
            <a:endParaRPr lang="en-US" sz="2000" dirty="0"/>
          </a:p>
          <a:p>
            <a:pPr marL="514350" indent="-447675">
              <a:lnSpc>
                <a:spcPct val="150000"/>
              </a:lnSpc>
              <a:buFont typeface="Wingdings" panose="05000000000000000000" pitchFamily="2" charset="2"/>
              <a:buChar char="§"/>
            </a:pPr>
            <a:r>
              <a:rPr lang="en-US" sz="2000" dirty="0" err="1"/>
              <a:t>Suivi</a:t>
            </a:r>
            <a:r>
              <a:rPr lang="en-US" sz="2000" dirty="0"/>
              <a:t> des </a:t>
            </a:r>
            <a:r>
              <a:rPr lang="en-US" sz="2000" dirty="0" err="1"/>
              <a:t>principales</a:t>
            </a:r>
            <a:r>
              <a:rPr lang="en-US" sz="2000" dirty="0"/>
              <a:t> source </a:t>
            </a:r>
            <a:r>
              <a:rPr lang="en-US" sz="2000" dirty="0" err="1"/>
              <a:t>d’iode</a:t>
            </a:r>
            <a:r>
              <a:rPr lang="en-US" sz="2000" dirty="0"/>
              <a:t> </a:t>
            </a:r>
            <a:r>
              <a:rPr lang="en-US" sz="2000" dirty="0" err="1"/>
              <a:t>dans</a:t>
            </a:r>
            <a:r>
              <a:rPr lang="en-US" sz="2000" dirty="0"/>
              <a:t> </a:t>
            </a:r>
            <a:r>
              <a:rPr lang="en-US" sz="2000" dirty="0" err="1"/>
              <a:t>l’alimentation</a:t>
            </a:r>
            <a:r>
              <a:rPr lang="en-US" sz="2000" dirty="0"/>
              <a:t>: </a:t>
            </a:r>
            <a:r>
              <a:rPr lang="en-US" sz="2000" dirty="0" err="1"/>
              <a:t>sel</a:t>
            </a:r>
            <a:r>
              <a:rPr lang="en-US" sz="2000" dirty="0"/>
              <a:t> </a:t>
            </a:r>
            <a:r>
              <a:rPr lang="en-US" sz="2000" dirty="0" err="1"/>
              <a:t>disponible</a:t>
            </a:r>
            <a:r>
              <a:rPr lang="en-US" sz="2000" dirty="0"/>
              <a:t> </a:t>
            </a:r>
            <a:r>
              <a:rPr lang="en-US" sz="2000" dirty="0" err="1"/>
              <a:t>dans</a:t>
            </a:r>
            <a:r>
              <a:rPr lang="en-US" sz="2000" dirty="0"/>
              <a:t> les ménages et </a:t>
            </a:r>
            <a:r>
              <a:rPr lang="en-US" sz="2000" dirty="0" err="1"/>
              <a:t>sel</a:t>
            </a:r>
            <a:r>
              <a:rPr lang="en-US" sz="2000" dirty="0"/>
              <a:t> des aliments </a:t>
            </a:r>
            <a:r>
              <a:rPr lang="en-US" sz="2000" dirty="0" err="1"/>
              <a:t>transformés</a:t>
            </a:r>
            <a:endParaRPr lang="en-US" sz="2000" dirty="0"/>
          </a:p>
          <a:p>
            <a:pPr marL="514350" indent="-447675">
              <a:lnSpc>
                <a:spcPct val="150000"/>
              </a:lnSpc>
              <a:buFont typeface="Wingdings" panose="05000000000000000000" pitchFamily="2" charset="2"/>
              <a:buChar char="§"/>
            </a:pPr>
            <a:r>
              <a:rPr lang="en-US" sz="2000" dirty="0" err="1"/>
              <a:t>Suivi</a:t>
            </a:r>
            <a:r>
              <a:rPr lang="en-US" sz="2000" dirty="0"/>
              <a:t> de la </a:t>
            </a:r>
            <a:r>
              <a:rPr lang="en-US" sz="2000" dirty="0" err="1"/>
              <a:t>qualité</a:t>
            </a:r>
            <a:r>
              <a:rPr lang="en-US" sz="2000" dirty="0"/>
              <a:t> du </a:t>
            </a:r>
            <a:r>
              <a:rPr lang="en-US" sz="2000" dirty="0" err="1"/>
              <a:t>sel</a:t>
            </a:r>
            <a:r>
              <a:rPr lang="en-US" sz="2000" dirty="0"/>
              <a:t> </a:t>
            </a:r>
            <a:r>
              <a:rPr lang="en-US" sz="2000" dirty="0" err="1"/>
              <a:t>alimentaire</a:t>
            </a:r>
            <a:r>
              <a:rPr lang="en-US" sz="2000" dirty="0"/>
              <a:t> – possible </a:t>
            </a:r>
            <a:r>
              <a:rPr lang="en-US" sz="2000" dirty="0">
                <a:sym typeface="Wingdings" pitchFamily="2" charset="2"/>
              </a:rPr>
              <a:t></a:t>
            </a:r>
            <a:r>
              <a:rPr lang="en-US" sz="2000" dirty="0"/>
              <a:t> </a:t>
            </a:r>
            <a:r>
              <a:rPr lang="en-US" sz="2000" dirty="0" err="1"/>
              <a:t>approvisionnement</a:t>
            </a:r>
            <a:endParaRPr lang="en-US" sz="2000" dirty="0"/>
          </a:p>
          <a:p>
            <a:pPr marL="514350" indent="-447675">
              <a:lnSpc>
                <a:spcPct val="150000"/>
              </a:lnSpc>
              <a:buFont typeface="Wingdings" panose="05000000000000000000" pitchFamily="2" charset="2"/>
              <a:buChar char="§"/>
            </a:pPr>
            <a:r>
              <a:rPr lang="en-US" sz="2000" dirty="0" err="1"/>
              <a:t>Suivi</a:t>
            </a:r>
            <a:r>
              <a:rPr lang="en-US" sz="2000" dirty="0"/>
              <a:t> de la </a:t>
            </a:r>
            <a:r>
              <a:rPr lang="en-US" sz="2000" dirty="0" err="1"/>
              <a:t>mise</a:t>
            </a:r>
            <a:r>
              <a:rPr lang="en-US" sz="2000" dirty="0"/>
              <a:t> à </a:t>
            </a:r>
            <a:r>
              <a:rPr lang="en-US" sz="2000" dirty="0" err="1"/>
              <a:t>l’echelle</a:t>
            </a:r>
            <a:r>
              <a:rPr lang="en-US" sz="2000" dirty="0"/>
              <a:t> de </a:t>
            </a:r>
            <a:r>
              <a:rPr lang="en-US" sz="2000" dirty="0" err="1"/>
              <a:t>l’utilisation</a:t>
            </a:r>
            <a:r>
              <a:rPr lang="en-US" sz="2000" dirty="0"/>
              <a:t> du </a:t>
            </a:r>
            <a:r>
              <a:rPr lang="en-US" sz="2000" dirty="0" err="1"/>
              <a:t>sel</a:t>
            </a:r>
            <a:r>
              <a:rPr lang="en-US" sz="2000" dirty="0"/>
              <a:t> </a:t>
            </a:r>
            <a:r>
              <a:rPr lang="en-US" sz="2000" dirty="0" err="1"/>
              <a:t>iodé</a:t>
            </a:r>
            <a:r>
              <a:rPr lang="en-US" sz="2000" dirty="0"/>
              <a:t> pour la production des aliments </a:t>
            </a:r>
            <a:r>
              <a:rPr lang="en-US" sz="2000" dirty="0" err="1"/>
              <a:t>transformés</a:t>
            </a:r>
            <a:r>
              <a:rPr lang="en-US" sz="2000" dirty="0"/>
              <a:t> – possible </a:t>
            </a:r>
            <a:r>
              <a:rPr lang="en-US" sz="2000" dirty="0">
                <a:sym typeface="Wingdings" pitchFamily="2" charset="2"/>
              </a:rPr>
              <a:t></a:t>
            </a:r>
            <a:r>
              <a:rPr lang="en-US" sz="2000" dirty="0"/>
              <a:t> information sur la </a:t>
            </a:r>
            <a:r>
              <a:rPr lang="en-US" sz="2000" dirty="0" err="1"/>
              <a:t>chaîne</a:t>
            </a:r>
            <a:r>
              <a:rPr lang="en-US" sz="2000" dirty="0"/>
              <a:t> </a:t>
            </a:r>
            <a:r>
              <a:rPr lang="en-US" sz="2000" dirty="0" err="1"/>
              <a:t>d’approvisionnement</a:t>
            </a:r>
            <a:r>
              <a:rPr lang="en-US" sz="2000" dirty="0"/>
              <a:t> </a:t>
            </a:r>
            <a:r>
              <a:rPr lang="fr-FR" sz="2000" b="1" dirty="0">
                <a:solidFill>
                  <a:srgbClr val="FA5DFF"/>
                </a:solidFill>
              </a:rPr>
              <a:t>Objectif ultime : un apport suffisant de la population, l'atteinte de tous les segments de la population et la nécessité d'un changement standard.</a:t>
            </a:r>
          </a:p>
        </p:txBody>
      </p:sp>
      <p:sp>
        <p:nvSpPr>
          <p:cNvPr id="7" name="Title 1"/>
          <p:cNvSpPr>
            <a:spLocks noGrp="1"/>
          </p:cNvSpPr>
          <p:nvPr>
            <p:ph type="title"/>
          </p:nvPr>
        </p:nvSpPr>
        <p:spPr>
          <a:xfrm>
            <a:off x="1038000" y="25043"/>
            <a:ext cx="10116000" cy="828000"/>
          </a:xfrm>
        </p:spPr>
        <p:txBody>
          <a:bodyPr anchor="ctr" anchorCtr="0">
            <a:normAutofit/>
          </a:bodyPr>
          <a:lstStyle/>
          <a:p>
            <a:pPr marL="66675">
              <a:lnSpc>
                <a:spcPct val="100000"/>
              </a:lnSpc>
              <a:buClr>
                <a:schemeClr val="accent2"/>
              </a:buClr>
            </a:pPr>
            <a:r>
              <a:rPr lang="fr-FR" sz="2800" b="0" dirty="0">
                <a:solidFill>
                  <a:schemeClr val="bg1"/>
                </a:solidFill>
                <a:cs typeface="Calibri" panose="020F0502020204030204" pitchFamily="34" charset="0"/>
              </a:rPr>
              <a:t>Évaluation des sources de sel dans le régime</a:t>
            </a:r>
            <a:endParaRPr lang="en-US" sz="2800" b="0" dirty="0">
              <a:solidFill>
                <a:schemeClr val="bg1"/>
              </a:solidFill>
              <a:cs typeface="Calibri" panose="020F0502020204030204" pitchFamily="34" charset="0"/>
            </a:endParaRPr>
          </a:p>
        </p:txBody>
      </p:sp>
      <p:pic>
        <p:nvPicPr>
          <p:cNvPr id="8" name="Picture 7">
            <a:extLst>
              <a:ext uri="{FF2B5EF4-FFF2-40B4-BE49-F238E27FC236}">
                <a16:creationId xmlns:a16="http://schemas.microsoft.com/office/drawing/2014/main" id="{7C0B17BA-9A10-6747-8FE6-7EE2DD4C5987}"/>
              </a:ext>
            </a:extLst>
          </p:cNvPr>
          <p:cNvPicPr>
            <a:picLocks noChangeAspect="1"/>
          </p:cNvPicPr>
          <p:nvPr/>
        </p:nvPicPr>
        <p:blipFill>
          <a:blip r:embed="rId3"/>
          <a:stretch>
            <a:fillRect/>
          </a:stretch>
        </p:blipFill>
        <p:spPr>
          <a:xfrm>
            <a:off x="9195534" y="1075417"/>
            <a:ext cx="2985250" cy="2244723"/>
          </a:xfrm>
          <a:prstGeom prst="rect">
            <a:avLst/>
          </a:prstGeom>
        </p:spPr>
      </p:pic>
      <p:pic>
        <p:nvPicPr>
          <p:cNvPr id="9" name="Picture 8">
            <a:extLst>
              <a:ext uri="{FF2B5EF4-FFF2-40B4-BE49-F238E27FC236}">
                <a16:creationId xmlns:a16="http://schemas.microsoft.com/office/drawing/2014/main" id="{AB7828C1-1CF4-BE43-BB6A-FB457CD03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5534" y="4426678"/>
            <a:ext cx="2589806" cy="2322380"/>
          </a:xfrm>
          <a:prstGeom prst="rect">
            <a:avLst/>
          </a:prstGeom>
        </p:spPr>
      </p:pic>
      <p:pic>
        <p:nvPicPr>
          <p:cNvPr id="10" name="Picture 9">
            <a:extLst>
              <a:ext uri="{FF2B5EF4-FFF2-40B4-BE49-F238E27FC236}">
                <a16:creationId xmlns:a16="http://schemas.microsoft.com/office/drawing/2014/main" id="{3B09D637-14BA-7940-A475-4D55386285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5013" y="4883430"/>
            <a:ext cx="3130987" cy="1758571"/>
          </a:xfrm>
          <a:prstGeom prst="rect">
            <a:avLst/>
          </a:prstGeom>
        </p:spPr>
      </p:pic>
      <p:pic>
        <p:nvPicPr>
          <p:cNvPr id="11" name="Picture 10">
            <a:extLst>
              <a:ext uri="{FF2B5EF4-FFF2-40B4-BE49-F238E27FC236}">
                <a16:creationId xmlns:a16="http://schemas.microsoft.com/office/drawing/2014/main" id="{E66888CB-7F53-9246-A94E-A949493746B3}"/>
              </a:ext>
            </a:extLst>
          </p:cNvPr>
          <p:cNvPicPr>
            <a:picLocks noChangeAspect="1"/>
          </p:cNvPicPr>
          <p:nvPr/>
        </p:nvPicPr>
        <p:blipFill>
          <a:blip r:embed="rId6"/>
          <a:stretch>
            <a:fillRect/>
          </a:stretch>
        </p:blipFill>
        <p:spPr>
          <a:xfrm>
            <a:off x="9432966" y="3181595"/>
            <a:ext cx="2357070" cy="1171123"/>
          </a:xfrm>
          <a:prstGeom prst="rect">
            <a:avLst/>
          </a:prstGeom>
        </p:spPr>
      </p:pic>
      <p:pic>
        <p:nvPicPr>
          <p:cNvPr id="12" name="Picture 11">
            <a:extLst>
              <a:ext uri="{FF2B5EF4-FFF2-40B4-BE49-F238E27FC236}">
                <a16:creationId xmlns:a16="http://schemas.microsoft.com/office/drawing/2014/main" id="{6DFB52E3-9813-E248-A1F7-3039B911654E}"/>
              </a:ext>
            </a:extLst>
          </p:cNvPr>
          <p:cNvPicPr>
            <a:picLocks noChangeAspect="1"/>
          </p:cNvPicPr>
          <p:nvPr/>
        </p:nvPicPr>
        <p:blipFill>
          <a:blip r:embed="rId7"/>
          <a:stretch>
            <a:fillRect/>
          </a:stretch>
        </p:blipFill>
        <p:spPr>
          <a:xfrm>
            <a:off x="178189" y="5217076"/>
            <a:ext cx="2616981" cy="1236243"/>
          </a:xfrm>
          <a:prstGeom prst="rect">
            <a:avLst/>
          </a:prstGeom>
        </p:spPr>
      </p:pic>
      <p:pic>
        <p:nvPicPr>
          <p:cNvPr id="13" name="Picture 12">
            <a:extLst>
              <a:ext uri="{FF2B5EF4-FFF2-40B4-BE49-F238E27FC236}">
                <a16:creationId xmlns:a16="http://schemas.microsoft.com/office/drawing/2014/main" id="{2A17A535-97E5-3145-951D-41BFD7BE7A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46975" y="4466423"/>
            <a:ext cx="1535546" cy="2303319"/>
          </a:xfrm>
          <a:prstGeom prst="rect">
            <a:avLst/>
          </a:prstGeom>
        </p:spPr>
      </p:pic>
      <p:sp>
        <p:nvSpPr>
          <p:cNvPr id="2" name="Espace réservé du numéro de diapositive 1"/>
          <p:cNvSpPr>
            <a:spLocks noGrp="1"/>
          </p:cNvSpPr>
          <p:nvPr>
            <p:ph type="sldNum" sz="quarter" idx="4294967295"/>
          </p:nvPr>
        </p:nvSpPr>
        <p:spPr>
          <a:xfrm>
            <a:off x="11797551" y="6502796"/>
            <a:ext cx="182118" cy="177801"/>
          </a:xfrm>
        </p:spPr>
        <p:txBody>
          <a:bodyPr/>
          <a:lstStyle/>
          <a:p>
            <a:fld id="{86CB4B4D-7CA3-9044-876B-883B54F8677D}" type="slidenum">
              <a:rPr lang="en-GB" smtClean="0"/>
              <a:t>30</a:t>
            </a:fld>
            <a:endParaRPr lang="en-GB"/>
          </a:p>
        </p:txBody>
      </p:sp>
    </p:spTree>
    <p:extLst>
      <p:ext uri="{BB962C8B-B14F-4D97-AF65-F5344CB8AC3E}">
        <p14:creationId xmlns:p14="http://schemas.microsoft.com/office/powerpoint/2010/main" val="259492560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7F45-1890-234E-9C97-8E50CFCA4508}"/>
              </a:ext>
            </a:extLst>
          </p:cNvPr>
          <p:cNvSpPr>
            <a:spLocks noGrp="1"/>
          </p:cNvSpPr>
          <p:nvPr>
            <p:ph type="title"/>
          </p:nvPr>
        </p:nvSpPr>
        <p:spPr>
          <a:xfrm>
            <a:off x="1019314" y="54110"/>
            <a:ext cx="10080000" cy="828000"/>
          </a:xfrm>
        </p:spPr>
        <p:txBody>
          <a:bodyPr>
            <a:normAutofit/>
          </a:bodyPr>
          <a:lstStyle/>
          <a:p>
            <a:pPr>
              <a:lnSpc>
                <a:spcPct val="100000"/>
              </a:lnSpc>
            </a:pPr>
            <a:r>
              <a:rPr lang="en-US" sz="2800" b="0" dirty="0" err="1">
                <a:solidFill>
                  <a:schemeClr val="bg1"/>
                </a:solidFill>
                <a:latin typeface="+mj-lt"/>
              </a:rPr>
              <a:t>Apport</a:t>
            </a:r>
            <a:r>
              <a:rPr lang="en-US" sz="2800" b="0" dirty="0">
                <a:solidFill>
                  <a:schemeClr val="bg1"/>
                </a:solidFill>
                <a:latin typeface="+mj-lt"/>
              </a:rPr>
              <a:t> </a:t>
            </a:r>
            <a:r>
              <a:rPr lang="en-US" sz="2800" b="0" dirty="0" err="1">
                <a:solidFill>
                  <a:schemeClr val="bg1"/>
                </a:solidFill>
                <a:latin typeface="+mj-lt"/>
              </a:rPr>
              <a:t>d’iode</a:t>
            </a:r>
            <a:r>
              <a:rPr lang="en-US" sz="2800" b="0" dirty="0">
                <a:solidFill>
                  <a:schemeClr val="bg1"/>
                </a:solidFill>
                <a:latin typeface="+mj-lt"/>
              </a:rPr>
              <a:t> par les aliments </a:t>
            </a:r>
            <a:r>
              <a:rPr lang="en-US" sz="2800" b="0" dirty="0" err="1">
                <a:solidFill>
                  <a:schemeClr val="bg1"/>
                </a:solidFill>
                <a:latin typeface="+mj-lt"/>
              </a:rPr>
              <a:t>transformes</a:t>
            </a:r>
            <a:endParaRPr lang="en-US" sz="2800" b="0" dirty="0">
              <a:solidFill>
                <a:schemeClr val="bg1"/>
              </a:solidFill>
              <a:latin typeface="+mj-lt"/>
            </a:endParaRPr>
          </a:p>
        </p:txBody>
      </p:sp>
      <p:graphicFrame>
        <p:nvGraphicFramePr>
          <p:cNvPr id="4" name="Table 3">
            <a:extLst>
              <a:ext uri="{FF2B5EF4-FFF2-40B4-BE49-F238E27FC236}">
                <a16:creationId xmlns:a16="http://schemas.microsoft.com/office/drawing/2014/main" id="{2390CDD9-B235-EA4D-AAE0-0B385ADAF4A9}"/>
              </a:ext>
            </a:extLst>
          </p:cNvPr>
          <p:cNvGraphicFramePr>
            <a:graphicFrameLocks noGrp="1"/>
          </p:cNvGraphicFramePr>
          <p:nvPr/>
        </p:nvGraphicFramePr>
        <p:xfrm>
          <a:off x="1501462" y="1166381"/>
          <a:ext cx="8894618" cy="4865237"/>
        </p:xfrm>
        <a:graphic>
          <a:graphicData uri="http://schemas.openxmlformats.org/drawingml/2006/table">
            <a:tbl>
              <a:tblPr firstRow="1" bandRow="1">
                <a:tableStyleId>{7DF18680-E054-41AD-8BC1-D1AEF772440D}</a:tableStyleId>
              </a:tblPr>
              <a:tblGrid>
                <a:gridCol w="2330220">
                  <a:extLst>
                    <a:ext uri="{9D8B030D-6E8A-4147-A177-3AD203B41FA5}">
                      <a16:colId xmlns:a16="http://schemas.microsoft.com/office/drawing/2014/main" val="2290030588"/>
                    </a:ext>
                  </a:extLst>
                </a:gridCol>
                <a:gridCol w="3599525">
                  <a:extLst>
                    <a:ext uri="{9D8B030D-6E8A-4147-A177-3AD203B41FA5}">
                      <a16:colId xmlns:a16="http://schemas.microsoft.com/office/drawing/2014/main" val="498294229"/>
                    </a:ext>
                  </a:extLst>
                </a:gridCol>
                <a:gridCol w="2964873">
                  <a:extLst>
                    <a:ext uri="{9D8B030D-6E8A-4147-A177-3AD203B41FA5}">
                      <a16:colId xmlns:a16="http://schemas.microsoft.com/office/drawing/2014/main" val="3080825135"/>
                    </a:ext>
                  </a:extLst>
                </a:gridCol>
              </a:tblGrid>
              <a:tr h="377664">
                <a:tc>
                  <a:txBody>
                    <a:bodyPr/>
                    <a:lstStyle/>
                    <a:p>
                      <a:r>
                        <a:rPr lang="en-US" sz="1600" dirty="0">
                          <a:latin typeface="+mj-lt"/>
                        </a:rPr>
                        <a:t>Pays</a:t>
                      </a:r>
                    </a:p>
                  </a:txBody>
                  <a:tcPr/>
                </a:tc>
                <a:tc>
                  <a:txBody>
                    <a:bodyPr/>
                    <a:lstStyle/>
                    <a:p>
                      <a:r>
                        <a:rPr lang="fr-FR" sz="1600" b="1" i="0" u="none" strike="noStrike" cap="none" spc="0" baseline="0" noProof="0" dirty="0">
                          <a:ln>
                            <a:noFill/>
                          </a:ln>
                          <a:solidFill>
                            <a:schemeClr val="lt1"/>
                          </a:solidFill>
                          <a:uFillTx/>
                          <a:latin typeface="+mn-lt"/>
                          <a:ea typeface="+mn-ea"/>
                          <a:cs typeface="+mn-cs"/>
                          <a:sym typeface="Arial"/>
                        </a:rPr>
                        <a:t>Aliment</a:t>
                      </a:r>
                    </a:p>
                  </a:txBody>
                  <a:tcPr/>
                </a:tc>
                <a:tc>
                  <a:txBody>
                    <a:bodyPr/>
                    <a:lstStyle/>
                    <a:p>
                      <a:r>
                        <a:rPr lang="fr-FR" sz="1600" b="1" i="0" u="none" strike="noStrike" cap="none" spc="0" baseline="0" noProof="0" dirty="0">
                          <a:ln>
                            <a:noFill/>
                          </a:ln>
                          <a:solidFill>
                            <a:schemeClr val="lt1"/>
                          </a:solidFill>
                          <a:uFillTx/>
                          <a:latin typeface="+mn-lt"/>
                          <a:ea typeface="+mn-ea"/>
                          <a:cs typeface="+mn-cs"/>
                          <a:sym typeface="Arial"/>
                        </a:rPr>
                        <a:t>% of Besoins en iode fournis par les aliments transformés de la colonne précédente</a:t>
                      </a:r>
                    </a:p>
                  </a:txBody>
                  <a:tcPr/>
                </a:tc>
                <a:extLst>
                  <a:ext uri="{0D108BD9-81ED-4DB2-BD59-A6C34878D82A}">
                    <a16:rowId xmlns:a16="http://schemas.microsoft.com/office/drawing/2014/main" val="4065025704"/>
                  </a:ext>
                </a:extLst>
              </a:tr>
              <a:tr h="377664">
                <a:tc>
                  <a:txBody>
                    <a:bodyPr/>
                    <a:lstStyle/>
                    <a:p>
                      <a:r>
                        <a:rPr lang="en-US" sz="1600" dirty="0" err="1">
                          <a:latin typeface="+mj-lt"/>
                        </a:rPr>
                        <a:t>Egypte</a:t>
                      </a:r>
                      <a:endParaRPr lang="en-US" sz="1600" dirty="0">
                        <a:latin typeface="+mj-lt"/>
                      </a:endParaRPr>
                    </a:p>
                  </a:txBody>
                  <a:tcPr/>
                </a:tc>
                <a:tc>
                  <a:txBody>
                    <a:bodyPr/>
                    <a:lstStyle/>
                    <a:p>
                      <a:r>
                        <a:rPr lang="en-US" sz="1600" dirty="0">
                          <a:latin typeface="+mj-lt"/>
                        </a:rPr>
                        <a:t>Pain </a:t>
                      </a:r>
                      <a:r>
                        <a:rPr lang="en-US" sz="1600" dirty="0" err="1">
                          <a:latin typeface="+mj-lt"/>
                        </a:rPr>
                        <a:t>Baladi</a:t>
                      </a:r>
                      <a:r>
                        <a:rPr lang="en-US" sz="1600" dirty="0">
                          <a:latin typeface="+mj-lt"/>
                        </a:rPr>
                        <a:t> </a:t>
                      </a:r>
                    </a:p>
                  </a:txBody>
                  <a:tcPr/>
                </a:tc>
                <a:tc>
                  <a:txBody>
                    <a:bodyPr/>
                    <a:lstStyle/>
                    <a:p>
                      <a:r>
                        <a:rPr lang="en-US" sz="1600" dirty="0">
                          <a:latin typeface="+mj-lt"/>
                        </a:rPr>
                        <a:t>50%</a:t>
                      </a:r>
                    </a:p>
                  </a:txBody>
                  <a:tcPr/>
                </a:tc>
                <a:extLst>
                  <a:ext uri="{0D108BD9-81ED-4DB2-BD59-A6C34878D82A}">
                    <a16:rowId xmlns:a16="http://schemas.microsoft.com/office/drawing/2014/main" val="1423735241"/>
                  </a:ext>
                </a:extLst>
              </a:tr>
              <a:tr h="377664">
                <a:tc>
                  <a:txBody>
                    <a:bodyPr/>
                    <a:lstStyle/>
                    <a:p>
                      <a:r>
                        <a:rPr lang="en-US" sz="1600" dirty="0" err="1">
                          <a:latin typeface="+mj-lt"/>
                        </a:rPr>
                        <a:t>Indonesie</a:t>
                      </a:r>
                      <a:endParaRPr lang="en-US" sz="1600" dirty="0">
                        <a:latin typeface="+mj-lt"/>
                      </a:endParaRPr>
                    </a:p>
                  </a:txBody>
                  <a:tcPr/>
                </a:tc>
                <a:tc>
                  <a:txBody>
                    <a:bodyPr/>
                    <a:lstStyle/>
                    <a:p>
                      <a:r>
                        <a:rPr lang="en-US" sz="1600" b="0" i="0" u="none" strike="noStrike" cap="none" spc="0" baseline="0" dirty="0" err="1">
                          <a:ln>
                            <a:noFill/>
                          </a:ln>
                          <a:solidFill>
                            <a:schemeClr val="dk1"/>
                          </a:solidFill>
                          <a:uFillTx/>
                          <a:latin typeface="+mn-lt"/>
                          <a:ea typeface="+mn-ea"/>
                          <a:cs typeface="+mn-cs"/>
                          <a:sym typeface="Arial"/>
                        </a:rPr>
                        <a:t>Nouilles</a:t>
                      </a:r>
                      <a:r>
                        <a:rPr lang="en-US" sz="1600" b="0" i="0" u="none" strike="noStrike" cap="none" spc="0" baseline="0" dirty="0">
                          <a:ln>
                            <a:noFill/>
                          </a:ln>
                          <a:solidFill>
                            <a:schemeClr val="dk1"/>
                          </a:solidFill>
                          <a:uFillTx/>
                          <a:latin typeface="+mn-lt"/>
                          <a:ea typeface="+mn-ea"/>
                          <a:cs typeface="+mn-cs"/>
                          <a:sym typeface="Arial"/>
                        </a:rPr>
                        <a:t> </a:t>
                      </a:r>
                      <a:r>
                        <a:rPr lang="en-US" sz="1600" b="0" i="0" u="none" strike="noStrike" cap="none" spc="0" baseline="0" dirty="0" err="1">
                          <a:ln>
                            <a:noFill/>
                          </a:ln>
                          <a:solidFill>
                            <a:schemeClr val="dk1"/>
                          </a:solidFill>
                          <a:uFillTx/>
                          <a:latin typeface="+mn-lt"/>
                          <a:ea typeface="+mn-ea"/>
                          <a:cs typeface="+mn-cs"/>
                          <a:sym typeface="Arial"/>
                        </a:rPr>
                        <a:t>instantannées</a:t>
                      </a:r>
                      <a:endParaRPr lang="en-US" sz="1600" b="0" i="0" u="none" strike="noStrike" cap="none" spc="0" baseline="0" dirty="0">
                        <a:ln>
                          <a:noFill/>
                        </a:ln>
                        <a:solidFill>
                          <a:schemeClr val="dk1"/>
                        </a:solidFill>
                        <a:uFillTx/>
                        <a:latin typeface="+mn-lt"/>
                        <a:ea typeface="+mn-ea"/>
                        <a:cs typeface="+mn-cs"/>
                        <a:sym typeface="Arial"/>
                      </a:endParaRPr>
                    </a:p>
                  </a:txBody>
                  <a:tcPr/>
                </a:tc>
                <a:tc>
                  <a:txBody>
                    <a:bodyPr/>
                    <a:lstStyle/>
                    <a:p>
                      <a:r>
                        <a:rPr lang="en-US" sz="1600" dirty="0">
                          <a:latin typeface="+mj-lt"/>
                        </a:rPr>
                        <a:t>6%</a:t>
                      </a:r>
                    </a:p>
                  </a:txBody>
                  <a:tcPr/>
                </a:tc>
                <a:extLst>
                  <a:ext uri="{0D108BD9-81ED-4DB2-BD59-A6C34878D82A}">
                    <a16:rowId xmlns:a16="http://schemas.microsoft.com/office/drawing/2014/main" val="3298925869"/>
                  </a:ext>
                </a:extLst>
              </a:tr>
              <a:tr h="377664">
                <a:tc>
                  <a:txBody>
                    <a:bodyPr/>
                    <a:lstStyle/>
                    <a:p>
                      <a:endParaRPr lang="en-US" sz="1600" dirty="0">
                        <a:latin typeface="+mj-lt"/>
                      </a:endParaRPr>
                    </a:p>
                  </a:txBody>
                  <a:tcPr/>
                </a:tc>
                <a:tc>
                  <a:txBody>
                    <a:bodyPr/>
                    <a:lstStyle/>
                    <a:p>
                      <a:r>
                        <a:rPr lang="en-US" sz="1600" dirty="0">
                          <a:latin typeface="+mj-lt"/>
                        </a:rPr>
                        <a:t>Bouillon</a:t>
                      </a:r>
                    </a:p>
                  </a:txBody>
                  <a:tcPr/>
                </a:tc>
                <a:tc>
                  <a:txBody>
                    <a:bodyPr/>
                    <a:lstStyle/>
                    <a:p>
                      <a:r>
                        <a:rPr lang="en-US" sz="1600" dirty="0">
                          <a:latin typeface="+mj-lt"/>
                        </a:rPr>
                        <a:t>4%</a:t>
                      </a:r>
                    </a:p>
                  </a:txBody>
                  <a:tcPr/>
                </a:tc>
                <a:extLst>
                  <a:ext uri="{0D108BD9-81ED-4DB2-BD59-A6C34878D82A}">
                    <a16:rowId xmlns:a16="http://schemas.microsoft.com/office/drawing/2014/main" val="1517841270"/>
                  </a:ext>
                </a:extLst>
              </a:tr>
              <a:tr h="377664">
                <a:tc>
                  <a:txBody>
                    <a:bodyPr/>
                    <a:lstStyle/>
                    <a:p>
                      <a:r>
                        <a:rPr lang="en-US" sz="1600" dirty="0">
                          <a:latin typeface="+mj-lt"/>
                        </a:rPr>
                        <a:t>Ghana</a:t>
                      </a:r>
                      <a:r>
                        <a:rPr lang="en-US" sz="1600" baseline="30000" dirty="0">
                          <a:latin typeface="+mj-lt"/>
                        </a:rPr>
                        <a:t>1</a:t>
                      </a:r>
                      <a:endParaRPr lang="en-US" sz="1600" dirty="0">
                        <a:latin typeface="+mj-lt"/>
                      </a:endParaRPr>
                    </a:p>
                  </a:txBody>
                  <a:tcPr/>
                </a:tc>
                <a:tc>
                  <a:txBody>
                    <a:bodyPr/>
                    <a:lstStyle/>
                    <a:p>
                      <a:r>
                        <a:rPr lang="en-US" sz="1600" dirty="0">
                          <a:latin typeface="+mj-lt"/>
                        </a:rPr>
                        <a:t>Bouillon cubes</a:t>
                      </a:r>
                    </a:p>
                  </a:txBody>
                  <a:tcPr/>
                </a:tc>
                <a:tc>
                  <a:txBody>
                    <a:bodyPr/>
                    <a:lstStyle/>
                    <a:p>
                      <a:r>
                        <a:rPr lang="en-US" sz="1600" dirty="0">
                          <a:latin typeface="+mj-lt"/>
                        </a:rPr>
                        <a:t>68%</a:t>
                      </a:r>
                    </a:p>
                  </a:txBody>
                  <a:tcPr/>
                </a:tc>
                <a:extLst>
                  <a:ext uri="{0D108BD9-81ED-4DB2-BD59-A6C34878D82A}">
                    <a16:rowId xmlns:a16="http://schemas.microsoft.com/office/drawing/2014/main" val="453507749"/>
                  </a:ext>
                </a:extLst>
              </a:tr>
              <a:tr h="377664">
                <a:tc>
                  <a:txBody>
                    <a:bodyPr/>
                    <a:lstStyle/>
                    <a:p>
                      <a:r>
                        <a:rPr lang="en-US" sz="1600">
                          <a:latin typeface="+mj-lt"/>
                        </a:rPr>
                        <a:t>Haiti</a:t>
                      </a:r>
                      <a:r>
                        <a:rPr lang="en-US" sz="1600" baseline="30000">
                          <a:latin typeface="+mj-lt"/>
                        </a:rPr>
                        <a:t>2</a:t>
                      </a:r>
                      <a:endParaRPr lang="en-US" sz="1600" dirty="0">
                        <a:latin typeface="+mj-lt"/>
                      </a:endParaRPr>
                    </a:p>
                  </a:txBody>
                  <a:tcPr/>
                </a:tc>
                <a:tc>
                  <a:txBody>
                    <a:bodyPr/>
                    <a:lstStyle/>
                    <a:p>
                      <a:r>
                        <a:rPr lang="en-US" sz="1600" dirty="0">
                          <a:latin typeface="+mj-lt"/>
                        </a:rPr>
                        <a:t>Bouillon cubes</a:t>
                      </a:r>
                    </a:p>
                  </a:txBody>
                  <a:tcPr/>
                </a:tc>
                <a:tc>
                  <a:txBody>
                    <a:bodyPr/>
                    <a:lstStyle/>
                    <a:p>
                      <a:r>
                        <a:rPr lang="en-US" sz="1600" dirty="0">
                          <a:latin typeface="+mj-lt"/>
                        </a:rPr>
                        <a:t>79%</a:t>
                      </a:r>
                    </a:p>
                  </a:txBody>
                  <a:tcPr/>
                </a:tc>
                <a:extLst>
                  <a:ext uri="{0D108BD9-81ED-4DB2-BD59-A6C34878D82A}">
                    <a16:rowId xmlns:a16="http://schemas.microsoft.com/office/drawing/2014/main" val="2170577545"/>
                  </a:ext>
                </a:extLst>
              </a:tr>
              <a:tr h="377664">
                <a:tc>
                  <a:txBody>
                    <a:bodyPr/>
                    <a:lstStyle/>
                    <a:p>
                      <a:r>
                        <a:rPr lang="en-US" sz="1600" dirty="0">
                          <a:latin typeface="+mj-lt"/>
                        </a:rPr>
                        <a:t>Philippines</a:t>
                      </a:r>
                    </a:p>
                  </a:txBody>
                  <a:tcPr/>
                </a:tc>
                <a:tc>
                  <a:txBody>
                    <a:bodyPr/>
                    <a:lstStyle/>
                    <a:p>
                      <a:r>
                        <a:rPr lang="en-US" sz="1600" dirty="0">
                          <a:latin typeface="+mj-lt"/>
                        </a:rPr>
                        <a:t>Pain</a:t>
                      </a:r>
                    </a:p>
                  </a:txBody>
                  <a:tcPr/>
                </a:tc>
                <a:tc>
                  <a:txBody>
                    <a:bodyPr/>
                    <a:lstStyle/>
                    <a:p>
                      <a:r>
                        <a:rPr lang="en-US" sz="1600" dirty="0">
                          <a:latin typeface="+mj-lt"/>
                        </a:rPr>
                        <a:t>8-10%</a:t>
                      </a:r>
                    </a:p>
                  </a:txBody>
                  <a:tcPr/>
                </a:tc>
                <a:extLst>
                  <a:ext uri="{0D108BD9-81ED-4DB2-BD59-A6C34878D82A}">
                    <a16:rowId xmlns:a16="http://schemas.microsoft.com/office/drawing/2014/main" val="3573732215"/>
                  </a:ext>
                </a:extLst>
              </a:tr>
              <a:tr h="377664">
                <a:tc>
                  <a:txBody>
                    <a:bodyPr/>
                    <a:lstStyle/>
                    <a:p>
                      <a:endParaRPr lang="en-US" sz="1600" dirty="0">
                        <a:latin typeface="+mj-lt"/>
                      </a:endParaRPr>
                    </a:p>
                  </a:txBody>
                  <a:tcPr/>
                </a:tc>
                <a:tc>
                  <a:txBody>
                    <a:bodyPr/>
                    <a:lstStyle/>
                    <a:p>
                      <a:r>
                        <a:rPr lang="en-US" sz="1600" dirty="0" err="1">
                          <a:latin typeface="+mj-lt"/>
                        </a:rPr>
                        <a:t>Nouilles</a:t>
                      </a:r>
                      <a:r>
                        <a:rPr lang="en-US" sz="1600" dirty="0">
                          <a:latin typeface="+mj-lt"/>
                        </a:rPr>
                        <a:t> </a:t>
                      </a:r>
                      <a:r>
                        <a:rPr lang="en-US" sz="1600" dirty="0" err="1">
                          <a:latin typeface="+mj-lt"/>
                        </a:rPr>
                        <a:t>instantannées</a:t>
                      </a:r>
                      <a:endParaRPr lang="en-US" sz="1600" dirty="0">
                        <a:latin typeface="+mj-lt"/>
                      </a:endParaRPr>
                    </a:p>
                  </a:txBody>
                  <a:tcPr/>
                </a:tc>
                <a:tc>
                  <a:txBody>
                    <a:bodyPr/>
                    <a:lstStyle/>
                    <a:p>
                      <a:r>
                        <a:rPr lang="en-US" sz="1600" dirty="0">
                          <a:latin typeface="+mj-lt"/>
                        </a:rPr>
                        <a:t>7-9%</a:t>
                      </a:r>
                    </a:p>
                  </a:txBody>
                  <a:tcPr/>
                </a:tc>
                <a:extLst>
                  <a:ext uri="{0D108BD9-81ED-4DB2-BD59-A6C34878D82A}">
                    <a16:rowId xmlns:a16="http://schemas.microsoft.com/office/drawing/2014/main" val="2845875272"/>
                  </a:ext>
                </a:extLst>
              </a:tr>
              <a:tr h="377664">
                <a:tc>
                  <a:txBody>
                    <a:bodyPr/>
                    <a:lstStyle/>
                    <a:p>
                      <a:endParaRPr lang="en-US" sz="1600" dirty="0">
                        <a:latin typeface="+mj-lt"/>
                      </a:endParaRPr>
                    </a:p>
                  </a:txBody>
                  <a:tcPr/>
                </a:tc>
                <a:tc>
                  <a:txBody>
                    <a:bodyPr/>
                    <a:lstStyle/>
                    <a:p>
                      <a:r>
                        <a:rPr lang="en-US" sz="1600" dirty="0">
                          <a:latin typeface="+mj-lt"/>
                        </a:rPr>
                        <a:t>Poisson </a:t>
                      </a:r>
                      <a:r>
                        <a:rPr lang="en-US" sz="1600" dirty="0" err="1">
                          <a:latin typeface="+mj-lt"/>
                        </a:rPr>
                        <a:t>en</a:t>
                      </a:r>
                      <a:r>
                        <a:rPr lang="en-US" sz="1600" dirty="0">
                          <a:latin typeface="+mj-lt"/>
                        </a:rPr>
                        <a:t> conserve</a:t>
                      </a:r>
                    </a:p>
                  </a:txBody>
                  <a:tcPr/>
                </a:tc>
                <a:tc>
                  <a:txBody>
                    <a:bodyPr/>
                    <a:lstStyle/>
                    <a:p>
                      <a:r>
                        <a:rPr lang="en-US" sz="1600" dirty="0">
                          <a:latin typeface="+mj-lt"/>
                        </a:rPr>
                        <a:t>8-18%</a:t>
                      </a:r>
                    </a:p>
                  </a:txBody>
                  <a:tcPr/>
                </a:tc>
                <a:extLst>
                  <a:ext uri="{0D108BD9-81ED-4DB2-BD59-A6C34878D82A}">
                    <a16:rowId xmlns:a16="http://schemas.microsoft.com/office/drawing/2014/main" val="1308546010"/>
                  </a:ext>
                </a:extLst>
              </a:tr>
              <a:tr h="377664">
                <a:tc>
                  <a:txBody>
                    <a:bodyPr/>
                    <a:lstStyle/>
                    <a:p>
                      <a:endParaRPr lang="en-US" sz="1600" dirty="0">
                        <a:latin typeface="+mj-lt"/>
                      </a:endParaRPr>
                    </a:p>
                  </a:txBody>
                  <a:tcPr/>
                </a:tc>
                <a:tc>
                  <a:txBody>
                    <a:bodyPr/>
                    <a:lstStyle/>
                    <a:p>
                      <a:r>
                        <a:rPr lang="en-US" sz="1600" dirty="0">
                          <a:latin typeface="+mj-lt"/>
                        </a:rPr>
                        <a:t>Sauce </a:t>
                      </a:r>
                      <a:r>
                        <a:rPr lang="en-US" sz="1600" dirty="0" err="1">
                          <a:latin typeface="+mj-lt"/>
                        </a:rPr>
                        <a:t>soja</a:t>
                      </a:r>
                      <a:endParaRPr lang="en-US" sz="1600" dirty="0">
                        <a:latin typeface="+mj-lt"/>
                      </a:endParaRPr>
                    </a:p>
                  </a:txBody>
                  <a:tcPr/>
                </a:tc>
                <a:tc>
                  <a:txBody>
                    <a:bodyPr/>
                    <a:lstStyle/>
                    <a:p>
                      <a:r>
                        <a:rPr lang="en-US" sz="1600" dirty="0">
                          <a:latin typeface="+mj-lt"/>
                        </a:rPr>
                        <a:t>8%</a:t>
                      </a:r>
                    </a:p>
                  </a:txBody>
                  <a:tcPr/>
                </a:tc>
                <a:extLst>
                  <a:ext uri="{0D108BD9-81ED-4DB2-BD59-A6C34878D82A}">
                    <a16:rowId xmlns:a16="http://schemas.microsoft.com/office/drawing/2014/main" val="2532161618"/>
                  </a:ext>
                </a:extLst>
              </a:tr>
              <a:tr h="399461">
                <a:tc>
                  <a:txBody>
                    <a:bodyPr/>
                    <a:lstStyle/>
                    <a:p>
                      <a:r>
                        <a:rPr lang="en-US" sz="1600" dirty="0" err="1">
                          <a:latin typeface="+mj-lt"/>
                        </a:rPr>
                        <a:t>Fédération</a:t>
                      </a:r>
                      <a:r>
                        <a:rPr lang="en-US" sz="1600" dirty="0">
                          <a:latin typeface="+mj-lt"/>
                        </a:rPr>
                        <a:t> </a:t>
                      </a:r>
                      <a:r>
                        <a:rPr lang="en-US" sz="1600" dirty="0" err="1">
                          <a:latin typeface="+mj-lt"/>
                        </a:rPr>
                        <a:t>russe</a:t>
                      </a:r>
                      <a:endParaRPr lang="en-US" sz="1600" dirty="0">
                        <a:latin typeface="+mj-lt"/>
                      </a:endParaRPr>
                    </a:p>
                  </a:txBody>
                  <a:tcPr/>
                </a:tc>
                <a:tc>
                  <a:txBody>
                    <a:bodyPr/>
                    <a:lstStyle/>
                    <a:p>
                      <a:r>
                        <a:rPr lang="en-US" sz="1600" dirty="0">
                          <a:latin typeface="+mj-lt"/>
                        </a:rPr>
                        <a:t>Pain</a:t>
                      </a:r>
                    </a:p>
                  </a:txBody>
                  <a:tcPr/>
                </a:tc>
                <a:tc>
                  <a:txBody>
                    <a:bodyPr/>
                    <a:lstStyle/>
                    <a:p>
                      <a:r>
                        <a:rPr lang="en-US" sz="1600" dirty="0">
                          <a:latin typeface="+mj-lt"/>
                        </a:rPr>
                        <a:t>37%</a:t>
                      </a:r>
                    </a:p>
                  </a:txBody>
                  <a:tcPr/>
                </a:tc>
                <a:extLst>
                  <a:ext uri="{0D108BD9-81ED-4DB2-BD59-A6C34878D82A}">
                    <a16:rowId xmlns:a16="http://schemas.microsoft.com/office/drawing/2014/main" val="4056419013"/>
                  </a:ext>
                </a:extLst>
              </a:tr>
            </a:tbl>
          </a:graphicData>
        </a:graphic>
      </p:graphicFrame>
      <p:sp>
        <p:nvSpPr>
          <p:cNvPr id="5" name="TextBox 4">
            <a:extLst>
              <a:ext uri="{FF2B5EF4-FFF2-40B4-BE49-F238E27FC236}">
                <a16:creationId xmlns:a16="http://schemas.microsoft.com/office/drawing/2014/main" id="{83B436EF-9B41-BC49-8433-78A43643D70E}"/>
              </a:ext>
            </a:extLst>
          </p:cNvPr>
          <p:cNvSpPr txBox="1"/>
          <p:nvPr/>
        </p:nvSpPr>
        <p:spPr>
          <a:xfrm>
            <a:off x="0" y="6353217"/>
            <a:ext cx="12192000" cy="430887"/>
          </a:xfrm>
          <a:prstGeom prst="rect">
            <a:avLst/>
          </a:prstGeom>
          <a:noFill/>
        </p:spPr>
        <p:txBody>
          <a:bodyPr wrap="square" rtlCol="0">
            <a:spAutoFit/>
          </a:bodyPr>
          <a:lstStyle/>
          <a:p>
            <a:r>
              <a:rPr lang="en-US" sz="1100" baseline="30000" dirty="0">
                <a:latin typeface="+mj-lt"/>
              </a:rPr>
              <a:t>1</a:t>
            </a:r>
            <a:r>
              <a:rPr lang="en-US" sz="1100" dirty="0">
                <a:latin typeface="+mj-lt"/>
              </a:rPr>
              <a:t> </a:t>
            </a:r>
            <a:r>
              <a:rPr lang="en-US" sz="1100" dirty="0" err="1">
                <a:latin typeface="+mj-lt"/>
              </a:rPr>
              <a:t>Abizari</a:t>
            </a:r>
            <a:r>
              <a:rPr lang="en-US" sz="1100" dirty="0">
                <a:latin typeface="+mj-lt"/>
              </a:rPr>
              <a:t>: contribution of bouillon cubes to dietary iodine intake among children in northern Ghana; </a:t>
            </a:r>
            <a:r>
              <a:rPr lang="en-US" sz="1100" baseline="30000" dirty="0">
                <a:latin typeface="+mj-lt"/>
              </a:rPr>
              <a:t>2</a:t>
            </a:r>
            <a:r>
              <a:rPr lang="en-US" sz="1100" dirty="0">
                <a:latin typeface="+mj-lt"/>
              </a:rPr>
              <a:t> Gorstein: modelling potential iodine intake from bouillon cubes in Haiti;</a:t>
            </a:r>
            <a:endParaRPr lang="en-US" sz="1100" baseline="30000" dirty="0">
              <a:latin typeface="+mj-lt"/>
            </a:endParaRPr>
          </a:p>
          <a:p>
            <a:r>
              <a:rPr lang="en-US" sz="1100" dirty="0">
                <a:latin typeface="+mj-lt"/>
              </a:rPr>
              <a:t>All other data: Knowles et al. Iodine intake through processed food: case studies from Egypt, Indonesia, the Philippines, the Russian Federation and Ukraine, 2010-2015. Nutrients 2017</a:t>
            </a:r>
            <a:endParaRPr lang="en-GB" sz="1100" dirty="0">
              <a:latin typeface="+mj-lt"/>
            </a:endParaRPr>
          </a:p>
        </p:txBody>
      </p:sp>
      <p:sp>
        <p:nvSpPr>
          <p:cNvPr id="3" name="Slide Number Placeholder 2">
            <a:extLst>
              <a:ext uri="{FF2B5EF4-FFF2-40B4-BE49-F238E27FC236}">
                <a16:creationId xmlns:a16="http://schemas.microsoft.com/office/drawing/2014/main" id="{B1BBB8A6-2E23-8A4A-911D-BE4BAA9371DA}"/>
              </a:ext>
            </a:extLst>
          </p:cNvPr>
          <p:cNvSpPr>
            <a:spLocks noGrp="1"/>
          </p:cNvSpPr>
          <p:nvPr>
            <p:ph type="sldNum" sz="quarter" idx="4294967295"/>
          </p:nvPr>
        </p:nvSpPr>
        <p:spPr>
          <a:xfrm>
            <a:off x="11703840" y="6430160"/>
            <a:ext cx="262249" cy="276999"/>
          </a:xfrm>
        </p:spPr>
        <p:txBody>
          <a:bodyPr/>
          <a:lstStyle/>
          <a:p>
            <a:fld id="{86CB4B4D-7CA3-9044-876B-883B54F8677D}" type="slidenum">
              <a:rPr lang="de-CH" smtClean="0">
                <a:solidFill>
                  <a:schemeClr val="tx1"/>
                </a:solidFill>
              </a:rPr>
              <a:t>31</a:t>
            </a:fld>
            <a:endParaRPr lang="de-CH" dirty="0">
              <a:solidFill>
                <a:schemeClr val="tx1"/>
              </a:solidFill>
            </a:endParaRPr>
          </a:p>
        </p:txBody>
      </p:sp>
    </p:spTree>
    <p:extLst>
      <p:ext uri="{BB962C8B-B14F-4D97-AF65-F5344CB8AC3E}">
        <p14:creationId xmlns:p14="http://schemas.microsoft.com/office/powerpoint/2010/main" val="189314060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E1F0-D708-7347-888B-EC41D97C954A}"/>
              </a:ext>
            </a:extLst>
          </p:cNvPr>
          <p:cNvSpPr>
            <a:spLocks noGrp="1"/>
          </p:cNvSpPr>
          <p:nvPr>
            <p:ph type="title"/>
          </p:nvPr>
        </p:nvSpPr>
        <p:spPr>
          <a:xfrm>
            <a:off x="1040963" y="40674"/>
            <a:ext cx="10116000" cy="828000"/>
          </a:xfrm>
        </p:spPr>
        <p:txBody>
          <a:bodyPr>
            <a:normAutofit/>
          </a:bodyPr>
          <a:lstStyle/>
          <a:p>
            <a:r>
              <a:rPr lang="fr-FR" sz="2800" b="0" dirty="0">
                <a:solidFill>
                  <a:schemeClr val="bg1"/>
                </a:solidFill>
                <a:latin typeface="+mj-lt"/>
              </a:rPr>
              <a:t>conclusion</a:t>
            </a:r>
          </a:p>
        </p:txBody>
      </p:sp>
      <p:sp>
        <p:nvSpPr>
          <p:cNvPr id="3" name="Text Placeholder 2">
            <a:extLst>
              <a:ext uri="{FF2B5EF4-FFF2-40B4-BE49-F238E27FC236}">
                <a16:creationId xmlns:a16="http://schemas.microsoft.com/office/drawing/2014/main" id="{B632E098-7D87-5C4B-8729-D1D8C4886EBD}"/>
              </a:ext>
            </a:extLst>
          </p:cNvPr>
          <p:cNvSpPr>
            <a:spLocks noGrp="1"/>
          </p:cNvSpPr>
          <p:nvPr>
            <p:ph type="body" sz="half" idx="1"/>
          </p:nvPr>
        </p:nvSpPr>
        <p:spPr>
          <a:xfrm>
            <a:off x="878646" y="1320800"/>
            <a:ext cx="10937302" cy="4974839"/>
          </a:xfrm>
        </p:spPr>
        <p:txBody>
          <a:bodyPr>
            <a:normAutofit fontScale="92500" lnSpcReduction="20000"/>
          </a:bodyPr>
          <a:lstStyle/>
          <a:p>
            <a:pPr marL="342900" indent="-342900">
              <a:buFont typeface="Arial" panose="020B0604020202020204" pitchFamily="34" charset="0"/>
              <a:buChar char="•"/>
            </a:pPr>
            <a:r>
              <a:rPr lang="fr-FR" dirty="0"/>
              <a:t>Le Guide vous fournit des outils programmatiques pour mieux contrôler vos programmes et interpréter les résultat</a:t>
            </a:r>
            <a:r>
              <a:rPr lang="en-US" dirty="0"/>
              <a:t>s</a:t>
            </a:r>
          </a:p>
          <a:p>
            <a:pPr marL="342900" indent="-342900">
              <a:buFont typeface="Arial" panose="020B0604020202020204" pitchFamily="34" charset="0"/>
              <a:buChar char="•"/>
            </a:pPr>
            <a:r>
              <a:rPr lang="fr-FR" dirty="0"/>
              <a:t>Nous avons partagé 6 recommandations clés aujourd'hui. Il y a plus de recommandations et d’outils pratiques à votre disposition dans le guide</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fr-FR" dirty="0"/>
              <a:t>Veuillez utiliser ce guide. Il est disponible en anglais, français, espagnol et russe</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fr-FR" dirty="0"/>
              <a:t>Sachez que l'assistance pour vos programmes est disponible</a:t>
            </a:r>
            <a:r>
              <a:rPr lang="en-US" dirty="0"/>
              <a:t>:</a:t>
            </a:r>
          </a:p>
          <a:p>
            <a:pPr marL="569913" lvl="1" indent="-342900">
              <a:buFont typeface="Arial" panose="020B0604020202020204" pitchFamily="34" charset="0"/>
              <a:buChar char="•"/>
            </a:pPr>
            <a:r>
              <a:rPr lang="fr-FR" dirty="0"/>
              <a:t>Par des pairs dans d'autres pays</a:t>
            </a:r>
            <a:endParaRPr lang="en-US" dirty="0"/>
          </a:p>
          <a:p>
            <a:pPr marL="569913" lvl="1" indent="-342900">
              <a:buFont typeface="Arial" panose="020B0604020202020204" pitchFamily="34" charset="0"/>
              <a:buChar char="•"/>
            </a:pPr>
            <a:r>
              <a:rPr lang="fr-FR" dirty="0"/>
              <a:t>Par des organisations internationales (UNICEF, IGN, Nutrition International, </a:t>
            </a:r>
            <a:r>
              <a:rPr lang="fr-FR"/>
              <a:t>GAIN, WHO, WFP </a:t>
            </a:r>
            <a:r>
              <a:rPr lang="fr-FR" dirty="0"/>
              <a:t>etc.)</a:t>
            </a:r>
          </a:p>
          <a:p>
            <a:pPr marL="569913" lvl="1" indent="-342900">
              <a:buFont typeface="Arial" panose="020B0604020202020204" pitchFamily="34" charset="0"/>
              <a:buChar char="•"/>
            </a:pPr>
            <a:r>
              <a:rPr lang="fr-FR" dirty="0"/>
              <a:t>Par des bailleurs </a:t>
            </a:r>
            <a:r>
              <a:rPr lang="en-GB" dirty="0"/>
              <a:t>BMGF, Kiwanis, USAID</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b="1" u="sng" dirty="0"/>
          </a:p>
          <a:p>
            <a:pPr indent="0" algn="ctr"/>
            <a:r>
              <a:rPr lang="fr-FR" sz="2600" b="1" dirty="0">
                <a:solidFill>
                  <a:srgbClr val="FF00FF"/>
                </a:solidFill>
              </a:rPr>
              <a:t>Vous pouvez maintenant poser des questions</a:t>
            </a:r>
          </a:p>
        </p:txBody>
      </p:sp>
      <p:sp>
        <p:nvSpPr>
          <p:cNvPr id="4" name="Espace réservé du numéro de diapositive 10">
            <a:extLst>
              <a:ext uri="{FF2B5EF4-FFF2-40B4-BE49-F238E27FC236}">
                <a16:creationId xmlns:a16="http://schemas.microsoft.com/office/drawing/2014/main" id="{9E22D210-2C98-4734-B7CE-470EACECA71C}"/>
              </a:ext>
            </a:extLst>
          </p:cNvPr>
          <p:cNvSpPr txBox="1">
            <a:spLocks/>
          </p:cNvSpPr>
          <p:nvPr/>
        </p:nvSpPr>
        <p:spPr>
          <a:xfrm>
            <a:off x="11797551" y="6502796"/>
            <a:ext cx="182118" cy="1778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GB" smtClean="0"/>
              <a:pPr/>
              <a:t>32</a:t>
            </a:fld>
            <a:endParaRPr lang="en-GB"/>
          </a:p>
        </p:txBody>
      </p:sp>
    </p:spTree>
    <p:extLst>
      <p:ext uri="{BB962C8B-B14F-4D97-AF65-F5344CB8AC3E}">
        <p14:creationId xmlns:p14="http://schemas.microsoft.com/office/powerpoint/2010/main" val="8894151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123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6">
            <a:extLst>
              <a:ext uri="{FF2B5EF4-FFF2-40B4-BE49-F238E27FC236}">
                <a16:creationId xmlns:a16="http://schemas.microsoft.com/office/drawing/2014/main" id="{C3833366-03BD-4E74-B51D-572982C08220}"/>
              </a:ext>
            </a:extLst>
          </p:cNvPr>
          <p:cNvSpPr>
            <a:spLocks noGrp="1"/>
          </p:cNvSpPr>
          <p:nvPr>
            <p:ph type="title"/>
          </p:nvPr>
        </p:nvSpPr>
        <p:spPr>
          <a:xfrm>
            <a:off x="1056000" y="32859"/>
            <a:ext cx="10080000" cy="828000"/>
          </a:xfrm>
          <a:ln w="12700">
            <a:miter lim="400000"/>
          </a:ln>
        </p:spPr>
        <p:txBody>
          <a:bodyPr lIns="0" tIns="0" rIns="0" bIns="0" anchor="b">
            <a:noAutofit/>
          </a:bodyPr>
          <a:lstStyle/>
          <a:p>
            <a:r>
              <a:rPr lang="fr-FR" altLang="en-US" b="0" dirty="0">
                <a:solidFill>
                  <a:schemeClr val="bg1"/>
                </a:solidFill>
              </a:rPr>
              <a:t>Iodation du sel- modèle original</a:t>
            </a:r>
            <a:endParaRPr lang="fr-FR" b="0" dirty="0">
              <a:solidFill>
                <a:schemeClr val="bg1"/>
              </a:solidFill>
            </a:endParaRPr>
          </a:p>
        </p:txBody>
      </p:sp>
      <p:sp>
        <p:nvSpPr>
          <p:cNvPr id="2" name="Text Placeholder 1">
            <a:extLst>
              <a:ext uri="{FF2B5EF4-FFF2-40B4-BE49-F238E27FC236}">
                <a16:creationId xmlns:a16="http://schemas.microsoft.com/office/drawing/2014/main" id="{FF81BDF1-F242-436B-B44E-B2BD8A462D6B}"/>
              </a:ext>
            </a:extLst>
          </p:cNvPr>
          <p:cNvSpPr>
            <a:spLocks noGrp="1"/>
          </p:cNvSpPr>
          <p:nvPr>
            <p:ph type="body" sz="half" idx="1"/>
          </p:nvPr>
        </p:nvSpPr>
        <p:spPr>
          <a:xfrm>
            <a:off x="1043786" y="1663700"/>
            <a:ext cx="5441856" cy="4708820"/>
          </a:xfrm>
        </p:spPr>
        <p:txBody>
          <a:bodyPr anchor="ctr">
            <a:normAutofit/>
          </a:bodyPr>
          <a:lstStyle/>
          <a:p>
            <a:pPr marL="285750" indent="-285750">
              <a:spcBef>
                <a:spcPts val="1200"/>
              </a:spcBef>
              <a:buFont typeface="Arial" panose="020B0604020202020204" pitchFamily="34" charset="0"/>
              <a:buChar char="•"/>
            </a:pPr>
            <a:r>
              <a:rPr lang="fr-FR" dirty="0">
                <a:solidFill>
                  <a:schemeClr val="tx1"/>
                </a:solidFill>
                <a:cs typeface="Calibri" panose="020F0502020204030204" pitchFamily="34" charset="0"/>
              </a:rPr>
              <a:t>Objectif initial d‘Iodation Universelle du Sel: couverture&gt; 90% des ménages utilisant du sel adéquatement iodé (SAC</a:t>
            </a:r>
            <a:r>
              <a:rPr lang="en-US" dirty="0">
                <a:solidFill>
                  <a:schemeClr val="tx1"/>
                </a:solidFill>
                <a:cs typeface="Calibri" panose="020F0502020204030204" pitchFamily="34" charset="0"/>
              </a:rPr>
              <a:t>)</a:t>
            </a:r>
          </a:p>
          <a:p>
            <a:pPr marL="285750" indent="-285750">
              <a:spcBef>
                <a:spcPts val="1200"/>
              </a:spcBef>
              <a:buFont typeface="Arial" panose="020B0604020202020204" pitchFamily="34" charset="0"/>
              <a:buChar char="•"/>
            </a:pPr>
            <a:r>
              <a:rPr lang="fr-FR" dirty="0">
                <a:solidFill>
                  <a:schemeClr val="tx1"/>
                </a:solidFill>
                <a:cs typeface="Calibri" panose="020F0502020204030204" pitchFamily="34" charset="0"/>
              </a:rPr>
              <a:t>Implication: Éliminer les troubles dus à une carence en iode (TDCI</a:t>
            </a:r>
            <a:r>
              <a:rPr lang="en-US" dirty="0">
                <a:solidFill>
                  <a:schemeClr val="tx1"/>
                </a:solidFill>
                <a:cs typeface="Calibri" panose="020F0502020204030204" pitchFamily="34" charset="0"/>
              </a:rPr>
              <a:t>)</a:t>
            </a:r>
          </a:p>
          <a:p>
            <a:pPr marL="285750" indent="-285750">
              <a:spcBef>
                <a:spcPts val="1200"/>
              </a:spcBef>
              <a:buFont typeface="Arial" panose="020B0604020202020204" pitchFamily="34" charset="0"/>
              <a:buChar char="•"/>
            </a:pPr>
            <a:r>
              <a:rPr lang="fr-FR" dirty="0">
                <a:solidFill>
                  <a:schemeClr val="tx1"/>
                </a:solidFill>
                <a:cs typeface="Calibri" panose="020F0502020204030204" pitchFamily="34" charset="0"/>
              </a:rPr>
              <a:t>Le sel de ménage adéquatement iodé est fixé à 15 ppm pour répondre aux besoins quotidiens de 150 µ</a:t>
            </a:r>
            <a:r>
              <a:rPr lang="en-US" dirty="0">
                <a:solidFill>
                  <a:schemeClr val="tx1"/>
                </a:solidFill>
                <a:cs typeface="Calibri" panose="020F0502020204030204" pitchFamily="34" charset="0"/>
              </a:rPr>
              <a:t>g</a:t>
            </a:r>
          </a:p>
        </p:txBody>
      </p:sp>
      <p:sp>
        <p:nvSpPr>
          <p:cNvPr id="16" name="Oval 15">
            <a:extLst>
              <a:ext uri="{FF2B5EF4-FFF2-40B4-BE49-F238E27FC236}">
                <a16:creationId xmlns:a16="http://schemas.microsoft.com/office/drawing/2014/main" id="{5465E6FD-0C91-4DEC-8726-5208EEED4262}"/>
              </a:ext>
            </a:extLst>
          </p:cNvPr>
          <p:cNvSpPr/>
          <p:nvPr/>
        </p:nvSpPr>
        <p:spPr>
          <a:xfrm>
            <a:off x="9433804" y="3314627"/>
            <a:ext cx="2374900" cy="1439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cs typeface="Calibri" pitchFamily="34" charset="0"/>
              </a:rPr>
              <a:t>Statut en Iode National</a:t>
            </a:r>
          </a:p>
          <a:p>
            <a:pPr algn="ctr">
              <a:defRPr/>
            </a:pPr>
            <a:r>
              <a:rPr lang="fr-FR" dirty="0">
                <a:solidFill>
                  <a:schemeClr val="bg1"/>
                </a:solidFill>
                <a:cs typeface="Calibri" pitchFamily="34" charset="0"/>
              </a:rPr>
              <a:t>(iode urinaire)</a:t>
            </a:r>
          </a:p>
        </p:txBody>
      </p:sp>
      <p:sp>
        <p:nvSpPr>
          <p:cNvPr id="17" name="Bent Arrow 25">
            <a:extLst>
              <a:ext uri="{FF2B5EF4-FFF2-40B4-BE49-F238E27FC236}">
                <a16:creationId xmlns:a16="http://schemas.microsoft.com/office/drawing/2014/main" id="{3C0CCD5A-F16F-4FE4-BB35-FA49912D1A22}"/>
              </a:ext>
            </a:extLst>
          </p:cNvPr>
          <p:cNvSpPr/>
          <p:nvPr/>
        </p:nvSpPr>
        <p:spPr>
          <a:xfrm flipV="1">
            <a:off x="7614097" y="3528941"/>
            <a:ext cx="1584325" cy="827087"/>
          </a:xfrm>
          <a:prstGeom prst="bentArrow">
            <a:avLst>
              <a:gd name="adj1" fmla="val 23651"/>
              <a:gd name="adj2" fmla="val 25000"/>
              <a:gd name="adj3" fmla="val 22644"/>
              <a:gd name="adj4" fmla="val 4375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18" name="Rounded Rectangle 6">
            <a:extLst>
              <a:ext uri="{FF2B5EF4-FFF2-40B4-BE49-F238E27FC236}">
                <a16:creationId xmlns:a16="http://schemas.microsoft.com/office/drawing/2014/main" id="{E79C288F-DA04-47BA-A4DC-E315286930B3}"/>
              </a:ext>
            </a:extLst>
          </p:cNvPr>
          <p:cNvSpPr/>
          <p:nvPr/>
        </p:nvSpPr>
        <p:spPr>
          <a:xfrm>
            <a:off x="6606035" y="2808215"/>
            <a:ext cx="2257609"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cs typeface="Calibri" pitchFamily="34" charset="0"/>
              </a:rPr>
              <a:t>Sel de ménage adéquatement iodé </a:t>
            </a:r>
            <a:endParaRPr lang="en-GB" dirty="0">
              <a:cs typeface="Calibri" pitchFamily="34" charset="0"/>
            </a:endParaRPr>
          </a:p>
        </p:txBody>
      </p:sp>
      <p:sp>
        <p:nvSpPr>
          <p:cNvPr id="3" name="Espace réservé du numéro de diapositive 2"/>
          <p:cNvSpPr>
            <a:spLocks noGrp="1"/>
          </p:cNvSpPr>
          <p:nvPr>
            <p:ph type="sldNum" sz="quarter" idx="4294967295"/>
          </p:nvPr>
        </p:nvSpPr>
        <p:spPr>
          <a:xfrm>
            <a:off x="11797551" y="6502796"/>
            <a:ext cx="182118" cy="177801"/>
          </a:xfrm>
        </p:spPr>
        <p:txBody>
          <a:bodyPr/>
          <a:lstStyle/>
          <a:p>
            <a:fld id="{86CB4B4D-7CA3-9044-876B-883B54F8677D}" type="slidenum">
              <a:rPr lang="en-GB" smtClean="0"/>
              <a:t>4</a:t>
            </a:fld>
            <a:endParaRPr lang="en-GB"/>
          </a:p>
        </p:txBody>
      </p:sp>
    </p:spTree>
    <p:extLst>
      <p:ext uri="{BB962C8B-B14F-4D97-AF65-F5344CB8AC3E}">
        <p14:creationId xmlns:p14="http://schemas.microsoft.com/office/powerpoint/2010/main" val="19221770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type="body" idx="1"/>
          </p:nvPr>
        </p:nvSpPr>
        <p:spPr bwMode="auto">
          <a:xfrm>
            <a:off x="1043785" y="1568164"/>
            <a:ext cx="10609379" cy="349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z="1600" dirty="0"/>
          </a:p>
          <a:p>
            <a:pPr eaLnBrk="1" hangingPunct="1">
              <a:buFont typeface="Arial" panose="020B0604020202020204" pitchFamily="34" charset="0"/>
              <a:buNone/>
            </a:pPr>
            <a:endParaRPr lang="en-GB" altLang="en-US" dirty="0"/>
          </a:p>
        </p:txBody>
      </p:sp>
      <p:sp>
        <p:nvSpPr>
          <p:cNvPr id="4" name="Oval 3"/>
          <p:cNvSpPr/>
          <p:nvPr/>
        </p:nvSpPr>
        <p:spPr>
          <a:xfrm>
            <a:off x="5057260" y="3282474"/>
            <a:ext cx="2374900" cy="1439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cs typeface="Calibri" pitchFamily="34" charset="0"/>
              </a:rPr>
              <a:t>Statut en Iode National</a:t>
            </a:r>
          </a:p>
          <a:p>
            <a:pPr algn="ctr">
              <a:defRPr/>
            </a:pPr>
            <a:r>
              <a:rPr lang="fr-FR" dirty="0">
                <a:solidFill>
                  <a:schemeClr val="bg1"/>
                </a:solidFill>
                <a:cs typeface="Calibri" pitchFamily="34" charset="0"/>
              </a:rPr>
              <a:t>(iode urinaire)</a:t>
            </a:r>
          </a:p>
        </p:txBody>
      </p:sp>
      <p:sp>
        <p:nvSpPr>
          <p:cNvPr id="26" name="Bent Arrow 25"/>
          <p:cNvSpPr/>
          <p:nvPr/>
        </p:nvSpPr>
        <p:spPr>
          <a:xfrm flipV="1">
            <a:off x="3237553" y="3496788"/>
            <a:ext cx="1584325" cy="827087"/>
          </a:xfrm>
          <a:prstGeom prst="bentArrow">
            <a:avLst>
              <a:gd name="adj1" fmla="val 23651"/>
              <a:gd name="adj2" fmla="val 25000"/>
              <a:gd name="adj3" fmla="val 22644"/>
              <a:gd name="adj4" fmla="val 4375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7" name="Rounded Rectangle 6"/>
          <p:cNvSpPr/>
          <p:nvPr/>
        </p:nvSpPr>
        <p:spPr>
          <a:xfrm>
            <a:off x="2229491" y="2776062"/>
            <a:ext cx="2233611"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cs typeface="Calibri" pitchFamily="34" charset="0"/>
              </a:rPr>
              <a:t>Sel de ménage adéquatement iodé </a:t>
            </a:r>
          </a:p>
        </p:txBody>
      </p:sp>
      <p:grpSp>
        <p:nvGrpSpPr>
          <p:cNvPr id="14" name="Group 38"/>
          <p:cNvGrpSpPr>
            <a:grpSpLocks/>
          </p:cNvGrpSpPr>
          <p:nvPr/>
        </p:nvGrpSpPr>
        <p:grpSpPr bwMode="auto">
          <a:xfrm>
            <a:off x="7194431" y="2964975"/>
            <a:ext cx="3172584" cy="1664997"/>
            <a:chOff x="5504965" y="3473624"/>
            <a:chExt cx="3171491" cy="1665252"/>
          </a:xfrm>
        </p:grpSpPr>
        <p:sp>
          <p:nvSpPr>
            <p:cNvPr id="24" name="Bent Arrow 23"/>
            <p:cNvSpPr/>
            <p:nvPr/>
          </p:nvSpPr>
          <p:spPr>
            <a:xfrm rot="10800000">
              <a:off x="5504965" y="4364348"/>
              <a:ext cx="2019363" cy="774528"/>
            </a:xfrm>
            <a:prstGeom prst="bentArrow">
              <a:avLst>
                <a:gd name="adj1" fmla="val 25000"/>
                <a:gd name="adj2" fmla="val 25000"/>
                <a:gd name="adj3" fmla="val 22644"/>
                <a:gd name="adj4" fmla="val 43750"/>
              </a:avLst>
            </a:prstGeom>
            <a:pattFill prst="wdDn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9" name="Rounded Rectangle 8"/>
            <p:cNvSpPr/>
            <p:nvPr/>
          </p:nvSpPr>
          <p:spPr>
            <a:xfrm>
              <a:off x="6011962" y="3473624"/>
              <a:ext cx="2664494" cy="11796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700" dirty="0">
                  <a:solidFill>
                    <a:schemeClr val="accent1">
                      <a:lumMod val="75000"/>
                    </a:schemeClr>
                  </a:solidFill>
                  <a:cs typeface="Calibri" pitchFamily="34" charset="0"/>
                </a:rPr>
                <a:t>Iode dans le sol et l'eau (affecte l'iode dans l'eau potable et les produits agricoles locaux</a:t>
              </a:r>
              <a:r>
                <a:rPr lang="en-GB" sz="1700" dirty="0">
                  <a:solidFill>
                    <a:schemeClr val="accent1">
                      <a:lumMod val="75000"/>
                    </a:schemeClr>
                  </a:solidFill>
                  <a:cs typeface="Calibri" pitchFamily="34" charset="0"/>
                </a:rPr>
                <a:t>)</a:t>
              </a:r>
            </a:p>
          </p:txBody>
        </p:sp>
      </p:grpSp>
      <p:grpSp>
        <p:nvGrpSpPr>
          <p:cNvPr id="10" name="Group 9"/>
          <p:cNvGrpSpPr>
            <a:grpSpLocks/>
          </p:cNvGrpSpPr>
          <p:nvPr/>
        </p:nvGrpSpPr>
        <p:grpSpPr bwMode="auto">
          <a:xfrm>
            <a:off x="2311247" y="4629972"/>
            <a:ext cx="3938860" cy="1023927"/>
            <a:chOff x="1079104" y="5616425"/>
            <a:chExt cx="3855860" cy="936303"/>
          </a:xfrm>
          <a:solidFill>
            <a:schemeClr val="accent1">
              <a:lumMod val="40000"/>
              <a:lumOff val="60000"/>
            </a:schemeClr>
          </a:solidFill>
        </p:grpSpPr>
        <p:sp>
          <p:nvSpPr>
            <p:cNvPr id="31" name="Rounded Rectangle 30"/>
            <p:cNvSpPr/>
            <p:nvPr/>
          </p:nvSpPr>
          <p:spPr>
            <a:xfrm>
              <a:off x="1079104" y="5616425"/>
              <a:ext cx="2304921" cy="93630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accent1">
                      <a:lumMod val="75000"/>
                    </a:schemeClr>
                  </a:solidFill>
                  <a:cs typeface="Calibri" pitchFamily="34" charset="0"/>
                </a:rPr>
                <a:t>Autres interventions en micronutriments (enrichissement à domicile, suppléments maternels...)</a:t>
              </a:r>
              <a:endParaRPr lang="en-GB" sz="1400" dirty="0">
                <a:solidFill>
                  <a:schemeClr val="accent1">
                    <a:lumMod val="75000"/>
                  </a:schemeClr>
                </a:solidFill>
                <a:cs typeface="Calibri" pitchFamily="34" charset="0"/>
              </a:endParaRPr>
            </a:p>
          </p:txBody>
        </p:sp>
        <p:sp>
          <p:nvSpPr>
            <p:cNvPr id="35" name="Bent Arrow 34"/>
            <p:cNvSpPr/>
            <p:nvPr/>
          </p:nvSpPr>
          <p:spPr>
            <a:xfrm rot="16200000" flipV="1">
              <a:off x="3871217" y="5239829"/>
              <a:ext cx="576554" cy="1550940"/>
            </a:xfrm>
            <a:prstGeom prst="bentArrow">
              <a:avLst>
                <a:gd name="adj1" fmla="val 23651"/>
                <a:gd name="adj2" fmla="val 25000"/>
                <a:gd name="adj3" fmla="val 22644"/>
                <a:gd name="adj4" fmla="val 43750"/>
              </a:avLst>
            </a:prstGeom>
            <a:pattFill prst="wdDn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cs typeface="Calibri" pitchFamily="34" charset="0"/>
              </a:endParaRPr>
            </a:p>
          </p:txBody>
        </p:sp>
      </p:grpSp>
      <p:sp>
        <p:nvSpPr>
          <p:cNvPr id="23" name="Down Arrow 21">
            <a:extLst>
              <a:ext uri="{FF2B5EF4-FFF2-40B4-BE49-F238E27FC236}">
                <a16:creationId xmlns:a16="http://schemas.microsoft.com/office/drawing/2014/main" id="{2F53DD05-4DB7-4F72-B9E6-4C6C403895C7}"/>
              </a:ext>
            </a:extLst>
          </p:cNvPr>
          <p:cNvSpPr/>
          <p:nvPr/>
        </p:nvSpPr>
        <p:spPr bwMode="auto">
          <a:xfrm>
            <a:off x="5941293" y="2307124"/>
            <a:ext cx="489867" cy="8636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ounded Rectangle 7">
            <a:extLst>
              <a:ext uri="{FF2B5EF4-FFF2-40B4-BE49-F238E27FC236}">
                <a16:creationId xmlns:a16="http://schemas.microsoft.com/office/drawing/2014/main" id="{3C107980-3A04-4AE2-9273-6B49A95BFF98}"/>
              </a:ext>
            </a:extLst>
          </p:cNvPr>
          <p:cNvSpPr/>
          <p:nvPr/>
        </p:nvSpPr>
        <p:spPr bwMode="auto">
          <a:xfrm>
            <a:off x="5365032" y="1370499"/>
            <a:ext cx="230505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700" dirty="0">
                <a:cs typeface="Calibri" pitchFamily="34" charset="0"/>
              </a:rPr>
              <a:t>Sel iodé dans les aliments transformés et les condiments</a:t>
            </a:r>
            <a:endParaRPr lang="en-GB" sz="1700" dirty="0">
              <a:cs typeface="Calibri" pitchFamily="34" charset="0"/>
            </a:endParaRPr>
          </a:p>
        </p:txBody>
      </p:sp>
      <p:sp>
        <p:nvSpPr>
          <p:cNvPr id="27" name="Rectangle 26">
            <a:extLst>
              <a:ext uri="{FF2B5EF4-FFF2-40B4-BE49-F238E27FC236}">
                <a16:creationId xmlns:a16="http://schemas.microsoft.com/office/drawing/2014/main" id="{6F66CB91-A73B-4017-B7C2-166A4E5D30AC}"/>
              </a:ext>
            </a:extLst>
          </p:cNvPr>
          <p:cNvSpPr/>
          <p:nvPr/>
        </p:nvSpPr>
        <p:spPr>
          <a:xfrm>
            <a:off x="822000" y="36234"/>
            <a:ext cx="10548000" cy="828000"/>
          </a:xfrm>
          <a:prstGeom prst="rect">
            <a:avLst/>
          </a:prstGeom>
          <a:ln w="12700">
            <a:miter lim="400000"/>
          </a:ln>
        </p:spPr>
        <p:txBody>
          <a:bodyPr lIns="0" tIns="0" rIns="0" bIns="0" anchor="b">
            <a:noAutofit/>
          </a:bodyPr>
          <a:lstStyle/>
          <a:p>
            <a:r>
              <a:rPr lang="fr-FR" altLang="en-US" sz="2800" cap="all" spc="-100" dirty="0">
                <a:solidFill>
                  <a:schemeClr val="bg1"/>
                </a:solidFill>
                <a:cs typeface="Calibri" panose="020F0502020204030204" pitchFamily="34" charset="0"/>
              </a:rPr>
              <a:t>Nouveau modèle: Optimiser l’apport nutritionnel en iode à travers différentes sources d'iode alimentaire</a:t>
            </a:r>
            <a:endParaRPr lang="fr-FR" sz="2800" cap="all" spc="-100" dirty="0">
              <a:solidFill>
                <a:schemeClr val="bg1"/>
              </a:solidFill>
              <a:cs typeface="Calibri" panose="020F0502020204030204" pitchFamily="34" charset="0"/>
            </a:endParaRPr>
          </a:p>
        </p:txBody>
      </p:sp>
      <p:grpSp>
        <p:nvGrpSpPr>
          <p:cNvPr id="19" name="Group 18">
            <a:extLst>
              <a:ext uri="{FF2B5EF4-FFF2-40B4-BE49-F238E27FC236}">
                <a16:creationId xmlns:a16="http://schemas.microsoft.com/office/drawing/2014/main" id="{B798C5EB-2288-B242-8837-81C549E3B22E}"/>
              </a:ext>
            </a:extLst>
          </p:cNvPr>
          <p:cNvGrpSpPr/>
          <p:nvPr/>
        </p:nvGrpSpPr>
        <p:grpSpPr>
          <a:xfrm>
            <a:off x="2023052" y="1156414"/>
            <a:ext cx="3041651" cy="1275026"/>
            <a:chOff x="519112" y="1768529"/>
            <a:chExt cx="3041651" cy="1275026"/>
          </a:xfrm>
        </p:grpSpPr>
        <p:sp>
          <p:nvSpPr>
            <p:cNvPr id="20" name="TextBox 19">
              <a:extLst>
                <a:ext uri="{FF2B5EF4-FFF2-40B4-BE49-F238E27FC236}">
                  <a16:creationId xmlns:a16="http://schemas.microsoft.com/office/drawing/2014/main" id="{2E8AAA9F-1F48-4346-AE5D-300BCC26B39E}"/>
                </a:ext>
              </a:extLst>
            </p:cNvPr>
            <p:cNvSpPr txBox="1"/>
            <p:nvPr/>
          </p:nvSpPr>
          <p:spPr>
            <a:xfrm>
              <a:off x="519112" y="1768529"/>
              <a:ext cx="2705101" cy="1200329"/>
            </a:xfrm>
            <a:prstGeom prst="rect">
              <a:avLst/>
            </a:prstGeom>
            <a:noFill/>
          </p:spPr>
          <p:txBody>
            <a:bodyPr wrap="square" rtlCol="0">
              <a:spAutoFit/>
            </a:bodyPr>
            <a:lstStyle/>
            <a:p>
              <a:r>
                <a:rPr lang="fr-FR" dirty="0">
                  <a:solidFill>
                    <a:srgbClr val="FF00FF"/>
                  </a:solidFill>
                  <a:cs typeface="Calibri" panose="020F0502020204030204" pitchFamily="34" charset="0"/>
                </a:rPr>
                <a:t>L'iodation du sel reste au cœur d'un apport nutritionnel optimale en iode</a:t>
              </a:r>
              <a:endParaRPr lang="en-US" dirty="0">
                <a:solidFill>
                  <a:srgbClr val="FF00FF"/>
                </a:solidFill>
                <a:cs typeface="Calibri" panose="020F0502020204030204" pitchFamily="34" charset="0"/>
              </a:endParaRPr>
            </a:p>
          </p:txBody>
        </p:sp>
        <p:sp>
          <p:nvSpPr>
            <p:cNvPr id="21" name="Down Arrow 20">
              <a:extLst>
                <a:ext uri="{FF2B5EF4-FFF2-40B4-BE49-F238E27FC236}">
                  <a16:creationId xmlns:a16="http://schemas.microsoft.com/office/drawing/2014/main" id="{FC1530F9-43BF-5541-8550-E59BBB7F8CA0}"/>
                </a:ext>
              </a:extLst>
            </p:cNvPr>
            <p:cNvSpPr/>
            <p:nvPr/>
          </p:nvSpPr>
          <p:spPr>
            <a:xfrm>
              <a:off x="1857796" y="2678886"/>
              <a:ext cx="314326" cy="364669"/>
            </a:xfrm>
            <a:prstGeom prst="down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3CF75AE3-F322-B743-9F1E-517D9C77CFB2}"/>
                </a:ext>
              </a:extLst>
            </p:cNvPr>
            <p:cNvSpPr/>
            <p:nvPr/>
          </p:nvSpPr>
          <p:spPr>
            <a:xfrm>
              <a:off x="3246439" y="2217347"/>
              <a:ext cx="314324" cy="318293"/>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Espace réservé du numéro de diapositive 1"/>
          <p:cNvSpPr>
            <a:spLocks noGrp="1"/>
          </p:cNvSpPr>
          <p:nvPr>
            <p:ph type="sldNum" sz="quarter" idx="4294967295"/>
          </p:nvPr>
        </p:nvSpPr>
        <p:spPr>
          <a:xfrm>
            <a:off x="11797551" y="6502796"/>
            <a:ext cx="182118" cy="177801"/>
          </a:xfrm>
        </p:spPr>
        <p:txBody>
          <a:bodyPr/>
          <a:lstStyle/>
          <a:p>
            <a:fld id="{86CB4B4D-7CA3-9044-876B-883B54F8677D}" type="slidenum">
              <a:rPr lang="en-GB" smtClean="0"/>
              <a:t>5</a:t>
            </a:fld>
            <a:endParaRPr lang="en-GB"/>
          </a:p>
        </p:txBody>
      </p:sp>
      <p:sp>
        <p:nvSpPr>
          <p:cNvPr id="28" name="Rectangle 27">
            <a:extLst>
              <a:ext uri="{FF2B5EF4-FFF2-40B4-BE49-F238E27FC236}">
                <a16:creationId xmlns:a16="http://schemas.microsoft.com/office/drawing/2014/main" id="{C9CB2545-61B0-4996-B3B5-A6E89B372A88}"/>
              </a:ext>
            </a:extLst>
          </p:cNvPr>
          <p:cNvSpPr/>
          <p:nvPr/>
        </p:nvSpPr>
        <p:spPr>
          <a:xfrm>
            <a:off x="413657" y="5781390"/>
            <a:ext cx="11383893" cy="1015663"/>
          </a:xfrm>
          <a:prstGeom prst="rect">
            <a:avLst/>
          </a:prstGeom>
        </p:spPr>
        <p:txBody>
          <a:bodyPr wrap="square">
            <a:spAutoFit/>
          </a:bodyPr>
          <a:lstStyle/>
          <a:p>
            <a:pPr algn="ctr"/>
            <a:r>
              <a:rPr lang="fr-FR" sz="2000" b="1" dirty="0">
                <a:solidFill>
                  <a:srgbClr val="FA5DFF"/>
                </a:solidFill>
              </a:rPr>
              <a:t>Mais nous ne pouvons plus compter uniquement sur la couverture des ménages utilisant du sel adéquatement iodé pour évaluer et suivre le succès du programme. Nous devons également nous renseigner sur le sel iodé dans les aliments transformés et les condiments.</a:t>
            </a:r>
            <a:endParaRPr lang="en-GB" sz="2000" dirty="0">
              <a:solidFill>
                <a:srgbClr val="FA5DFF"/>
              </a:solidFill>
              <a:highlight>
                <a:srgbClr val="FFFF00"/>
              </a:highlight>
            </a:endParaRPr>
          </a:p>
        </p:txBody>
      </p:sp>
    </p:spTree>
    <p:extLst>
      <p:ext uri="{BB962C8B-B14F-4D97-AF65-F5344CB8AC3E}">
        <p14:creationId xmlns:p14="http://schemas.microsoft.com/office/powerpoint/2010/main" val="26092911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056000" y="32858"/>
            <a:ext cx="10080000" cy="828000"/>
          </a:xfrm>
        </p:spPr>
        <p:txBody>
          <a:bodyPr>
            <a:normAutofit/>
          </a:bodyPr>
          <a:lstStyle/>
          <a:p>
            <a:r>
              <a:rPr lang="fr-FR" b="0" spc="-100" dirty="0">
                <a:solidFill>
                  <a:schemeClr val="bg1"/>
                </a:solidFill>
                <a:cs typeface="Calibri" panose="020F0502020204030204" pitchFamily="34" charset="0"/>
              </a:rPr>
              <a:t>Un apport optimal d iode au lieu d un simple combat contre les troubles dus à la carence</a:t>
            </a:r>
            <a:endParaRPr lang="en-GB" b="0" spc="-100" dirty="0">
              <a:solidFill>
                <a:schemeClr val="bg1"/>
              </a:solidFill>
              <a:cs typeface="Calibri" panose="020F0502020204030204" pitchFamily="34" charset="0"/>
            </a:endParaRPr>
          </a:p>
        </p:txBody>
      </p:sp>
      <p:sp>
        <p:nvSpPr>
          <p:cNvPr id="3" name="Content Placeholder 2"/>
          <p:cNvSpPr>
            <a:spLocks noGrp="1"/>
          </p:cNvSpPr>
          <p:nvPr>
            <p:ph type="body" idx="1"/>
          </p:nvPr>
        </p:nvSpPr>
        <p:spPr>
          <a:xfrm>
            <a:off x="446745" y="1333828"/>
            <a:ext cx="11219212" cy="5168968"/>
          </a:xfrm>
        </p:spPr>
        <p:txBody>
          <a:bodyPr>
            <a:normAutofit fontScale="92500" lnSpcReduction="20000"/>
          </a:bodyPr>
          <a:lstStyle/>
          <a:p>
            <a:pPr marL="514350" indent="-447675">
              <a:spcAft>
                <a:spcPts val="600"/>
              </a:spcAft>
              <a:buFont typeface="Wingdings" panose="05000000000000000000" pitchFamily="2" charset="2"/>
              <a:buChar char="§"/>
            </a:pPr>
            <a:r>
              <a:rPr lang="fr-FR" dirty="0"/>
              <a:t>Lorsque les programmes USI ont commencé, l'accent était mis sur la prévention des troubles dus à la carence en iode (signes cliniques comme le goitre).</a:t>
            </a:r>
          </a:p>
          <a:p>
            <a:pPr marL="66675" indent="0">
              <a:spcAft>
                <a:spcPts val="600"/>
              </a:spcAft>
            </a:pPr>
            <a:endParaRPr lang="fr-FR" dirty="0"/>
          </a:p>
          <a:p>
            <a:pPr marL="514350" indent="-447675">
              <a:spcAft>
                <a:spcPts val="600"/>
              </a:spcAft>
              <a:buFont typeface="Wingdings" panose="05000000000000000000" pitchFamily="2" charset="2"/>
              <a:buChar char="§"/>
            </a:pPr>
            <a:r>
              <a:rPr lang="fr-FR" dirty="0"/>
              <a:t>Des études menées dans les années 80 ont montré que la carence en iode affecte irréversiblement le développement du cerveau pendant la grossesse. </a:t>
            </a:r>
          </a:p>
          <a:p>
            <a:pPr marL="66675" indent="0">
              <a:spcAft>
                <a:spcPts val="600"/>
              </a:spcAft>
            </a:pPr>
            <a:r>
              <a:rPr lang="en-US" dirty="0">
                <a:sym typeface="Wingdings" panose="05000000000000000000" pitchFamily="2" charset="2"/>
              </a:rPr>
              <a:t>	 </a:t>
            </a:r>
            <a:r>
              <a:rPr lang="fr-FR" dirty="0">
                <a:sym typeface="Wingdings" panose="05000000000000000000" pitchFamily="2" charset="2"/>
              </a:rPr>
              <a:t>Le regard s'est réorienté pour inclure </a:t>
            </a:r>
            <a:r>
              <a:rPr lang="fr-FR" u="sng" dirty="0">
                <a:sym typeface="Wingdings" panose="05000000000000000000" pitchFamily="2" charset="2"/>
              </a:rPr>
              <a:t>les signes visibles et invisibles </a:t>
            </a:r>
          </a:p>
          <a:p>
            <a:pPr marL="66675" indent="0">
              <a:spcAft>
                <a:spcPts val="600"/>
              </a:spcAft>
            </a:pPr>
            <a:r>
              <a:rPr lang="en-US" dirty="0">
                <a:sym typeface="Wingdings" panose="05000000000000000000" pitchFamily="2" charset="2"/>
              </a:rPr>
              <a:t>	 </a:t>
            </a:r>
            <a:r>
              <a:rPr lang="fr-FR" dirty="0">
                <a:sym typeface="Wingdings" panose="05000000000000000000" pitchFamily="2" charset="2"/>
              </a:rPr>
              <a:t>L'accent a été mis sur l'utilisation </a:t>
            </a:r>
            <a:r>
              <a:rPr lang="fr-FR" u="sng" dirty="0">
                <a:sym typeface="Wingdings" panose="05000000000000000000" pitchFamily="2" charset="2"/>
              </a:rPr>
              <a:t>d'une quantité suffisante d'iode  pour tous </a:t>
            </a:r>
          </a:p>
          <a:p>
            <a:pPr marL="66675" indent="0">
              <a:spcAft>
                <a:spcPts val="600"/>
              </a:spcAft>
            </a:pPr>
            <a:r>
              <a:rPr lang="en-US" u="sng" dirty="0"/>
              <a:t> </a:t>
            </a:r>
          </a:p>
          <a:p>
            <a:pPr marL="514350" indent="-447675">
              <a:spcAft>
                <a:spcPts val="600"/>
              </a:spcAft>
              <a:buFont typeface="Wingdings" panose="05000000000000000000" pitchFamily="2" charset="2"/>
              <a:buChar char="§"/>
            </a:pPr>
            <a:r>
              <a:rPr lang="fr-FR" dirty="0"/>
              <a:t>L'augmentation des données du programme a montré une diminution de la carence en iode, mais aussi une augmentation de l'apport en iode plus qu'adéquate.</a:t>
            </a:r>
          </a:p>
          <a:p>
            <a:pPr marL="66675" indent="0">
              <a:spcAft>
                <a:spcPts val="600"/>
              </a:spcAft>
            </a:pPr>
            <a:r>
              <a:rPr lang="en-US" dirty="0">
                <a:sym typeface="Wingdings" panose="05000000000000000000" pitchFamily="2" charset="2"/>
              </a:rPr>
              <a:t>	 </a:t>
            </a:r>
            <a:r>
              <a:rPr lang="fr-FR" dirty="0">
                <a:sym typeface="Wingdings" panose="05000000000000000000" pitchFamily="2" charset="2"/>
              </a:rPr>
              <a:t>Concentrez-vous maintenant sur une nutrition optimale à base d'iode, ni trop ni trop peu</a:t>
            </a:r>
            <a:r>
              <a:rPr lang="fr-FR" sz="2200" dirty="0">
                <a:sym typeface="Wingdings" panose="05000000000000000000" pitchFamily="2" charset="2"/>
              </a:rPr>
              <a:t>.</a:t>
            </a:r>
            <a:endParaRPr lang="en-US" sz="2200" dirty="0"/>
          </a:p>
          <a:p>
            <a:pPr marL="66675" indent="0" algn="ctr">
              <a:spcAft>
                <a:spcPts val="600"/>
              </a:spcAft>
            </a:pPr>
            <a:endParaRPr lang="en-US" b="1" dirty="0">
              <a:solidFill>
                <a:srgbClr val="FA5DFF"/>
              </a:solidFill>
            </a:endParaRPr>
          </a:p>
          <a:p>
            <a:pPr marL="66675" indent="0" algn="ctr">
              <a:spcAft>
                <a:spcPts val="600"/>
              </a:spcAft>
            </a:pPr>
            <a:r>
              <a:rPr lang="fr-FR" sz="2600" b="1" dirty="0">
                <a:solidFill>
                  <a:srgbClr val="FA5DFF"/>
                </a:solidFill>
              </a:rPr>
              <a:t>Nous avons besoin d'outils et d’orientations pour mieux suivre les programmes d’IUS et assurer une nutrition à l'iode optimale.</a:t>
            </a:r>
            <a:r>
              <a:rPr lang="en-US" sz="2600" b="1" dirty="0">
                <a:solidFill>
                  <a:srgbClr val="FA5DFF"/>
                </a:solidFill>
              </a:rPr>
              <a:t> </a:t>
            </a:r>
            <a:endParaRPr lang="en-US" sz="2600" b="1" u="sng" dirty="0">
              <a:solidFill>
                <a:srgbClr val="FA5DFF"/>
              </a:solidFill>
            </a:endParaRPr>
          </a:p>
        </p:txBody>
      </p:sp>
      <p:sp>
        <p:nvSpPr>
          <p:cNvPr id="4" name="Espace réservé du numéro de diapositive 3"/>
          <p:cNvSpPr>
            <a:spLocks noGrp="1"/>
          </p:cNvSpPr>
          <p:nvPr>
            <p:ph type="sldNum" sz="quarter" idx="4294967295"/>
          </p:nvPr>
        </p:nvSpPr>
        <p:spPr>
          <a:xfrm>
            <a:off x="11797551" y="6502796"/>
            <a:ext cx="182118" cy="177801"/>
          </a:xfrm>
        </p:spPr>
        <p:txBody>
          <a:bodyPr/>
          <a:lstStyle/>
          <a:p>
            <a:fld id="{86CB4B4D-7CA3-9044-876B-883B54F8677D}" type="slidenum">
              <a:rPr lang="en-GB" smtClean="0"/>
              <a:t>6</a:t>
            </a:fld>
            <a:endParaRPr lang="en-GB"/>
          </a:p>
        </p:txBody>
      </p:sp>
    </p:spTree>
    <p:extLst>
      <p:ext uri="{BB962C8B-B14F-4D97-AF65-F5344CB8AC3E}">
        <p14:creationId xmlns:p14="http://schemas.microsoft.com/office/powerpoint/2010/main" val="693358671"/>
      </p:ext>
    </p:extLst>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86901E-5467-4044-93FB-41F577644D3F}"/>
              </a:ext>
            </a:extLst>
          </p:cNvPr>
          <p:cNvSpPr txBox="1">
            <a:spLocks/>
          </p:cNvSpPr>
          <p:nvPr/>
        </p:nvSpPr>
        <p:spPr>
          <a:xfrm>
            <a:off x="228600" y="1469572"/>
            <a:ext cx="11440886" cy="51108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hangingPunct="1"/>
            <a:r>
              <a:rPr lang="fr-FR" dirty="0"/>
              <a:t>Le programme d'iodation du sel est une réussite s'il fournit du sel iodé qui répond aux normes de qualité, et est mis à l’échelle afin de répondre aux besoins de chacun en iode et permet d'obtenir un apport nutritionnel optimal en iode </a:t>
            </a:r>
          </a:p>
          <a:p>
            <a:pPr hangingPunct="1"/>
            <a:endParaRPr lang="fr-FR" dirty="0"/>
          </a:p>
          <a:p>
            <a:pPr marL="342900" indent="-342900" hangingPunct="1">
              <a:buFont typeface="Wingdings" pitchFamily="2" charset="2"/>
              <a:buChar char="à"/>
            </a:pPr>
            <a:r>
              <a:rPr lang="fr-FR" dirty="0"/>
              <a:t>minimise la population qui est déficiente </a:t>
            </a:r>
          </a:p>
          <a:p>
            <a:pPr marL="342900" indent="-342900" hangingPunct="1">
              <a:buFont typeface="Wingdings" pitchFamily="2" charset="2"/>
              <a:buChar char="à"/>
            </a:pPr>
            <a:r>
              <a:rPr lang="fr-FR" dirty="0"/>
              <a:t>minimise la population qui a un apport en iode plus que suffisant </a:t>
            </a:r>
          </a:p>
          <a:p>
            <a:pPr hangingPunct="1"/>
            <a:endParaRPr lang="fr-FR" dirty="0"/>
          </a:p>
          <a:p>
            <a:pPr hangingPunct="1"/>
            <a:r>
              <a:rPr lang="fr-FR" dirty="0"/>
              <a:t>Nous avons besoin d'un </a:t>
            </a:r>
            <a:r>
              <a:rPr lang="fr-FR" b="1" dirty="0">
                <a:solidFill>
                  <a:srgbClr val="FA5DFF"/>
                </a:solidFill>
              </a:rPr>
              <a:t>programme</a:t>
            </a:r>
            <a:r>
              <a:rPr lang="fr-FR" dirty="0">
                <a:solidFill>
                  <a:srgbClr val="FF0000"/>
                </a:solidFill>
              </a:rPr>
              <a:t> </a:t>
            </a:r>
            <a:r>
              <a:rPr lang="fr-FR" dirty="0"/>
              <a:t>qui est </a:t>
            </a:r>
            <a:r>
              <a:rPr lang="fr-FR" b="1" dirty="0">
                <a:solidFill>
                  <a:srgbClr val="FA5DFF"/>
                </a:solidFill>
              </a:rPr>
              <a:t>conçu</a:t>
            </a:r>
            <a:r>
              <a:rPr lang="fr-FR" dirty="0"/>
              <a:t> et </a:t>
            </a:r>
            <a:r>
              <a:rPr lang="fr-FR" b="1" dirty="0">
                <a:solidFill>
                  <a:srgbClr val="FA5DFF"/>
                </a:solidFill>
              </a:rPr>
              <a:t>mis en œuvre</a:t>
            </a:r>
            <a:r>
              <a:rPr lang="fr-FR" dirty="0">
                <a:solidFill>
                  <a:srgbClr val="FA5DFF"/>
                </a:solidFill>
              </a:rPr>
              <a:t> </a:t>
            </a:r>
            <a:r>
              <a:rPr lang="fr-FR" dirty="0"/>
              <a:t>correctement afin d'avoir </a:t>
            </a:r>
            <a:r>
              <a:rPr lang="fr-FR" b="1" dirty="0">
                <a:solidFill>
                  <a:srgbClr val="FA5DFF"/>
                </a:solidFill>
              </a:rPr>
              <a:t>l'impact</a:t>
            </a:r>
            <a:r>
              <a:rPr lang="fr-FR" dirty="0">
                <a:solidFill>
                  <a:srgbClr val="FF0000"/>
                </a:solidFill>
              </a:rPr>
              <a:t> </a:t>
            </a:r>
            <a:r>
              <a:rPr lang="fr-FR" dirty="0"/>
              <a:t>approprié. </a:t>
            </a:r>
          </a:p>
          <a:p>
            <a:pPr hangingPunct="1"/>
            <a:endParaRPr lang="fr-FR" dirty="0"/>
          </a:p>
          <a:p>
            <a:pPr hangingPunct="1"/>
            <a:r>
              <a:rPr lang="fr-FR" dirty="0"/>
              <a:t>Nous dépendons des bonnes </a:t>
            </a:r>
            <a:r>
              <a:rPr lang="fr-FR" b="1" dirty="0">
                <a:solidFill>
                  <a:srgbClr val="FA5DFF"/>
                </a:solidFill>
              </a:rPr>
              <a:t>données</a:t>
            </a:r>
            <a:r>
              <a:rPr lang="fr-FR" dirty="0"/>
              <a:t> pour nous informer</a:t>
            </a:r>
          </a:p>
        </p:txBody>
      </p:sp>
      <p:sp>
        <p:nvSpPr>
          <p:cNvPr id="8" name="Title 1">
            <a:extLst>
              <a:ext uri="{FF2B5EF4-FFF2-40B4-BE49-F238E27FC236}">
                <a16:creationId xmlns:a16="http://schemas.microsoft.com/office/drawing/2014/main" id="{4D77CD21-75C7-8645-AC5B-09E94D0E1CC0}"/>
              </a:ext>
            </a:extLst>
          </p:cNvPr>
          <p:cNvSpPr txBox="1">
            <a:spLocks/>
          </p:cNvSpPr>
          <p:nvPr/>
        </p:nvSpPr>
        <p:spPr>
          <a:xfrm>
            <a:off x="984000" y="3101"/>
            <a:ext cx="10224000" cy="82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1pPr>
            <a:lvl2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2pPr>
            <a:lvl3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3pPr>
            <a:lvl4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4pPr>
            <a:lvl5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5pPr>
            <a:lvl6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6pPr>
            <a:lvl7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7pPr>
            <a:lvl8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8pPr>
            <a:lvl9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9pPr>
          </a:lstStyle>
          <a:p>
            <a:pPr hangingPunct="1">
              <a:lnSpc>
                <a:spcPct val="100000"/>
              </a:lnSpc>
            </a:pPr>
            <a:r>
              <a:rPr lang="fr-FR" sz="2800" dirty="0">
                <a:latin typeface="+mj-lt"/>
              </a:rPr>
              <a:t>Qu'est-ce que le succès? qualité, </a:t>
            </a:r>
            <a:r>
              <a:rPr lang="fr-FR" sz="2800" dirty="0">
                <a:solidFill>
                  <a:schemeClr val="bg1"/>
                </a:solidFill>
                <a:latin typeface="+mj-lt"/>
              </a:rPr>
              <a:t>échelle et impact</a:t>
            </a:r>
            <a:endParaRPr lang="en-US" sz="2800" dirty="0">
              <a:solidFill>
                <a:schemeClr val="bg1"/>
              </a:solidFill>
              <a:latin typeface="+mj-lt"/>
            </a:endParaRPr>
          </a:p>
        </p:txBody>
      </p:sp>
      <p:sp>
        <p:nvSpPr>
          <p:cNvPr id="2" name="Espace réservé du numéro de diapositive 1"/>
          <p:cNvSpPr>
            <a:spLocks noGrp="1"/>
          </p:cNvSpPr>
          <p:nvPr>
            <p:ph type="sldNum" sz="quarter" idx="4294967295"/>
          </p:nvPr>
        </p:nvSpPr>
        <p:spPr>
          <a:xfrm>
            <a:off x="11797551" y="6502796"/>
            <a:ext cx="182118" cy="177801"/>
          </a:xfrm>
        </p:spPr>
        <p:txBody>
          <a:bodyPr/>
          <a:lstStyle/>
          <a:p>
            <a:fld id="{86CB4B4D-7CA3-9044-876B-883B54F8677D}" type="slidenum">
              <a:rPr lang="en-GB" smtClean="0"/>
              <a:t>7</a:t>
            </a:fld>
            <a:endParaRPr lang="en-GB"/>
          </a:p>
        </p:txBody>
      </p:sp>
    </p:spTree>
    <p:extLst>
      <p:ext uri="{BB962C8B-B14F-4D97-AF65-F5344CB8AC3E}">
        <p14:creationId xmlns:p14="http://schemas.microsoft.com/office/powerpoint/2010/main" val="1209129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EA37-1F22-2041-9AF5-A290D0DC71E7}"/>
              </a:ext>
            </a:extLst>
          </p:cNvPr>
          <p:cNvSpPr>
            <a:spLocks noGrp="1"/>
          </p:cNvSpPr>
          <p:nvPr>
            <p:ph type="title"/>
          </p:nvPr>
        </p:nvSpPr>
        <p:spPr>
          <a:xfrm>
            <a:off x="1056000" y="136782"/>
            <a:ext cx="10080000" cy="828000"/>
          </a:xfrm>
        </p:spPr>
        <p:txBody>
          <a:bodyPr>
            <a:normAutofit fontScale="90000"/>
          </a:bodyPr>
          <a:lstStyle/>
          <a:p>
            <a:pPr>
              <a:lnSpc>
                <a:spcPct val="100000"/>
              </a:lnSpc>
            </a:pPr>
            <a:r>
              <a:rPr lang="fr-FR" sz="2800" b="0" dirty="0">
                <a:solidFill>
                  <a:schemeClr val="bg1"/>
                </a:solidFill>
                <a:latin typeface="+mj-lt"/>
              </a:rPr>
              <a:t>L’iodation du sel a été la principale stratégie pour parvenir à un apport nutritionnel optimal en iode</a:t>
            </a:r>
            <a:endParaRPr lang="en-US" sz="2800" b="0" dirty="0">
              <a:latin typeface="+mj-lt"/>
            </a:endParaRPr>
          </a:p>
        </p:txBody>
      </p:sp>
      <p:graphicFrame>
        <p:nvGraphicFramePr>
          <p:cNvPr id="5" name="Chart 4">
            <a:extLst>
              <a:ext uri="{FF2B5EF4-FFF2-40B4-BE49-F238E27FC236}">
                <a16:creationId xmlns:a16="http://schemas.microsoft.com/office/drawing/2014/main" id="{4E3C376D-2820-8A41-A6BF-562DC4117B19}"/>
              </a:ext>
            </a:extLst>
          </p:cNvPr>
          <p:cNvGraphicFramePr/>
          <p:nvPr>
            <p:extLst>
              <p:ext uri="{D42A27DB-BD31-4B8C-83A1-F6EECF244321}">
                <p14:modId xmlns:p14="http://schemas.microsoft.com/office/powerpoint/2010/main" val="4280670768"/>
              </p:ext>
            </p:extLst>
          </p:nvPr>
        </p:nvGraphicFramePr>
        <p:xfrm>
          <a:off x="878645" y="1163272"/>
          <a:ext cx="8039887" cy="52977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2005296-0688-1143-9867-20CBE3C17E46}"/>
              </a:ext>
            </a:extLst>
          </p:cNvPr>
          <p:cNvSpPr txBox="1"/>
          <p:nvPr/>
        </p:nvSpPr>
        <p:spPr>
          <a:xfrm rot="16200000">
            <a:off x="-461424" y="3503275"/>
            <a:ext cx="23108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Arial"/>
              </a:rPr>
              <a:t>Nombre</a:t>
            </a:r>
            <a:r>
              <a:rPr kumimoji="0" lang="en-US" sz="1800" b="0" i="0" u="none" strike="noStrike" cap="none" spc="0" normalizeH="0" baseline="0" dirty="0">
                <a:ln>
                  <a:noFill/>
                </a:ln>
                <a:solidFill>
                  <a:srgbClr val="000000"/>
                </a:solidFill>
                <a:effectLst/>
                <a:uFillTx/>
                <a:latin typeface="+mj-lt"/>
                <a:ea typeface="+mj-ea"/>
                <a:cs typeface="+mj-cs"/>
                <a:sym typeface="Arial"/>
              </a:rPr>
              <a:t> de pays</a:t>
            </a:r>
          </a:p>
        </p:txBody>
      </p:sp>
      <p:sp>
        <p:nvSpPr>
          <p:cNvPr id="7" name="TextBox 6">
            <a:extLst>
              <a:ext uri="{FF2B5EF4-FFF2-40B4-BE49-F238E27FC236}">
                <a16:creationId xmlns:a16="http://schemas.microsoft.com/office/drawing/2014/main" id="{21AE46EE-CC13-BA4E-8F68-3711272EDFFA}"/>
              </a:ext>
            </a:extLst>
          </p:cNvPr>
          <p:cNvSpPr txBox="1"/>
          <p:nvPr/>
        </p:nvSpPr>
        <p:spPr>
          <a:xfrm>
            <a:off x="4644816" y="6461069"/>
            <a:ext cx="12030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Arial"/>
              </a:rPr>
              <a:t>Année</a:t>
            </a:r>
          </a:p>
        </p:txBody>
      </p:sp>
      <p:sp>
        <p:nvSpPr>
          <p:cNvPr id="8" name="Rounded Rectangle 7">
            <a:extLst>
              <a:ext uri="{FF2B5EF4-FFF2-40B4-BE49-F238E27FC236}">
                <a16:creationId xmlns:a16="http://schemas.microsoft.com/office/drawing/2014/main" id="{94DEA261-9946-AA4C-A234-466CC298F1D6}"/>
              </a:ext>
            </a:extLst>
          </p:cNvPr>
          <p:cNvSpPr/>
          <p:nvPr/>
        </p:nvSpPr>
        <p:spPr>
          <a:xfrm>
            <a:off x="9581223" y="3000753"/>
            <a:ext cx="2359438" cy="162283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a:solidFill>
                  <a:schemeClr val="bg1"/>
                </a:solidFill>
                <a:latin typeface="+mj-lt"/>
              </a:rPr>
              <a:t>Pays avec une nutrition optimale en iode de 8 à 121</a:t>
            </a:r>
            <a:endParaRPr lang="en-US" sz="2300" dirty="0">
              <a:solidFill>
                <a:schemeClr val="bg1"/>
              </a:solidFill>
              <a:latin typeface="+mj-lt"/>
            </a:endParaRPr>
          </a:p>
        </p:txBody>
      </p:sp>
      <p:sp>
        <p:nvSpPr>
          <p:cNvPr id="3" name="Espace réservé du numéro de diapositive 2"/>
          <p:cNvSpPr>
            <a:spLocks noGrp="1"/>
          </p:cNvSpPr>
          <p:nvPr>
            <p:ph type="sldNum" sz="quarter" idx="4294967295"/>
          </p:nvPr>
        </p:nvSpPr>
        <p:spPr>
          <a:xfrm>
            <a:off x="11797551" y="6502796"/>
            <a:ext cx="182118" cy="177801"/>
          </a:xfrm>
        </p:spPr>
        <p:txBody>
          <a:bodyPr/>
          <a:lstStyle/>
          <a:p>
            <a:fld id="{86CB4B4D-7CA3-9044-876B-883B54F8677D}" type="slidenum">
              <a:rPr lang="en-GB" smtClean="0"/>
              <a:t>8</a:t>
            </a:fld>
            <a:endParaRPr lang="en-GB"/>
          </a:p>
        </p:txBody>
      </p:sp>
    </p:spTree>
    <p:extLst>
      <p:ext uri="{BB962C8B-B14F-4D97-AF65-F5344CB8AC3E}">
        <p14:creationId xmlns:p14="http://schemas.microsoft.com/office/powerpoint/2010/main" val="12872218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1B8-FF6C-7344-B7A0-018812D010CE}"/>
              </a:ext>
            </a:extLst>
          </p:cNvPr>
          <p:cNvSpPr>
            <a:spLocks noGrp="1"/>
          </p:cNvSpPr>
          <p:nvPr>
            <p:ph type="title"/>
          </p:nvPr>
        </p:nvSpPr>
        <p:spPr>
          <a:xfrm>
            <a:off x="1056000" y="40673"/>
            <a:ext cx="10080000" cy="828000"/>
          </a:xfrm>
        </p:spPr>
        <p:txBody>
          <a:bodyPr>
            <a:normAutofit/>
          </a:bodyPr>
          <a:lstStyle/>
          <a:p>
            <a:r>
              <a:rPr lang="en-US" b="0" dirty="0" err="1"/>
              <a:t>Changements</a:t>
            </a:r>
            <a:r>
              <a:rPr lang="en-US" b="0" dirty="0"/>
              <a:t> observes au </a:t>
            </a:r>
            <a:r>
              <a:rPr lang="en-US" b="0" dirty="0" err="1"/>
              <a:t>niveau</a:t>
            </a:r>
            <a:r>
              <a:rPr lang="en-US" b="0" dirty="0"/>
              <a:t> des </a:t>
            </a:r>
            <a:r>
              <a:rPr lang="en-US" b="0" dirty="0" err="1"/>
              <a:t>donnes</a:t>
            </a:r>
            <a:r>
              <a:rPr lang="en-US" b="0" dirty="0"/>
              <a:t> sur les TDCI </a:t>
            </a:r>
            <a:r>
              <a:rPr lang="en-US" b="0" dirty="0" err="1"/>
              <a:t>en</a:t>
            </a:r>
            <a:r>
              <a:rPr lang="en-US" b="0" dirty="0"/>
              <a:t> 25 </a:t>
            </a:r>
            <a:r>
              <a:rPr lang="en-US" b="0" dirty="0" err="1"/>
              <a:t>ans</a:t>
            </a:r>
            <a:endParaRPr lang="en-US" b="0" dirty="0"/>
          </a:p>
        </p:txBody>
      </p:sp>
      <p:grpSp>
        <p:nvGrpSpPr>
          <p:cNvPr id="3" name="Group 2">
            <a:extLst>
              <a:ext uri="{FF2B5EF4-FFF2-40B4-BE49-F238E27FC236}">
                <a16:creationId xmlns:a16="http://schemas.microsoft.com/office/drawing/2014/main" id="{86214051-2B3D-49F2-95BB-1088A7F33E83}"/>
              </a:ext>
            </a:extLst>
          </p:cNvPr>
          <p:cNvGrpSpPr/>
          <p:nvPr/>
        </p:nvGrpSpPr>
        <p:grpSpPr>
          <a:xfrm>
            <a:off x="1956000" y="1266094"/>
            <a:ext cx="10023669" cy="5414503"/>
            <a:chOff x="1956000" y="1266094"/>
            <a:chExt cx="10023669" cy="5414503"/>
          </a:xfrm>
        </p:grpSpPr>
        <p:pic>
          <p:nvPicPr>
            <p:cNvPr id="4" name="Picture 5">
              <a:extLst>
                <a:ext uri="{FF2B5EF4-FFF2-40B4-BE49-F238E27FC236}">
                  <a16:creationId xmlns:a16="http://schemas.microsoft.com/office/drawing/2014/main" id="{F1AF76A9-4C84-584A-87F9-A4BE95EC03D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56000" y="1266094"/>
              <a:ext cx="8280000" cy="5400000"/>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5" name="Espace réservé du numéro de diapositive 10">
              <a:extLst>
                <a:ext uri="{FF2B5EF4-FFF2-40B4-BE49-F238E27FC236}">
                  <a16:creationId xmlns:a16="http://schemas.microsoft.com/office/drawing/2014/main" id="{62CCBC31-0E23-49A9-96C6-8AAA58893641}"/>
                </a:ext>
              </a:extLst>
            </p:cNvPr>
            <p:cNvSpPr txBox="1">
              <a:spLocks/>
            </p:cNvSpPr>
            <p:nvPr/>
          </p:nvSpPr>
          <p:spPr>
            <a:xfrm>
              <a:off x="11797551" y="6502796"/>
              <a:ext cx="182118" cy="1778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GB" smtClean="0"/>
                <a:pPr/>
                <a:t>9</a:t>
              </a:fld>
              <a:endParaRPr lang="en-GB"/>
            </a:p>
          </p:txBody>
        </p:sp>
        <p:sp>
          <p:nvSpPr>
            <p:cNvPr id="8" name="TextBox 7">
              <a:extLst>
                <a:ext uri="{FF2B5EF4-FFF2-40B4-BE49-F238E27FC236}">
                  <a16:creationId xmlns:a16="http://schemas.microsoft.com/office/drawing/2014/main" id="{693DCFEC-15D9-426F-9DF8-A5DD67298E4B}"/>
                </a:ext>
              </a:extLst>
            </p:cNvPr>
            <p:cNvSpPr txBox="1"/>
            <p:nvPr/>
          </p:nvSpPr>
          <p:spPr>
            <a:xfrm>
              <a:off x="5995447" y="2214964"/>
              <a:ext cx="2205873" cy="923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A5DFF"/>
                  </a:solidFill>
                  <a:effectLst/>
                  <a:uFillTx/>
                  <a:latin typeface="+mj-lt"/>
                  <a:ea typeface="+mj-ea"/>
                  <a:cs typeface="+mj-cs"/>
                  <a:sym typeface="Arial"/>
                </a:rPr>
                <a:t>113 Pays étaient déficient en IODE en 1993</a:t>
              </a:r>
            </a:p>
          </p:txBody>
        </p:sp>
        <p:sp>
          <p:nvSpPr>
            <p:cNvPr id="9" name="TextBox 8">
              <a:extLst>
                <a:ext uri="{FF2B5EF4-FFF2-40B4-BE49-F238E27FC236}">
                  <a16:creationId xmlns:a16="http://schemas.microsoft.com/office/drawing/2014/main" id="{BFC4E2B5-2AD5-4659-A343-095B628D0334}"/>
                </a:ext>
              </a:extLst>
            </p:cNvPr>
            <p:cNvSpPr txBox="1"/>
            <p:nvPr/>
          </p:nvSpPr>
          <p:spPr>
            <a:xfrm rot="5400000">
              <a:off x="746029" y="3543646"/>
              <a:ext cx="4234491"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fr-FR" sz="1800" b="1" i="0" u="none" strike="noStrike" cap="none" spc="0" normalizeH="0" baseline="0" dirty="0">
                  <a:ln>
                    <a:noFill/>
                  </a:ln>
                  <a:solidFill>
                    <a:srgbClr val="000000"/>
                  </a:solidFill>
                  <a:effectLst/>
                  <a:uFillTx/>
                  <a:latin typeface="+mj-lt"/>
                  <a:ea typeface="+mj-ea"/>
                  <a:cs typeface="+mj-cs"/>
                  <a:sym typeface="Arial"/>
                </a:rPr>
                <a:t>Pourcentage estim</a:t>
              </a:r>
              <a:r>
                <a:rPr lang="fr-FR" b="1" dirty="0"/>
                <a:t>é</a:t>
              </a:r>
              <a:r>
                <a:rPr kumimoji="0" lang="fr-FR" sz="1800" b="1" i="0" u="none" strike="noStrike" cap="none" spc="0" normalizeH="0" baseline="0" dirty="0">
                  <a:ln>
                    <a:noFill/>
                  </a:ln>
                  <a:solidFill>
                    <a:srgbClr val="000000"/>
                  </a:solidFill>
                  <a:effectLst/>
                  <a:uFillTx/>
                  <a:latin typeface="+mj-lt"/>
                  <a:ea typeface="+mj-ea"/>
                  <a:cs typeface="+mj-cs"/>
                  <a:sym typeface="Arial"/>
                </a:rPr>
                <a:t> de goitre en 1993</a:t>
              </a:r>
            </a:p>
          </p:txBody>
        </p:sp>
        <p:sp>
          <p:nvSpPr>
            <p:cNvPr id="10" name="TextBox 9">
              <a:extLst>
                <a:ext uri="{FF2B5EF4-FFF2-40B4-BE49-F238E27FC236}">
                  <a16:creationId xmlns:a16="http://schemas.microsoft.com/office/drawing/2014/main" id="{CE3E9549-428A-411F-BDB0-2C3FEFF70A14}"/>
                </a:ext>
              </a:extLst>
            </p:cNvPr>
            <p:cNvSpPr txBox="1"/>
            <p:nvPr/>
          </p:nvSpPr>
          <p:spPr>
            <a:xfrm>
              <a:off x="4769203" y="5945367"/>
              <a:ext cx="4101420" cy="64632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GB" sz="1800" b="0" i="0" u="none" strike="noStrike" cap="none" spc="0" normalizeH="0" baseline="0" dirty="0">
                  <a:ln>
                    <a:noFill/>
                  </a:ln>
                  <a:solidFill>
                    <a:srgbClr val="000000"/>
                  </a:solidFill>
                  <a:effectLst/>
                  <a:uFillTx/>
                  <a:latin typeface="+mj-lt"/>
                  <a:ea typeface="+mj-ea"/>
                  <a:cs typeface="+mj-cs"/>
                  <a:sym typeface="Arial"/>
                </a:rPr>
                <a:t>M</a:t>
              </a:r>
              <a:r>
                <a:rPr lang="fr-FR" dirty="0"/>
                <a:t>é</a:t>
              </a:r>
              <a:r>
                <a:rPr kumimoji="0" lang="en-GB" sz="1800" b="0" i="0" u="none" strike="noStrike" cap="none" spc="0" normalizeH="0" baseline="0" dirty="0" err="1">
                  <a:ln>
                    <a:noFill/>
                  </a:ln>
                  <a:solidFill>
                    <a:srgbClr val="000000"/>
                  </a:solidFill>
                  <a:effectLst/>
                  <a:uFillTx/>
                  <a:latin typeface="+mj-lt"/>
                  <a:ea typeface="+mj-ea"/>
                  <a:cs typeface="+mj-cs"/>
                  <a:sym typeface="Arial"/>
                </a:rPr>
                <a:t>diane</a:t>
              </a:r>
              <a:r>
                <a:rPr kumimoji="0" lang="en-GB" sz="1800" b="0" i="0" u="none" strike="noStrike" cap="none" spc="0" normalizeH="0" baseline="0" dirty="0">
                  <a:ln>
                    <a:noFill/>
                  </a:ln>
                  <a:solidFill>
                    <a:srgbClr val="000000"/>
                  </a:solidFill>
                  <a:effectLst/>
                  <a:uFillTx/>
                  <a:latin typeface="+mj-lt"/>
                  <a:ea typeface="+mj-ea"/>
                  <a:cs typeface="+mj-cs"/>
                  <a:sym typeface="Arial"/>
                </a:rPr>
                <a:t> de la concentration </a:t>
              </a:r>
              <a:r>
                <a:rPr kumimoji="0" lang="en-GB" sz="1800" b="0" i="0" u="none" strike="noStrike" cap="none" spc="0" normalizeH="0" baseline="0" dirty="0" err="1">
                  <a:ln>
                    <a:noFill/>
                  </a:ln>
                  <a:solidFill>
                    <a:srgbClr val="000000"/>
                  </a:solidFill>
                  <a:effectLst/>
                  <a:uFillTx/>
                  <a:latin typeface="+mj-lt"/>
                  <a:ea typeface="+mj-ea"/>
                  <a:cs typeface="+mj-cs"/>
                  <a:sym typeface="Arial"/>
                </a:rPr>
                <a:t>urinaire</a:t>
              </a:r>
              <a:r>
                <a:rPr kumimoji="0" lang="en-GB" sz="1800" b="0" i="0" u="none" strike="noStrike" cap="none" spc="0" normalizeH="0" baseline="0" dirty="0">
                  <a:ln>
                    <a:noFill/>
                  </a:ln>
                  <a:solidFill>
                    <a:srgbClr val="000000"/>
                  </a:solidFill>
                  <a:effectLst/>
                  <a:uFillTx/>
                  <a:latin typeface="+mj-lt"/>
                  <a:ea typeface="+mj-ea"/>
                  <a:cs typeface="+mj-cs"/>
                  <a:sym typeface="Arial"/>
                </a:rPr>
                <a:t> </a:t>
              </a:r>
              <a:r>
                <a:rPr kumimoji="0" lang="en-GB" sz="1800" b="0" i="0" u="none" strike="noStrike" cap="none" spc="0" normalizeH="0" baseline="0" dirty="0" err="1">
                  <a:ln>
                    <a:noFill/>
                  </a:ln>
                  <a:solidFill>
                    <a:srgbClr val="000000"/>
                  </a:solidFill>
                  <a:effectLst/>
                  <a:uFillTx/>
                  <a:latin typeface="+mj-lt"/>
                  <a:ea typeface="+mj-ea"/>
                  <a:cs typeface="+mj-cs"/>
                  <a:sym typeface="Arial"/>
                </a:rPr>
                <a:t>en</a:t>
              </a:r>
              <a:r>
                <a:rPr kumimoji="0" lang="en-GB" sz="1800" b="0" i="0" u="none" strike="noStrike" cap="none" spc="0" normalizeH="0" baseline="0" dirty="0">
                  <a:ln>
                    <a:noFill/>
                  </a:ln>
                  <a:solidFill>
                    <a:srgbClr val="000000"/>
                  </a:solidFill>
                  <a:effectLst/>
                  <a:uFillTx/>
                  <a:latin typeface="+mj-lt"/>
                  <a:ea typeface="+mj-ea"/>
                  <a:cs typeface="+mj-cs"/>
                  <a:sym typeface="Arial"/>
                </a:rPr>
                <a:t> </a:t>
              </a:r>
              <a:r>
                <a:rPr kumimoji="0" lang="en-GB" sz="1800" b="0" i="0" u="none" strike="noStrike" cap="none" spc="0" normalizeH="0" baseline="0" dirty="0" err="1">
                  <a:ln>
                    <a:noFill/>
                  </a:ln>
                  <a:solidFill>
                    <a:srgbClr val="000000"/>
                  </a:solidFill>
                  <a:effectLst/>
                  <a:uFillTx/>
                  <a:latin typeface="+mj-lt"/>
                  <a:ea typeface="+mj-ea"/>
                  <a:cs typeface="+mj-cs"/>
                  <a:sym typeface="Arial"/>
                </a:rPr>
                <a:t>iode</a:t>
              </a:r>
              <a:r>
                <a:rPr kumimoji="0" lang="en-GB" sz="1800" b="0" i="0" u="none" strike="noStrike" cap="none" spc="0" normalizeH="0" baseline="0" dirty="0">
                  <a:ln>
                    <a:noFill/>
                  </a:ln>
                  <a:solidFill>
                    <a:srgbClr val="000000"/>
                  </a:solidFill>
                  <a:effectLst/>
                  <a:uFillTx/>
                  <a:latin typeface="+mj-lt"/>
                  <a:ea typeface="+mj-ea"/>
                  <a:cs typeface="+mj-cs"/>
                  <a:sym typeface="Arial"/>
                </a:rPr>
                <a:t> 1993 (ug/L)</a:t>
              </a:r>
              <a:endParaRPr kumimoji="0" lang="fr-FR" sz="1800" b="0" i="0" u="none" strike="noStrike" cap="none" spc="0" normalizeH="0" baseline="0" dirty="0">
                <a:ln>
                  <a:noFill/>
                </a:ln>
                <a:solidFill>
                  <a:srgbClr val="000000"/>
                </a:solidFill>
                <a:effectLst/>
                <a:uFillTx/>
                <a:latin typeface="+mj-lt"/>
                <a:ea typeface="+mj-ea"/>
                <a:cs typeface="+mj-cs"/>
                <a:sym typeface="Arial"/>
              </a:endParaRPr>
            </a:p>
          </p:txBody>
        </p:sp>
      </p:grpSp>
    </p:spTree>
    <p:extLst>
      <p:ext uri="{BB962C8B-B14F-4D97-AF65-F5344CB8AC3E}">
        <p14:creationId xmlns:p14="http://schemas.microsoft.com/office/powerpoint/2010/main" val="1762611397"/>
      </p:ext>
    </p:extLst>
  </p:cSld>
  <p:clrMapOvr>
    <a:masterClrMapping/>
  </p:clrMapOvr>
  <p:transition spd="med"/>
</p:sld>
</file>

<file path=ppt/theme/theme1.xml><?xml version="1.0" encoding="utf-8"?>
<a:theme xmlns:a="http://schemas.openxmlformats.org/drawingml/2006/main" name="USI meeting template_final_210915 (with new photo)">
  <a:themeElements>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USI meeting template_final_210915 (with new photo)">
      <a:majorFont>
        <a:latin typeface="Arial"/>
        <a:ea typeface="Arial"/>
        <a:cs typeface="Arial"/>
      </a:majorFont>
      <a:minorFont>
        <a:latin typeface="Helvetica"/>
        <a:ea typeface="Helvetica"/>
        <a:cs typeface="Helvetica"/>
      </a:minorFont>
    </a:fontScheme>
    <a:fmtScheme name="USI meeting template_final_210915 (with new ph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SI meeting template_final_210915 (with new photo)">
  <a:themeElements>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USI meeting template_final_210915 (with new photo)">
      <a:majorFont>
        <a:latin typeface="Arial"/>
        <a:ea typeface="Arial"/>
        <a:cs typeface="Arial"/>
      </a:majorFont>
      <a:minorFont>
        <a:latin typeface="Helvetica"/>
        <a:ea typeface="Helvetica"/>
        <a:cs typeface="Helvetica"/>
      </a:minorFont>
    </a:fontScheme>
    <a:fmtScheme name="USI meeting template_final_210915 (with new ph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1624</TotalTime>
  <Words>8930</Words>
  <Application>Microsoft Office PowerPoint</Application>
  <PresentationFormat>Widescreen</PresentationFormat>
  <Paragraphs>894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Helvetica</vt:lpstr>
      <vt:lpstr>Wingdings</vt:lpstr>
      <vt:lpstr>USI meeting template_final_210915 (with new photo)</vt:lpstr>
      <vt:lpstr>PowerPoint Presentation</vt:lpstr>
      <vt:lpstr>introduction</vt:lpstr>
      <vt:lpstr>CONTEXTE</vt:lpstr>
      <vt:lpstr>Iodation du sel- modèle original</vt:lpstr>
      <vt:lpstr>PowerPoint Presentation</vt:lpstr>
      <vt:lpstr>Un apport optimal d iode au lieu d un simple combat contre les troubles dus à la carence</vt:lpstr>
      <vt:lpstr>PowerPoint Presentation</vt:lpstr>
      <vt:lpstr>L’iodation du sel a été la principale stratégie pour parvenir à un apport nutritionnel optimal en iode</vt:lpstr>
      <vt:lpstr>Changements observes au niveau des donnes sur les TDCI en 25 ans</vt:lpstr>
      <vt:lpstr>Changements observes au niveau des donnes sur les TDCI en 25 ans</vt:lpstr>
      <vt:lpstr>programmes iode - qualité, échelle et impact</vt:lpstr>
      <vt:lpstr>RECOMMaNDATIONS 1: Utilisation des RTK</vt:lpstr>
      <vt:lpstr>BONNE UTILISATION DES KIT DE TEST RAPIDE</vt:lpstr>
      <vt:lpstr>Recommandation 2- limites  acceptable pour l'iode urinaire</vt:lpstr>
      <vt:lpstr>RESUME D’UNE ETUDE MULTINATIONALE</vt:lpstr>
      <vt:lpstr>Recommandation 3- Statut de la population</vt:lpstr>
      <vt:lpstr>Iode urinaire – utilisée pour les populations, pas pour les individus</vt:lpstr>
      <vt:lpstr>Utilisation de la médiane de l’iode urinaire</vt:lpstr>
      <vt:lpstr>Critère du statut en iode</vt:lpstr>
      <vt:lpstr>Recommandation 4- Statut par population cible</vt:lpstr>
      <vt:lpstr>Statut en iode parmi différents groupes de population</vt:lpstr>
      <vt:lpstr>Statut en iode parmi différents groupes de population</vt:lpstr>
      <vt:lpstr>Recommandation 5 – population par sous groupe</vt:lpstr>
      <vt:lpstr>INTERPRETATION des donnes d enquêtes nationalEs </vt:lpstr>
      <vt:lpstr>Interprétation des DONNÉES DE L'ENQUÊTE NATIONALE - exemple</vt:lpstr>
      <vt:lpstr>Interprétation des DONNÉES DE L'ENQUÊTE NATIONALE- exemple</vt:lpstr>
      <vt:lpstr>Interprétation des DONNÉES DE L'ENQUÊTE NATIONALE</vt:lpstr>
      <vt:lpstr>Statut en iode des sous-groupes</vt:lpstr>
      <vt:lpstr>Recommandation 6 - Surveiller  l’Apport par les aliments transformés et les condiments</vt:lpstr>
      <vt:lpstr>Évaluation des sources de sel dans le régime</vt:lpstr>
      <vt:lpstr>Apport d’iode par les aliments transformes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Region</dc:title>
  <dc:creator>Katherine Shaw</dc:creator>
  <cp:lastModifiedBy>Arnold Timmer</cp:lastModifiedBy>
  <cp:revision>364</cp:revision>
  <cp:lastPrinted>2019-11-14T10:42:13Z</cp:lastPrinted>
  <dcterms:modified xsi:type="dcterms:W3CDTF">2020-03-10T12:23:41Z</dcterms:modified>
</cp:coreProperties>
</file>