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5"/>
  </p:notesMasterIdLst>
  <p:sldIdLst>
    <p:sldId id="363" r:id="rId2"/>
    <p:sldId id="366" r:id="rId3"/>
    <p:sldId id="261" r:id="rId4"/>
    <p:sldId id="283" r:id="rId5"/>
    <p:sldId id="265" r:id="rId6"/>
    <p:sldId id="266" r:id="rId7"/>
    <p:sldId id="368" r:id="rId8"/>
    <p:sldId id="395" r:id="rId9"/>
    <p:sldId id="627" r:id="rId10"/>
    <p:sldId id="628" r:id="rId11"/>
    <p:sldId id="397" r:id="rId12"/>
    <p:sldId id="375" r:id="rId13"/>
    <p:sldId id="378" r:id="rId14"/>
    <p:sldId id="370" r:id="rId15"/>
    <p:sldId id="382" r:id="rId16"/>
    <p:sldId id="371" r:id="rId17"/>
    <p:sldId id="376" r:id="rId18"/>
    <p:sldId id="387" r:id="rId19"/>
    <p:sldId id="379" r:id="rId20"/>
    <p:sldId id="373" r:id="rId21"/>
    <p:sldId id="384" r:id="rId22"/>
    <p:sldId id="398" r:id="rId23"/>
    <p:sldId id="392" r:id="rId24"/>
    <p:sldId id="270" r:id="rId25"/>
    <p:sldId id="280" r:id="rId26"/>
    <p:sldId id="393" r:id="rId27"/>
    <p:sldId id="281" r:id="rId28"/>
    <p:sldId id="271" r:id="rId29"/>
    <p:sldId id="372" r:id="rId30"/>
    <p:sldId id="274" r:id="rId31"/>
    <p:sldId id="389" r:id="rId32"/>
    <p:sldId id="381" r:id="rId33"/>
    <p:sldId id="259" r:id="rId34"/>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nathan Gorstein" initials="JG" lastIdx="1" clrIdx="0">
    <p:extLst>
      <p:ext uri="{19B8F6BF-5375-455C-9EA6-DF929625EA0E}">
        <p15:presenceInfo xmlns:p15="http://schemas.microsoft.com/office/powerpoint/2012/main" userId="4e0b2a68b737bbef" providerId="Windows Live"/>
      </p:ext>
    </p:extLst>
  </p:cmAuthor>
  <p:cmAuthor id="2" name="Arnold Timmer" initials="AT" lastIdx="1" clrIdx="1">
    <p:extLst>
      <p:ext uri="{19B8F6BF-5375-455C-9EA6-DF929625EA0E}">
        <p15:presenceInfo xmlns:p15="http://schemas.microsoft.com/office/powerpoint/2012/main" userId="6529dc8a8adbb3c2" providerId="Windows Live"/>
      </p:ext>
    </p:extLst>
  </p:cmAuthor>
  <p:cmAuthor id="3" name="Amal Tucker Brown" initials="ATB" lastIdx="21" clrIdx="2">
    <p:extLst>
      <p:ext uri="{19B8F6BF-5375-455C-9EA6-DF929625EA0E}">
        <p15:presenceInfo xmlns:p15="http://schemas.microsoft.com/office/powerpoint/2012/main" userId="cbb7e94b4c1b0c5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5DFF"/>
    <a:srgbClr val="C0513A"/>
    <a:srgbClr val="3A31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DCE6"/>
          </a:solidFill>
        </a:fill>
      </a:tcStyle>
    </a:wholeTbl>
    <a:band2H>
      <a:tcTxStyle/>
      <a:tcStyle>
        <a:tcBdr/>
        <a:fill>
          <a:solidFill>
            <a:srgbClr val="E7EEF3"/>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E7E1"/>
          </a:solidFill>
        </a:fill>
      </a:tcStyle>
    </a:wholeTbl>
    <a:band2H>
      <a:tcTxStyle/>
      <a:tcStyle>
        <a:tcBdr/>
        <a:fill>
          <a:solidFill>
            <a:srgbClr val="EBF4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D8EA"/>
          </a:solidFill>
        </a:fill>
      </a:tcStyle>
    </a:wholeTbl>
    <a:band2H>
      <a:tcTxStyle/>
      <a:tcStyle>
        <a:tcBdr/>
        <a:fill>
          <a:solidFill>
            <a:srgbClr val="E7EC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587" autoAdjust="0"/>
    <p:restoredTop sz="60085" autoAdjust="0"/>
  </p:normalViewPr>
  <p:slideViewPr>
    <p:cSldViewPr snapToGrid="0">
      <p:cViewPr varScale="1">
        <p:scale>
          <a:sx n="75" d="100"/>
          <a:sy n="75" d="100"/>
        </p:scale>
        <p:origin x="2490" y="66"/>
      </p:cViewPr>
      <p:guideLst/>
    </p:cSldViewPr>
  </p:slideViewPr>
  <p:notesTextViewPr>
    <p:cViewPr>
      <p:scale>
        <a:sx n="1" d="1"/>
        <a:sy n="1" d="1"/>
      </p:scale>
      <p:origin x="0" y="0"/>
    </p:cViewPr>
  </p:notesTextViewPr>
  <p:sorterViewPr>
    <p:cViewPr>
      <p:scale>
        <a:sx n="167" d="100"/>
        <a:sy n="167" d="100"/>
      </p:scale>
      <p:origin x="0" y="0"/>
    </p:cViewPr>
  </p:sorterViewPr>
  <p:notesViewPr>
    <p:cSldViewPr snapToGrid="0">
      <p:cViewPr varScale="1">
        <p:scale>
          <a:sx n="66" d="100"/>
          <a:sy n="66" d="100"/>
        </p:scale>
        <p:origin x="2772"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r>
              <a:rPr lang="en-US" dirty="0"/>
              <a:t>Trends</a:t>
            </a:r>
            <a:r>
              <a:rPr lang="en-US" baseline="0" dirty="0"/>
              <a:t> in global iodine status 1993 to present among general population</a:t>
            </a:r>
            <a:endParaRPr lang="en-US" dirty="0"/>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Deficiency</c:v>
                </c:pt>
              </c:strCache>
            </c:strRef>
          </c:tx>
          <c:spPr>
            <a:solidFill>
              <a:srgbClr val="7030A0"/>
            </a:solidFill>
            <a:ln>
              <a:noFill/>
            </a:ln>
            <a:effectLst/>
          </c:spPr>
          <c:invertIfNegative val="0"/>
          <c:cat>
            <c:strRef>
              <c:f>Sheet1!$A$2:$A$8</c:f>
              <c:strCache>
                <c:ptCount val="7"/>
                <c:pt idx="0">
                  <c:v>1993</c:v>
                </c:pt>
                <c:pt idx="1">
                  <c:v>2003</c:v>
                </c:pt>
                <c:pt idx="2">
                  <c:v>2007</c:v>
                </c:pt>
                <c:pt idx="3">
                  <c:v>2011</c:v>
                </c:pt>
                <c:pt idx="4">
                  <c:v>2015</c:v>
                </c:pt>
                <c:pt idx="5">
                  <c:v>2016-17</c:v>
                </c:pt>
                <c:pt idx="6">
                  <c:v>2018</c:v>
                </c:pt>
              </c:strCache>
            </c:strRef>
          </c:cat>
          <c:val>
            <c:numRef>
              <c:f>Sheet1!$B$2:$B$8</c:f>
              <c:numCache>
                <c:formatCode>General</c:formatCode>
                <c:ptCount val="7"/>
                <c:pt idx="0">
                  <c:v>113</c:v>
                </c:pt>
                <c:pt idx="1">
                  <c:v>54</c:v>
                </c:pt>
                <c:pt idx="2">
                  <c:v>47</c:v>
                </c:pt>
                <c:pt idx="3">
                  <c:v>32</c:v>
                </c:pt>
                <c:pt idx="4">
                  <c:v>25</c:v>
                </c:pt>
                <c:pt idx="5">
                  <c:v>19</c:v>
                </c:pt>
                <c:pt idx="6">
                  <c:v>21</c:v>
                </c:pt>
              </c:numCache>
            </c:numRef>
          </c:val>
          <c:extLst>
            <c:ext xmlns:c16="http://schemas.microsoft.com/office/drawing/2014/chart" uri="{C3380CC4-5D6E-409C-BE32-E72D297353CC}">
              <c16:uniqueId val="{00000000-7391-094D-86E6-7924A28EB140}"/>
            </c:ext>
          </c:extLst>
        </c:ser>
        <c:ser>
          <c:idx val="1"/>
          <c:order val="1"/>
          <c:tx>
            <c:strRef>
              <c:f>Sheet1!$C$1</c:f>
              <c:strCache>
                <c:ptCount val="1"/>
                <c:pt idx="0">
                  <c:v>Optimal iodine status</c:v>
                </c:pt>
              </c:strCache>
            </c:strRef>
          </c:tx>
          <c:spPr>
            <a:solidFill>
              <a:srgbClr val="00B0F0"/>
            </a:solidFill>
            <a:ln>
              <a:noFill/>
            </a:ln>
            <a:effectLst/>
          </c:spPr>
          <c:invertIfNegative val="0"/>
          <c:cat>
            <c:strRef>
              <c:f>Sheet1!$A$2:$A$8</c:f>
              <c:strCache>
                <c:ptCount val="7"/>
                <c:pt idx="0">
                  <c:v>1993</c:v>
                </c:pt>
                <c:pt idx="1">
                  <c:v>2003</c:v>
                </c:pt>
                <c:pt idx="2">
                  <c:v>2007</c:v>
                </c:pt>
                <c:pt idx="3">
                  <c:v>2011</c:v>
                </c:pt>
                <c:pt idx="4">
                  <c:v>2015</c:v>
                </c:pt>
                <c:pt idx="5">
                  <c:v>2016-17</c:v>
                </c:pt>
                <c:pt idx="6">
                  <c:v>2018</c:v>
                </c:pt>
              </c:strCache>
            </c:strRef>
          </c:cat>
          <c:val>
            <c:numRef>
              <c:f>Sheet1!$C$2:$C$8</c:f>
              <c:numCache>
                <c:formatCode>General</c:formatCode>
                <c:ptCount val="7"/>
                <c:pt idx="0">
                  <c:v>8</c:v>
                </c:pt>
                <c:pt idx="1">
                  <c:v>67</c:v>
                </c:pt>
                <c:pt idx="2">
                  <c:v>76</c:v>
                </c:pt>
                <c:pt idx="3">
                  <c:v>105</c:v>
                </c:pt>
                <c:pt idx="4">
                  <c:v>116</c:v>
                </c:pt>
                <c:pt idx="5">
                  <c:v>109</c:v>
                </c:pt>
                <c:pt idx="6">
                  <c:v>121</c:v>
                </c:pt>
              </c:numCache>
            </c:numRef>
          </c:val>
          <c:extLst>
            <c:ext xmlns:c16="http://schemas.microsoft.com/office/drawing/2014/chart" uri="{C3380CC4-5D6E-409C-BE32-E72D297353CC}">
              <c16:uniqueId val="{00000001-7391-094D-86E6-7924A28EB140}"/>
            </c:ext>
          </c:extLst>
        </c:ser>
        <c:ser>
          <c:idx val="2"/>
          <c:order val="2"/>
          <c:tx>
            <c:strRef>
              <c:f>Sheet1!$D$1</c:f>
              <c:strCache>
                <c:ptCount val="1"/>
                <c:pt idx="0">
                  <c:v>Excessive intake</c:v>
                </c:pt>
              </c:strCache>
            </c:strRef>
          </c:tx>
          <c:spPr>
            <a:solidFill>
              <a:srgbClr val="FF0000"/>
            </a:solidFill>
            <a:ln>
              <a:noFill/>
            </a:ln>
            <a:effectLst/>
          </c:spPr>
          <c:invertIfNegative val="0"/>
          <c:cat>
            <c:strRef>
              <c:f>Sheet1!$A$2:$A$8</c:f>
              <c:strCache>
                <c:ptCount val="7"/>
                <c:pt idx="0">
                  <c:v>1993</c:v>
                </c:pt>
                <c:pt idx="1">
                  <c:v>2003</c:v>
                </c:pt>
                <c:pt idx="2">
                  <c:v>2007</c:v>
                </c:pt>
                <c:pt idx="3">
                  <c:v>2011</c:v>
                </c:pt>
                <c:pt idx="4">
                  <c:v>2015</c:v>
                </c:pt>
                <c:pt idx="5">
                  <c:v>2016-17</c:v>
                </c:pt>
                <c:pt idx="6">
                  <c:v>2018</c:v>
                </c:pt>
              </c:strCache>
            </c:strRef>
          </c:cat>
          <c:val>
            <c:numRef>
              <c:f>Sheet1!$D$2:$D$8</c:f>
              <c:numCache>
                <c:formatCode>General</c:formatCode>
                <c:ptCount val="7"/>
                <c:pt idx="0">
                  <c:v>0</c:v>
                </c:pt>
                <c:pt idx="1">
                  <c:v>5</c:v>
                </c:pt>
                <c:pt idx="2">
                  <c:v>7</c:v>
                </c:pt>
                <c:pt idx="3">
                  <c:v>11</c:v>
                </c:pt>
                <c:pt idx="4">
                  <c:v>13</c:v>
                </c:pt>
                <c:pt idx="5">
                  <c:v>12</c:v>
                </c:pt>
                <c:pt idx="6">
                  <c:v>13</c:v>
                </c:pt>
              </c:numCache>
            </c:numRef>
          </c:val>
          <c:extLst>
            <c:ext xmlns:c16="http://schemas.microsoft.com/office/drawing/2014/chart" uri="{C3380CC4-5D6E-409C-BE32-E72D297353CC}">
              <c16:uniqueId val="{00000002-7391-094D-86E6-7924A28EB140}"/>
            </c:ext>
          </c:extLst>
        </c:ser>
        <c:ser>
          <c:idx val="3"/>
          <c:order val="3"/>
          <c:tx>
            <c:strRef>
              <c:f>Sheet1!$E$1</c:f>
              <c:strCache>
                <c:ptCount val="1"/>
                <c:pt idx="0">
                  <c:v>No data</c:v>
                </c:pt>
              </c:strCache>
            </c:strRef>
          </c:tx>
          <c:spPr>
            <a:solidFill>
              <a:schemeClr val="tx2">
                <a:lumMod val="60000"/>
                <a:lumOff val="40000"/>
              </a:schemeClr>
            </a:solidFill>
            <a:ln>
              <a:noFill/>
            </a:ln>
            <a:effectLst/>
          </c:spPr>
          <c:invertIfNegative val="0"/>
          <c:cat>
            <c:strRef>
              <c:f>Sheet1!$A$2:$A$8</c:f>
              <c:strCache>
                <c:ptCount val="7"/>
                <c:pt idx="0">
                  <c:v>1993</c:v>
                </c:pt>
                <c:pt idx="1">
                  <c:v>2003</c:v>
                </c:pt>
                <c:pt idx="2">
                  <c:v>2007</c:v>
                </c:pt>
                <c:pt idx="3">
                  <c:v>2011</c:v>
                </c:pt>
                <c:pt idx="4">
                  <c:v>2015</c:v>
                </c:pt>
                <c:pt idx="5">
                  <c:v>2016-17</c:v>
                </c:pt>
                <c:pt idx="6">
                  <c:v>2018</c:v>
                </c:pt>
              </c:strCache>
            </c:strRef>
          </c:cat>
          <c:val>
            <c:numRef>
              <c:f>Sheet1!$E$2:$E$8</c:f>
              <c:numCache>
                <c:formatCode>General</c:formatCode>
                <c:ptCount val="7"/>
                <c:pt idx="0">
                  <c:v>62</c:v>
                </c:pt>
                <c:pt idx="1">
                  <c:v>66</c:v>
                </c:pt>
                <c:pt idx="2">
                  <c:v>63</c:v>
                </c:pt>
                <c:pt idx="3">
                  <c:v>45</c:v>
                </c:pt>
                <c:pt idx="4">
                  <c:v>40</c:v>
                </c:pt>
                <c:pt idx="5">
                  <c:v>54</c:v>
                </c:pt>
                <c:pt idx="6">
                  <c:v>39</c:v>
                </c:pt>
              </c:numCache>
            </c:numRef>
          </c:val>
          <c:extLst>
            <c:ext xmlns:c16="http://schemas.microsoft.com/office/drawing/2014/chart" uri="{C3380CC4-5D6E-409C-BE32-E72D297353CC}">
              <c16:uniqueId val="{00000003-7391-094D-86E6-7924A28EB140}"/>
            </c:ext>
          </c:extLst>
        </c:ser>
        <c:dLbls>
          <c:showLegendKey val="0"/>
          <c:showVal val="0"/>
          <c:showCatName val="0"/>
          <c:showSerName val="0"/>
          <c:showPercent val="0"/>
          <c:showBubbleSize val="0"/>
        </c:dLbls>
        <c:gapWidth val="150"/>
        <c:overlap val="100"/>
        <c:axId val="2023981215"/>
        <c:axId val="2024613759"/>
      </c:barChart>
      <c:catAx>
        <c:axId val="20239812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024613759"/>
        <c:crosses val="autoZero"/>
        <c:auto val="1"/>
        <c:lblAlgn val="ctr"/>
        <c:lblOffset val="100"/>
        <c:noMultiLvlLbl val="0"/>
      </c:catAx>
      <c:valAx>
        <c:axId val="2024613759"/>
        <c:scaling>
          <c:orientation val="minMax"/>
          <c:max val="2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0239812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8" name="Shape 98"/>
          <p:cNvSpPr>
            <a:spLocks noGrp="1" noRot="1" noChangeAspect="1"/>
          </p:cNvSpPr>
          <p:nvPr>
            <p:ph type="sldImg"/>
          </p:nvPr>
        </p:nvSpPr>
        <p:spPr>
          <a:xfrm>
            <a:off x="1143000" y="685800"/>
            <a:ext cx="4572000" cy="3429000"/>
          </a:xfrm>
          <a:prstGeom prst="rect">
            <a:avLst/>
          </a:prstGeom>
        </p:spPr>
        <p:txBody>
          <a:bodyPr/>
          <a:lstStyle/>
          <a:p>
            <a:endParaRPr/>
          </a:p>
        </p:txBody>
      </p:sp>
      <p:sp>
        <p:nvSpPr>
          <p:cNvPr id="99" name="Shape 9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Arial"/>
      </a:defRPr>
    </a:lvl1pPr>
    <a:lvl2pPr indent="228600" latinLnBrk="0">
      <a:defRPr sz="1200">
        <a:latin typeface="+mj-lt"/>
        <a:ea typeface="+mj-ea"/>
        <a:cs typeface="+mj-cs"/>
        <a:sym typeface="Arial"/>
      </a:defRPr>
    </a:lvl2pPr>
    <a:lvl3pPr indent="457200" latinLnBrk="0">
      <a:defRPr sz="1200">
        <a:latin typeface="+mj-lt"/>
        <a:ea typeface="+mj-ea"/>
        <a:cs typeface="+mj-cs"/>
        <a:sym typeface="Arial"/>
      </a:defRPr>
    </a:lvl3pPr>
    <a:lvl4pPr indent="685800" latinLnBrk="0">
      <a:defRPr sz="1200">
        <a:latin typeface="+mj-lt"/>
        <a:ea typeface="+mj-ea"/>
        <a:cs typeface="+mj-cs"/>
        <a:sym typeface="Arial"/>
      </a:defRPr>
    </a:lvl4pPr>
    <a:lvl5pPr indent="914400" latinLnBrk="0">
      <a:defRPr sz="1200">
        <a:latin typeface="+mj-lt"/>
        <a:ea typeface="+mj-ea"/>
        <a:cs typeface="+mj-cs"/>
        <a:sym typeface="Arial"/>
      </a:defRPr>
    </a:lvl5pPr>
    <a:lvl6pPr indent="1143000" latinLnBrk="0">
      <a:defRPr sz="1200">
        <a:latin typeface="+mj-lt"/>
        <a:ea typeface="+mj-ea"/>
        <a:cs typeface="+mj-cs"/>
        <a:sym typeface="Arial"/>
      </a:defRPr>
    </a:lvl6pPr>
    <a:lvl7pPr indent="1371600" latinLnBrk="0">
      <a:defRPr sz="1200">
        <a:latin typeface="+mj-lt"/>
        <a:ea typeface="+mj-ea"/>
        <a:cs typeface="+mj-cs"/>
        <a:sym typeface="Arial"/>
      </a:defRPr>
    </a:lvl7pPr>
    <a:lvl8pPr indent="1600200" latinLnBrk="0">
      <a:defRPr sz="1200">
        <a:latin typeface="+mj-lt"/>
        <a:ea typeface="+mj-ea"/>
        <a:cs typeface="+mj-cs"/>
        <a:sym typeface="Arial"/>
      </a:defRPr>
    </a:lvl8pPr>
    <a:lvl9pPr indent="1828800" latinLnBrk="0">
      <a:defRPr sz="1200">
        <a:latin typeface="+mj-lt"/>
        <a:ea typeface="+mj-ea"/>
        <a:cs typeface="+mj-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434B14-9991-416B-A536-776310677DCF}" type="slidenum">
              <a:rPr lang="en-US" smtClean="0"/>
              <a:t>1</a:t>
            </a:fld>
            <a:endParaRPr lang="en-US" dirty="0"/>
          </a:p>
        </p:txBody>
      </p:sp>
    </p:spTree>
    <p:extLst>
      <p:ext uri="{BB962C8B-B14F-4D97-AF65-F5344CB8AC3E}">
        <p14:creationId xmlns:p14="http://schemas.microsoft.com/office/powerpoint/2010/main" val="1259392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Now we are in 2017. The same data is presented here, horizontally the median UIC and the goiter rates vertically.</a:t>
            </a:r>
          </a:p>
          <a:p>
            <a:endParaRPr lang="en-US" dirty="0"/>
          </a:p>
          <a:p>
            <a:r>
              <a:rPr lang="en-US" dirty="0"/>
              <a:t>What is most striking is that the goiter rates have gone down for practically all countries with the exception of a few. The iodine status has also improved a lot. Now the majority of countries find themselves in the adequate iodine status range.</a:t>
            </a:r>
          </a:p>
          <a:p>
            <a:r>
              <a:rPr lang="en-US" dirty="0"/>
              <a:t>We now only have 19 iodine deficient countries (versus 113 in 1993)</a:t>
            </a:r>
          </a:p>
          <a:p>
            <a:endParaRPr lang="en-US" dirty="0"/>
          </a:p>
          <a:p>
            <a:r>
              <a:rPr lang="en-US" dirty="0"/>
              <a:t>The outlier blue spot is Angola</a:t>
            </a:r>
          </a:p>
          <a:p>
            <a:endParaRPr lang="en-US" dirty="0"/>
          </a:p>
          <a:p>
            <a:r>
              <a:rPr lang="en-US" dirty="0"/>
              <a:t>This impressive improvement is because of salt iodization. It is one of the most successful public health interventions that we have to date.</a:t>
            </a:r>
          </a:p>
          <a:p>
            <a:r>
              <a:rPr lang="en-US" dirty="0"/>
              <a:t>There are some countries that are not quite there yet. This makes it very clear that we are not done yet, the job is not finished. We need to bring those countries also in the iodine sufficient range. At the same time we need to ensure that the other </a:t>
            </a:r>
            <a:r>
              <a:rPr lang="en-US" dirty="0" err="1"/>
              <a:t>programmes</a:t>
            </a:r>
            <a:r>
              <a:rPr lang="en-US"/>
              <a:t> are sustained</a:t>
            </a:r>
            <a:endParaRPr lang="en-US" dirty="0"/>
          </a:p>
          <a:p>
            <a:endParaRPr lang="en-US" dirty="0"/>
          </a:p>
        </p:txBody>
      </p:sp>
    </p:spTree>
    <p:extLst>
      <p:ext uri="{BB962C8B-B14F-4D97-AF65-F5344CB8AC3E}">
        <p14:creationId xmlns:p14="http://schemas.microsoft.com/office/powerpoint/2010/main" val="1427680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Let us now take a look at the program steps in more detail so we can determine how we measure </a:t>
            </a:r>
            <a:r>
              <a:rPr lang="en-US" u="sng" dirty="0"/>
              <a:t>quality, scale</a:t>
            </a:r>
            <a:r>
              <a:rPr lang="en-US" u="none" dirty="0"/>
              <a:t> and</a:t>
            </a:r>
            <a:r>
              <a:rPr lang="en-US" dirty="0"/>
              <a:t> </a:t>
            </a:r>
            <a:r>
              <a:rPr lang="en-US" u="sng" dirty="0"/>
              <a:t>impact</a:t>
            </a:r>
          </a:p>
          <a:p>
            <a:endParaRPr lang="en-US" dirty="0"/>
          </a:p>
          <a:p>
            <a:endParaRPr lang="en-US" dirty="0"/>
          </a:p>
          <a:p>
            <a:r>
              <a:rPr lang="en-US" b="1" dirty="0"/>
              <a:t>Goal and Strategy</a:t>
            </a:r>
          </a:p>
          <a:p>
            <a:r>
              <a:rPr lang="en-US" dirty="0"/>
              <a:t>The goal is to achieve and sustain optimum iodine nutrition, for all! This means that the proportion of people with deficiency should be minimized, but also the proportion with excess should be minimized, for different population groups at the same time</a:t>
            </a:r>
          </a:p>
          <a:p>
            <a:endParaRPr lang="en-US" dirty="0"/>
          </a:p>
          <a:p>
            <a:r>
              <a:rPr lang="en-US" b="1" dirty="0"/>
              <a:t>Define baseline</a:t>
            </a:r>
          </a:p>
          <a:p>
            <a:r>
              <a:rPr lang="en-US" dirty="0"/>
              <a:t>Initially, </a:t>
            </a:r>
            <a:r>
              <a:rPr lang="en-US" u="sng" dirty="0"/>
              <a:t>baseline Information</a:t>
            </a:r>
            <a:r>
              <a:rPr lang="en-US" u="none" dirty="0"/>
              <a:t> was collected on iodine status which expressed the iodine deficiency problem and which triggered the need to address this by the program intervention </a:t>
            </a:r>
            <a:r>
              <a:rPr lang="en-US" u="sng" dirty="0"/>
              <a:t>iodization of all edible salt for human (and animal) consumption</a:t>
            </a:r>
            <a:r>
              <a:rPr lang="en-US" u="none" dirty="0"/>
              <a:t>. </a:t>
            </a:r>
          </a:p>
          <a:p>
            <a:endParaRPr lang="en-US" u="none" dirty="0"/>
          </a:p>
          <a:p>
            <a:r>
              <a:rPr lang="en-US" dirty="0"/>
              <a:t>In order to achieve this goal, the salt supply needed to be mapped and today, as has become more prominent, also the consumption of processed foods.</a:t>
            </a:r>
          </a:p>
          <a:p>
            <a:endParaRPr lang="en-US" dirty="0"/>
          </a:p>
          <a:p>
            <a:r>
              <a:rPr lang="en-US" b="1" dirty="0"/>
              <a:t>Design Programs</a:t>
            </a:r>
          </a:p>
          <a:p>
            <a:r>
              <a:rPr lang="en-US" dirty="0"/>
              <a:t>Then, based on the knowledge of supply and consumption the </a:t>
            </a:r>
            <a:r>
              <a:rPr lang="en-US" u="sng" dirty="0"/>
              <a:t>program</a:t>
            </a:r>
            <a:r>
              <a:rPr lang="en-US" u="none" dirty="0"/>
              <a:t> is </a:t>
            </a:r>
            <a:r>
              <a:rPr lang="en-US" u="sng" dirty="0"/>
              <a:t>designed</a:t>
            </a:r>
            <a:r>
              <a:rPr lang="en-US" u="none" dirty="0"/>
              <a:t> which sets targets for salt iodization, the types of processed foods to be included, and fix this in legislation, regulations and the way to enforce. Important also is to ensure the coordination and management of the program is set up PLUS an allocated budget for the implementation of the program</a:t>
            </a:r>
          </a:p>
          <a:p>
            <a:endParaRPr lang="en-US" u="none" dirty="0"/>
          </a:p>
          <a:p>
            <a:r>
              <a:rPr lang="en-US" b="1" u="none" dirty="0"/>
              <a:t>Implement program</a:t>
            </a:r>
          </a:p>
          <a:p>
            <a:r>
              <a:rPr lang="en-US" u="none" dirty="0"/>
              <a:t>The </a:t>
            </a:r>
            <a:r>
              <a:rPr lang="en-US" u="sng" dirty="0"/>
              <a:t>implementation</a:t>
            </a:r>
            <a:r>
              <a:rPr lang="en-US" u="none" dirty="0"/>
              <a:t> of the program aims to scale up salt iodization for table salt and use in processed food</a:t>
            </a:r>
          </a:p>
          <a:p>
            <a:endParaRPr lang="en-US" u="none" dirty="0"/>
          </a:p>
          <a:p>
            <a:r>
              <a:rPr lang="en-US" b="1" u="none" dirty="0"/>
              <a:t>Utilization</a:t>
            </a:r>
          </a:p>
          <a:p>
            <a:r>
              <a:rPr lang="en-US" u="none" dirty="0"/>
              <a:t>The iodized salt is </a:t>
            </a:r>
            <a:r>
              <a:rPr lang="en-US" u="sng" dirty="0"/>
              <a:t>utilized</a:t>
            </a:r>
            <a:r>
              <a:rPr lang="en-US" u="none" dirty="0"/>
              <a:t> in the form of table salt used in the household for cooking and added on the table. Iodized salt is also </a:t>
            </a:r>
            <a:r>
              <a:rPr lang="en-US" u="sng" dirty="0"/>
              <a:t>utilized</a:t>
            </a:r>
            <a:r>
              <a:rPr lang="en-US" u="none" dirty="0"/>
              <a:t> in processed food production.</a:t>
            </a:r>
          </a:p>
          <a:p>
            <a:endParaRPr lang="en-US" u="none" dirty="0"/>
          </a:p>
          <a:p>
            <a:r>
              <a:rPr lang="en-US" u="none" dirty="0"/>
              <a:t>  </a:t>
            </a:r>
            <a:endParaRPr lang="en-US" dirty="0"/>
          </a:p>
          <a:p>
            <a:r>
              <a:rPr lang="en-US" dirty="0"/>
              <a:t>The monitoring of program effectiveness and impact addresses all aspects of the program:</a:t>
            </a:r>
          </a:p>
          <a:p>
            <a:r>
              <a:rPr lang="en-US" b="1" dirty="0"/>
              <a:t>Monitor quality</a:t>
            </a:r>
          </a:p>
          <a:p>
            <a:r>
              <a:rPr lang="en-US" dirty="0"/>
              <a:t>The </a:t>
            </a:r>
            <a:r>
              <a:rPr lang="en-US" u="sng" dirty="0"/>
              <a:t>quality</a:t>
            </a:r>
            <a:r>
              <a:rPr lang="en-US" u="none" dirty="0"/>
              <a:t> of iodization needs to be monitored through checking iodine levels along the supply chain at production, importation, export, processing and at the market levels</a:t>
            </a:r>
          </a:p>
          <a:p>
            <a:endParaRPr lang="en-US" u="none" dirty="0"/>
          </a:p>
          <a:p>
            <a:r>
              <a:rPr lang="en-US" b="1" u="none" dirty="0"/>
              <a:t>Monitor scale</a:t>
            </a:r>
          </a:p>
          <a:p>
            <a:r>
              <a:rPr lang="en-US" u="none" dirty="0"/>
              <a:t>Not just quality but also </a:t>
            </a:r>
            <a:r>
              <a:rPr lang="en-US" u="sng" dirty="0"/>
              <a:t>scale</a:t>
            </a:r>
            <a:r>
              <a:rPr lang="en-US" u="none" dirty="0"/>
              <a:t> is important. It is important to determine the extent to which the program has been implemented: the proportion of edible salt that is iodized and the proportion of food producers that use iodized salt</a:t>
            </a:r>
          </a:p>
          <a:p>
            <a:endParaRPr lang="en-US" u="none" dirty="0"/>
          </a:p>
          <a:p>
            <a:r>
              <a:rPr lang="en-US" b="1" u="none" dirty="0"/>
              <a:t>Assess coverage</a:t>
            </a:r>
          </a:p>
          <a:p>
            <a:r>
              <a:rPr lang="en-US" u="none" dirty="0"/>
              <a:t>Then, assessing </a:t>
            </a:r>
            <a:r>
              <a:rPr lang="en-US" u="sng" dirty="0"/>
              <a:t>coverage</a:t>
            </a:r>
            <a:r>
              <a:rPr lang="en-US" u="none" dirty="0"/>
              <a:t> provides feed back on the households that use iodized salt and the targeted food industries that use iodized salt</a:t>
            </a:r>
          </a:p>
          <a:p>
            <a:endParaRPr lang="en-US" u="none" dirty="0"/>
          </a:p>
          <a:p>
            <a:r>
              <a:rPr lang="en-US" b="1" u="none" dirty="0"/>
              <a:t>Evaluate Impact</a:t>
            </a:r>
          </a:p>
          <a:p>
            <a:r>
              <a:rPr lang="en-US" u="none" dirty="0"/>
              <a:t>Finally, the </a:t>
            </a:r>
            <a:r>
              <a:rPr lang="en-US" u="sng" dirty="0"/>
              <a:t>impact </a:t>
            </a:r>
            <a:r>
              <a:rPr lang="en-US" u="none" dirty="0"/>
              <a:t>of the program shows the effectiveness among vulnerable groups (school aged  children, pregnant women and women of child bearing age). It is important to determine the magnitude of deficiency but also excess</a:t>
            </a:r>
          </a:p>
          <a:p>
            <a:endParaRPr lang="en-US" u="none" dirty="0"/>
          </a:p>
          <a:p>
            <a:r>
              <a:rPr lang="en-US" b="1" u="sng" dirty="0"/>
              <a:t>Now, what can the monitoring data be used for?</a:t>
            </a:r>
          </a:p>
          <a:p>
            <a:r>
              <a:rPr lang="en-US" u="none" dirty="0"/>
              <a:t>-It can help to improve compliance of salt producers to iodize their salt according to standards</a:t>
            </a:r>
          </a:p>
          <a:p>
            <a:r>
              <a:rPr lang="en-US" u="none" dirty="0"/>
              <a:t>-It can help to expand salt iodization and use of iodized salt by food industry</a:t>
            </a:r>
          </a:p>
          <a:p>
            <a:r>
              <a:rPr lang="en-US" u="none" dirty="0"/>
              <a:t>-it can help to identify problem areas where the coverage is low</a:t>
            </a:r>
          </a:p>
          <a:p>
            <a:r>
              <a:rPr lang="en-US" u="none" dirty="0"/>
              <a:t>-it can help to know if the salt iodization standards are correct if we know the iodine status among those that use iodized salt, and if not, to adjust the standards</a:t>
            </a:r>
          </a:p>
          <a:p>
            <a:r>
              <a:rPr lang="en-US" u="none" dirty="0"/>
              <a:t>-it can help to assess if the goal of optimum iodine nutrition was reached</a:t>
            </a:r>
          </a:p>
          <a:p>
            <a:r>
              <a:rPr lang="en-US" u="none" dirty="0"/>
              <a:t>-it can help to make sure the achievement is sustained</a:t>
            </a:r>
            <a:endParaRPr lang="en-US" dirty="0"/>
          </a:p>
          <a:p>
            <a:endParaRPr lang="en-US" dirty="0"/>
          </a:p>
        </p:txBody>
      </p:sp>
    </p:spTree>
    <p:extLst>
      <p:ext uri="{BB962C8B-B14F-4D97-AF65-F5344CB8AC3E}">
        <p14:creationId xmlns:p14="http://schemas.microsoft.com/office/powerpoint/2010/main" val="12203674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effectLst/>
                <a:latin typeface="+mj-lt"/>
                <a:ea typeface="+mj-ea"/>
                <a:cs typeface="+mj-cs"/>
                <a:sym typeface="Arial"/>
              </a:rPr>
              <a:t>So given this background, what were some of the key recommendation which emerged from the Expert meeting and how do these align with the monitoring and program needs presented just now?’. </a:t>
            </a:r>
          </a:p>
          <a:p>
            <a:endParaRPr lang="en-US" sz="1200" dirty="0">
              <a:effectLst/>
              <a:latin typeface="+mj-lt"/>
              <a:ea typeface="+mj-ea"/>
              <a:cs typeface="+mj-cs"/>
              <a:sym typeface="Arial"/>
            </a:endParaRPr>
          </a:p>
          <a:p>
            <a:r>
              <a:rPr lang="en-US" dirty="0"/>
              <a:t>Using this program model, we will now explain the key recommendations from the Guidance document.</a:t>
            </a:r>
          </a:p>
          <a:p>
            <a:endParaRPr lang="en-US" dirty="0"/>
          </a:p>
          <a:p>
            <a:pPr marL="0" marR="0" lvl="0" indent="0" defTabSz="914400" eaLnBrk="1" fontAlgn="auto" latinLnBrk="0" hangingPunct="1">
              <a:lnSpc>
                <a:spcPct val="100000"/>
              </a:lnSpc>
              <a:spcBef>
                <a:spcPts val="0"/>
              </a:spcBef>
              <a:spcAft>
                <a:spcPts val="0"/>
              </a:spcAft>
              <a:buClrTx/>
              <a:buSzTx/>
              <a:buFont typeface="+mj-lt"/>
              <a:buNone/>
              <a:tabLst/>
              <a:defRPr/>
            </a:pPr>
            <a:r>
              <a:rPr lang="en-US" dirty="0"/>
              <a:t>The first one is: Correct use of Rapid test kits (RTKs). </a:t>
            </a:r>
          </a:p>
          <a:p>
            <a:pPr marL="0" indent="0">
              <a:buFont typeface="+mj-lt"/>
              <a:buNone/>
            </a:pPr>
            <a:endParaRPr lang="en-US" dirty="0"/>
          </a:p>
          <a:p>
            <a:endParaRPr lang="en-US" dirty="0"/>
          </a:p>
          <a:p>
            <a:r>
              <a:rPr lang="en-US" dirty="0"/>
              <a:t>In the program model we see that RTKs have been used for monitoring quality (at the supply and market levels) and for assessing coverage. They are also often used for education purposes at school or by consumer groups to check if the salt they buy is iodized.</a:t>
            </a:r>
          </a:p>
          <a:p>
            <a:endParaRPr lang="en-US" dirty="0"/>
          </a:p>
          <a:p>
            <a:endParaRPr lang="en-US" dirty="0"/>
          </a:p>
          <a:p>
            <a:endParaRPr lang="en-US" dirty="0"/>
          </a:p>
        </p:txBody>
      </p:sp>
    </p:spTree>
    <p:extLst>
      <p:ext uri="{BB962C8B-B14F-4D97-AF65-F5344CB8AC3E}">
        <p14:creationId xmlns:p14="http://schemas.microsoft.com/office/powerpoint/2010/main" val="20885121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a:t>I think everyone has seen and used these RTKs as shown in this picture. This is the most commonly used RTK. As you can see there are 3 different options shown: white (without iodine), light blue (below 15 ppm) and darker blue (above 15 ppm).</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a:t> It is a chemical solution (acid and starch reacts with iodine turning it blue) that works by putting a few drops on salt. When there is iodine it turns different shades of blue. It is known for its ease of use and is therefore very field friendly.</a:t>
            </a:r>
          </a:p>
          <a:p>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a:t>Now, this device depends on an observed change in </a:t>
            </a:r>
            <a:r>
              <a:rPr lang="en-US" dirty="0" err="1"/>
              <a:t>colour</a:t>
            </a:r>
            <a:r>
              <a:rPr lang="en-US" dirty="0"/>
              <a:t> as measured by the human eye.  So it is only good enough to tell if there is any iodine in the salt. It has also been incorrectly used to distinguish inadequately from adequately iodized salt. Multiple studies have shown that the RTK is not suitable to determine the amount of iodine in salt (adequate – inadequate)</a:t>
            </a:r>
          </a:p>
          <a:p>
            <a:endParaRPr lang="en-US" dirty="0"/>
          </a:p>
          <a:p>
            <a:pPr marL="0" marR="0" lvl="0" indent="0" algn="l" defTabSz="914400" eaLnBrk="1" fontAlgn="auto" latinLnBrk="0" hangingPunct="1">
              <a:lnSpc>
                <a:spcPct val="100000"/>
              </a:lnSpc>
              <a:spcBef>
                <a:spcPts val="0"/>
              </a:spcBef>
              <a:spcAft>
                <a:spcPts val="0"/>
              </a:spcAft>
              <a:buClrTx/>
              <a:buSzTx/>
              <a:buFontTx/>
              <a:buNone/>
              <a:tabLst/>
              <a:defRPr/>
            </a:pPr>
            <a:r>
              <a:rPr lang="en-US" sz="1200" dirty="0"/>
              <a:t>RTKs therefore should only be used to differentiate between non-iodized and iodized salt and not to measure the actual iodine content!</a:t>
            </a:r>
          </a:p>
          <a:p>
            <a:pPr marL="0" marR="0" lvl="0" indent="0" algn="l" defTabSz="914400" eaLnBrk="1" fontAlgn="auto" latinLnBrk="0" hangingPunct="1">
              <a:lnSpc>
                <a:spcPct val="100000"/>
              </a:lnSpc>
              <a:spcBef>
                <a:spcPts val="0"/>
              </a:spcBef>
              <a:spcAft>
                <a:spcPts val="0"/>
              </a:spcAft>
              <a:buClrTx/>
              <a:buSzTx/>
              <a:buFontTx/>
              <a:buNone/>
              <a:tabLst/>
              <a:defRPr/>
            </a:pPr>
            <a:r>
              <a:rPr lang="en-US" sz="1200" dirty="0"/>
              <a:t>If you want to determine the exact amount of iodine use titration, the WYD checker machine or other available devices </a:t>
            </a:r>
          </a:p>
          <a:p>
            <a:endParaRPr lang="en-US" dirty="0"/>
          </a:p>
          <a:p>
            <a:r>
              <a:rPr lang="en-US" dirty="0"/>
              <a:t>If you only want to test the presence of iodine then the test kit is still very suitable. </a:t>
            </a:r>
          </a:p>
          <a:p>
            <a:endParaRPr lang="en-US" dirty="0"/>
          </a:p>
          <a:p>
            <a:r>
              <a:rPr lang="en-US" dirty="0"/>
              <a:t>Bottomline, we need to use the method what they are designed for and not misuse them.</a:t>
            </a:r>
          </a:p>
          <a:p>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endParaRPr lang="en-US" dirty="0"/>
          </a:p>
        </p:txBody>
      </p:sp>
    </p:spTree>
    <p:extLst>
      <p:ext uri="{BB962C8B-B14F-4D97-AF65-F5344CB8AC3E}">
        <p14:creationId xmlns:p14="http://schemas.microsoft.com/office/powerpoint/2010/main" val="37317357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Now let us move on to the 2</a:t>
            </a:r>
            <a:r>
              <a:rPr lang="en-US" baseline="30000" dirty="0"/>
              <a:t>nd</a:t>
            </a:r>
            <a:r>
              <a:rPr lang="en-US" dirty="0"/>
              <a:t> recommendation: 2. The acceptable range of median UIC in monitoring iodized salt programs</a:t>
            </a:r>
          </a:p>
          <a:p>
            <a:endParaRPr lang="en-US" dirty="0"/>
          </a:p>
          <a:p>
            <a:endParaRPr lang="en-US" dirty="0"/>
          </a:p>
          <a:p>
            <a:r>
              <a:rPr lang="en-US" dirty="0"/>
              <a:t>In the program model, we see that this recommendation relates to the assessment of iodine status. And is important for evaluating the impact salt iodization and ensure optimum iodine nutrition for all. </a:t>
            </a:r>
          </a:p>
        </p:txBody>
      </p:sp>
    </p:spTree>
    <p:extLst>
      <p:ext uri="{BB962C8B-B14F-4D97-AF65-F5344CB8AC3E}">
        <p14:creationId xmlns:p14="http://schemas.microsoft.com/office/powerpoint/2010/main" val="27293421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We will explain this recommendation using a multi- country study from 2013. </a:t>
            </a:r>
          </a:p>
          <a:p>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a:t>We know that median urinary iodine concentration (MUIC) is a biomarker of iodine intake.</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a:t>For school aged children, in the past:</a:t>
            </a:r>
          </a:p>
          <a:p>
            <a:pPr marL="171450" marR="0" lvl="0" indent="-171450" defTabSz="914400" eaLnBrk="1" fontAlgn="auto" latinLnBrk="0" hangingPunct="1">
              <a:lnSpc>
                <a:spcPct val="100000"/>
              </a:lnSpc>
              <a:spcBef>
                <a:spcPts val="0"/>
              </a:spcBef>
              <a:spcAft>
                <a:spcPts val="0"/>
              </a:spcAft>
              <a:buClrTx/>
              <a:buSzTx/>
              <a:buFontTx/>
              <a:buChar char="-"/>
              <a:tabLst/>
              <a:defRPr/>
            </a:pPr>
            <a:r>
              <a:rPr lang="en-US" dirty="0"/>
              <a:t>MUIC in the range 100–199 </a:t>
            </a:r>
            <a:r>
              <a:rPr lang="el-GR" dirty="0"/>
              <a:t>μ</a:t>
            </a:r>
            <a:r>
              <a:rPr lang="en-US" dirty="0"/>
              <a:t>g/L ‘adequate’ iodine intake and the range of 200–299 </a:t>
            </a:r>
            <a:r>
              <a:rPr lang="el-GR" dirty="0"/>
              <a:t>μ</a:t>
            </a:r>
            <a:r>
              <a:rPr lang="en-US" dirty="0"/>
              <a:t>g/L indicates ‘more than adequate’ iodine intake among school aged children (WHO). </a:t>
            </a:r>
          </a:p>
          <a:p>
            <a:pPr marL="171450" marR="0" lvl="0" indent="-171450" defTabSz="914400" eaLnBrk="1" fontAlgn="auto" latinLnBrk="0" hangingPunct="1">
              <a:lnSpc>
                <a:spcPct val="100000"/>
              </a:lnSpc>
              <a:spcBef>
                <a:spcPts val="0"/>
              </a:spcBef>
              <a:spcAft>
                <a:spcPts val="0"/>
              </a:spcAft>
              <a:buClrTx/>
              <a:buSzTx/>
              <a:buFontTx/>
              <a:buChar char="-"/>
              <a:tabLst/>
              <a:defRPr/>
            </a:pPr>
            <a:r>
              <a:rPr lang="en-US" dirty="0"/>
              <a:t>This range was an estimate and never grounded in the functioning of the thyroid glad or negative consequences. </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a:t>In a 12 country study, the association was assessed between UIC and thyroid function among 2500 school aged children</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a:t>Over a range of iodine intakes from severely deficient to excessive, risk of thyroid dysfunction increased in children with iodine deficiency (UIC &lt;100 </a:t>
            </a:r>
            <a:r>
              <a:rPr lang="el-GR" dirty="0"/>
              <a:t>μ</a:t>
            </a:r>
            <a:r>
              <a:rPr lang="en-US" dirty="0"/>
              <a:t>g/L) and iodine excess (UIC &gt;300 </a:t>
            </a:r>
            <a:r>
              <a:rPr lang="el-GR" dirty="0"/>
              <a:t>μ</a:t>
            </a:r>
            <a:r>
              <a:rPr lang="en-US" dirty="0"/>
              <a:t>g/L)</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a:t>In the ranges of 100-299 </a:t>
            </a:r>
            <a:r>
              <a:rPr lang="el-GR" dirty="0"/>
              <a:t>μ</a:t>
            </a:r>
            <a:r>
              <a:rPr lang="en-US" dirty="0"/>
              <a:t>g/L the thyroid function was normal.</a:t>
            </a:r>
          </a:p>
          <a:p>
            <a:pPr marL="171450" marR="0" lvl="0" indent="-171450" defTabSz="914400" eaLnBrk="1" fontAlgn="auto" latinLnBrk="0" hangingPunct="1">
              <a:lnSpc>
                <a:spcPct val="100000"/>
              </a:lnSpc>
              <a:spcBef>
                <a:spcPts val="0"/>
              </a:spcBef>
              <a:spcAft>
                <a:spcPts val="0"/>
              </a:spcAft>
              <a:buClrTx/>
              <a:buSzTx/>
              <a:buFont typeface="Wingdings" pitchFamily="2" charset="2"/>
              <a:buChar char="à"/>
              <a:tabLst/>
              <a:defRPr/>
            </a:pPr>
            <a:r>
              <a:rPr lang="en-US" dirty="0">
                <a:sym typeface="Wingdings" pitchFamily="2" charset="2"/>
              </a:rPr>
              <a:t>This means that there was no difference between the 100-199 and the 200-299 mcg/L range. Therefore, the 2 ranges can be combined into one.</a:t>
            </a:r>
          </a:p>
          <a:p>
            <a:pPr marL="171450" marR="0" lvl="0" indent="-171450" defTabSz="914400" eaLnBrk="1" fontAlgn="auto" latinLnBrk="0" hangingPunct="1">
              <a:lnSpc>
                <a:spcPct val="100000"/>
              </a:lnSpc>
              <a:spcBef>
                <a:spcPts val="0"/>
              </a:spcBef>
              <a:spcAft>
                <a:spcPts val="0"/>
              </a:spcAft>
              <a:buClrTx/>
              <a:buSzTx/>
              <a:buFont typeface="Wingdings" pitchFamily="2" charset="2"/>
              <a:buChar char="à"/>
              <a:tabLst/>
              <a:defRPr/>
            </a:pPr>
            <a:endParaRPr lang="en-US" dirty="0">
              <a:sym typeface="Wingdings" pitchFamily="2" charset="2"/>
            </a:endParaRPr>
          </a:p>
          <a:p>
            <a:pPr marL="0" marR="0" lvl="0" indent="0" algn="l" defTabSz="914400" eaLnBrk="1" fontAlgn="auto" latinLnBrk="0" hangingPunct="1">
              <a:lnSpc>
                <a:spcPct val="100000"/>
              </a:lnSpc>
              <a:spcBef>
                <a:spcPts val="0"/>
              </a:spcBef>
              <a:spcAft>
                <a:spcPts val="0"/>
              </a:spcAft>
              <a:buClrTx/>
              <a:buSzTx/>
              <a:buFont typeface="Wingdings" pitchFamily="2" charset="2"/>
              <a:buNone/>
              <a:tabLst/>
              <a:defRPr/>
            </a:pPr>
            <a:r>
              <a:rPr lang="en-US" sz="1200" b="0" dirty="0"/>
              <a:t>The acceptable range of median UIC in monitoring iodized salt programs could be safely widened to 100 to 299 </a:t>
            </a:r>
            <a:r>
              <a:rPr lang="el-GR" sz="1200" b="0" dirty="0"/>
              <a:t>μ</a:t>
            </a:r>
            <a:r>
              <a:rPr lang="en-US" sz="1200" b="0" dirty="0"/>
              <a:t>g/L!</a:t>
            </a:r>
          </a:p>
          <a:p>
            <a:pPr marL="0" marR="0" lvl="0" indent="0" algn="l" defTabSz="914400" eaLnBrk="1" fontAlgn="auto" latinLnBrk="0" hangingPunct="1">
              <a:lnSpc>
                <a:spcPct val="100000"/>
              </a:lnSpc>
              <a:spcBef>
                <a:spcPts val="0"/>
              </a:spcBef>
              <a:spcAft>
                <a:spcPts val="0"/>
              </a:spcAft>
              <a:buClrTx/>
              <a:buSzTx/>
              <a:buFont typeface="Wingdings" pitchFamily="2" charset="2"/>
              <a:buNone/>
              <a:tabLst/>
              <a:defRPr/>
            </a:pPr>
            <a:endParaRPr lang="en-US" sz="1200" b="1" dirty="0"/>
          </a:p>
          <a:p>
            <a:r>
              <a:rPr lang="en-US" dirty="0"/>
              <a:t>This in turn is important when trying to bring other population groups like pregnant women (who have higher requirements) into an adequate range while not pushing school aged children into excess. This study has shown that the room to maneuver is larger than previously thought.</a:t>
            </a:r>
          </a:p>
          <a:p>
            <a:endParaRPr lang="en-US" dirty="0"/>
          </a:p>
          <a:p>
            <a:pPr marL="0" marR="0" lvl="0" indent="0" algn="l" defTabSz="914400" eaLnBrk="1" fontAlgn="auto" latinLnBrk="0" hangingPunct="1">
              <a:lnSpc>
                <a:spcPct val="100000"/>
              </a:lnSpc>
              <a:spcBef>
                <a:spcPts val="0"/>
              </a:spcBef>
              <a:spcAft>
                <a:spcPts val="0"/>
              </a:spcAft>
              <a:buClrTx/>
              <a:buSzTx/>
              <a:buFont typeface="Wingdings" pitchFamily="2" charset="2"/>
              <a:buNone/>
              <a:tabLst/>
              <a:defRPr/>
            </a:pPr>
            <a:endParaRPr lang="en-US" sz="1200" b="1" dirty="0"/>
          </a:p>
          <a:p>
            <a:pPr marL="0" marR="0" lvl="0" indent="0" algn="l" defTabSz="914400" eaLnBrk="1" fontAlgn="auto" latinLnBrk="0" hangingPunct="1">
              <a:lnSpc>
                <a:spcPct val="100000"/>
              </a:lnSpc>
              <a:spcBef>
                <a:spcPts val="0"/>
              </a:spcBef>
              <a:spcAft>
                <a:spcPts val="0"/>
              </a:spcAft>
              <a:buClrTx/>
              <a:buSzTx/>
              <a:buFont typeface="Wingdings" pitchFamily="2" charset="2"/>
              <a:buNone/>
              <a:tabLst/>
              <a:defRPr/>
            </a:pPr>
            <a:endParaRPr lang="en-US" sz="1200" b="0" dirty="0"/>
          </a:p>
          <a:p>
            <a:pPr marL="0" marR="0" lvl="0" indent="0" algn="l" defTabSz="914400" eaLnBrk="1" fontAlgn="auto" latinLnBrk="0" hangingPunct="1">
              <a:lnSpc>
                <a:spcPct val="100000"/>
              </a:lnSpc>
              <a:spcBef>
                <a:spcPts val="0"/>
              </a:spcBef>
              <a:spcAft>
                <a:spcPts val="0"/>
              </a:spcAft>
              <a:buClrTx/>
              <a:buSzTx/>
              <a:buFont typeface="Wingdings" pitchFamily="2" charset="2"/>
              <a:buNone/>
              <a:tabLst/>
              <a:defRPr/>
            </a:pPr>
            <a:endParaRPr lang="en-US" sz="1200" b="0" dirty="0"/>
          </a:p>
          <a:p>
            <a:pPr marL="0" marR="0" lvl="0" indent="0" defTabSz="914400" eaLnBrk="1" fontAlgn="auto" latinLnBrk="0" hangingPunct="1">
              <a:lnSpc>
                <a:spcPct val="100000"/>
              </a:lnSpc>
              <a:spcBef>
                <a:spcPts val="0"/>
              </a:spcBef>
              <a:spcAft>
                <a:spcPts val="0"/>
              </a:spcAft>
              <a:buClrTx/>
              <a:buSzTx/>
              <a:buFont typeface="Wingdings" pitchFamily="2" charset="2"/>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p:txBody>
      </p:sp>
    </p:spTree>
    <p:extLst>
      <p:ext uri="{BB962C8B-B14F-4D97-AF65-F5344CB8AC3E}">
        <p14:creationId xmlns:p14="http://schemas.microsoft.com/office/powerpoint/2010/main" val="750184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third recommendation is also about the use of urinary iodine concentration as an indicator of iodine status which is important in defining the baseline of the program and to track changes over time.</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a:t>With currently available methods, the analysis and interpretation of urinary iodine concentration (UIC) can only be used to </a:t>
            </a:r>
            <a:r>
              <a:rPr lang="en-US" u="sng" dirty="0"/>
              <a:t>define population iodine status </a:t>
            </a:r>
            <a:r>
              <a:rPr lang="en-US" dirty="0"/>
              <a:t>and </a:t>
            </a:r>
            <a:r>
              <a:rPr lang="en-US" u="sng" dirty="0"/>
              <a:t>not to quantify the proportion of the population </a:t>
            </a:r>
            <a:r>
              <a:rPr lang="en-US" dirty="0"/>
              <a:t>with iodine deficiency or iodine excess.</a:t>
            </a:r>
          </a:p>
          <a:p>
            <a:endParaRPr lang="en-US" dirty="0"/>
          </a:p>
        </p:txBody>
      </p:sp>
    </p:spTree>
    <p:extLst>
      <p:ext uri="{BB962C8B-B14F-4D97-AF65-F5344CB8AC3E}">
        <p14:creationId xmlns:p14="http://schemas.microsoft.com/office/powerpoint/2010/main" val="14758309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b="0" i="0" u="none" strike="noStrike" dirty="0">
                <a:effectLst/>
                <a:latin typeface="+mj-lt"/>
                <a:ea typeface="+mj-ea"/>
                <a:cs typeface="+mj-cs"/>
                <a:sym typeface="Arial"/>
              </a:rPr>
              <a:t>The concentration of iodine excreted in urine (UIC) is an indicator of iodine intake. </a:t>
            </a:r>
            <a:r>
              <a:rPr lang="en-US" dirty="0"/>
              <a:t>Although an individual’s urinary iodine concentration can vary daily, or even within the same day, these variations tend to even out within populations, providing a useful </a:t>
            </a:r>
            <a:r>
              <a:rPr lang="en-US" u="sng" dirty="0"/>
              <a:t>measure of the iodine status of populations</a:t>
            </a:r>
            <a:r>
              <a:rPr lang="en-US" dirty="0"/>
              <a:t>. </a:t>
            </a:r>
          </a:p>
          <a:p>
            <a:endParaRPr lang="en-US" sz="1200" b="0" i="0" u="none" strike="noStrike" dirty="0">
              <a:effectLst/>
              <a:latin typeface="+mj-lt"/>
              <a:ea typeface="+mj-ea"/>
              <a:cs typeface="+mj-cs"/>
              <a:sym typeface="Arial"/>
            </a:endParaRPr>
          </a:p>
          <a:p>
            <a:r>
              <a:rPr lang="en-US" sz="1200" b="0" i="0" u="none" strike="noStrike" dirty="0">
                <a:effectLst/>
                <a:latin typeface="+mj-lt"/>
                <a:ea typeface="+mj-ea"/>
                <a:cs typeface="+mj-cs"/>
                <a:sym typeface="Arial"/>
              </a:rPr>
              <a:t>The assessment of UIC is typically assessed from spot urine samples measured at one point during the day. </a:t>
            </a:r>
          </a:p>
          <a:p>
            <a:pPr marL="0" marR="0" lvl="0" indent="0" defTabSz="914400" eaLnBrk="1" fontAlgn="auto" latinLnBrk="0" hangingPunct="1">
              <a:lnSpc>
                <a:spcPct val="100000"/>
              </a:lnSpc>
              <a:spcBef>
                <a:spcPts val="0"/>
              </a:spcBef>
              <a:spcAft>
                <a:spcPts val="0"/>
              </a:spcAft>
              <a:buClrTx/>
              <a:buSzTx/>
              <a:buFontTx/>
              <a:buNone/>
              <a:tabLst/>
              <a:defRPr/>
            </a:pPr>
            <a:r>
              <a:rPr lang="en-US" sz="1200" b="0" i="0" u="none" strike="noStrike" dirty="0">
                <a:effectLst/>
                <a:latin typeface="+mj-lt"/>
                <a:ea typeface="+mj-ea"/>
                <a:cs typeface="+mj-cs"/>
                <a:sym typeface="Arial"/>
              </a:rPr>
              <a:t>Because of the variation in individual iodine intake, UIC data can only be presented for the entire population (</a:t>
            </a:r>
            <a:r>
              <a:rPr lang="en-US" sz="1200" b="0" i="0" u="sng" strike="noStrike" dirty="0">
                <a:effectLst/>
                <a:latin typeface="+mj-lt"/>
                <a:ea typeface="+mj-ea"/>
                <a:cs typeface="+mj-cs"/>
                <a:sym typeface="Arial"/>
              </a:rPr>
              <a:t>presented as the median UIC</a:t>
            </a:r>
            <a:r>
              <a:rPr lang="en-US" sz="1200" b="0" i="0" u="none" strike="noStrike" dirty="0">
                <a:effectLst/>
                <a:latin typeface="+mj-lt"/>
                <a:ea typeface="+mj-ea"/>
                <a:cs typeface="+mj-cs"/>
                <a:sym typeface="Arial"/>
              </a:rPr>
              <a:t>) and cannot be used to classify individuals</a:t>
            </a:r>
          </a:p>
          <a:p>
            <a:endParaRPr lang="en-US" sz="1200" b="0" i="0" u="none" strike="noStrike" dirty="0">
              <a:effectLst/>
              <a:latin typeface="+mj-lt"/>
              <a:ea typeface="+mj-ea"/>
              <a:cs typeface="+mj-cs"/>
              <a:sym typeface="Arial"/>
            </a:endParaRPr>
          </a:p>
          <a:p>
            <a:r>
              <a:rPr lang="en-US" sz="1200" b="0" i="0" u="none" strike="noStrike" dirty="0">
                <a:effectLst/>
                <a:latin typeface="+mj-lt"/>
                <a:ea typeface="+mj-ea"/>
                <a:cs typeface="+mj-cs"/>
                <a:sym typeface="Arial"/>
              </a:rPr>
              <a:t>The </a:t>
            </a:r>
            <a:r>
              <a:rPr lang="en-US" sz="1200" b="0" i="0" u="sng" strike="noStrike" dirty="0">
                <a:effectLst/>
                <a:latin typeface="+mj-lt"/>
                <a:ea typeface="+mj-ea"/>
                <a:cs typeface="+mj-cs"/>
                <a:sym typeface="Arial"/>
              </a:rPr>
              <a:t>median value provides a reflection of the status of the entire population</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6670297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sz="1200" b="0" i="0" u="none" strike="noStrike" dirty="0">
                <a:effectLst/>
                <a:latin typeface="+mj-lt"/>
                <a:ea typeface="+mj-ea"/>
                <a:cs typeface="+mj-cs"/>
                <a:sym typeface="Arial"/>
              </a:rPr>
              <a:t>The </a:t>
            </a:r>
            <a:r>
              <a:rPr lang="en-US" sz="1200" b="0" i="0" u="sng" strike="noStrike" dirty="0">
                <a:effectLst/>
                <a:latin typeface="+mj-lt"/>
                <a:ea typeface="+mj-ea"/>
                <a:cs typeface="+mj-cs"/>
                <a:sym typeface="Arial"/>
              </a:rPr>
              <a:t>use of percentages of low and excessive iodine intake</a:t>
            </a:r>
            <a:r>
              <a:rPr lang="en-US" sz="1200" b="0" i="0" u="none" strike="noStrike" dirty="0">
                <a:effectLst/>
                <a:latin typeface="+mj-lt"/>
                <a:ea typeface="+mj-ea"/>
                <a:cs typeface="+mj-cs"/>
                <a:sym typeface="Arial"/>
              </a:rPr>
              <a:t> has been used in the past and is </a:t>
            </a:r>
            <a:r>
              <a:rPr lang="en-US" sz="1200" b="0" i="0" u="sng" strike="noStrike" dirty="0">
                <a:effectLst/>
                <a:latin typeface="+mj-lt"/>
                <a:ea typeface="+mj-ea"/>
                <a:cs typeface="+mj-cs"/>
                <a:sym typeface="Arial"/>
              </a:rPr>
              <a:t>problematic</a:t>
            </a:r>
            <a:r>
              <a:rPr lang="en-US" sz="1200" b="0" i="0" u="none" strike="noStrike" dirty="0">
                <a:effectLst/>
                <a:latin typeface="+mj-lt"/>
                <a:ea typeface="+mj-ea"/>
                <a:cs typeface="+mj-cs"/>
                <a:sym typeface="Arial"/>
              </a:rPr>
              <a:t> and provides a </a:t>
            </a:r>
            <a:r>
              <a:rPr lang="en-US" sz="1200" b="0" i="0" u="sng" strike="noStrike" dirty="0">
                <a:effectLst/>
                <a:latin typeface="+mj-lt"/>
                <a:ea typeface="+mj-ea"/>
                <a:cs typeface="+mj-cs"/>
                <a:sym typeface="Arial"/>
              </a:rPr>
              <a:t>misleading impression of population status</a:t>
            </a:r>
          </a:p>
          <a:p>
            <a:r>
              <a:rPr lang="en-US" dirty="0"/>
              <a:t>A common practice has been to label the % &lt; 100 mcg/L as deficient. </a:t>
            </a:r>
          </a:p>
          <a:p>
            <a:r>
              <a:rPr lang="en-US" dirty="0"/>
              <a:t>This is methodologically incorrect for the reason that we just said,  that is, </a:t>
            </a:r>
            <a:r>
              <a:rPr lang="en-US" u="sng" dirty="0"/>
              <a:t>when the median &gt; 100 ug/L, it implies that the entire population is labeled as having an adequate status</a:t>
            </a:r>
            <a:r>
              <a:rPr lang="en-US" u="none" dirty="0"/>
              <a:t>. </a:t>
            </a:r>
          </a:p>
          <a:p>
            <a:endParaRPr lang="en-US" u="none" dirty="0"/>
          </a:p>
          <a:p>
            <a:r>
              <a:rPr lang="en-US" u="none" dirty="0"/>
              <a:t>If for example the median is 120 ug/L and 40% of values fall below 100 ug/L we cannot label these as deficient since they belong to the same population and all are sufficient. </a:t>
            </a:r>
          </a:p>
          <a:p>
            <a:endParaRPr lang="en-US" u="none" dirty="0"/>
          </a:p>
          <a:p>
            <a:r>
              <a:rPr lang="en-US" u="none" dirty="0"/>
              <a:t>Therefore </a:t>
            </a:r>
            <a:r>
              <a:rPr lang="en-US" u="sng" dirty="0"/>
              <a:t>do not classify different segments of the population using the UIC below or above a certain cut off point</a:t>
            </a:r>
            <a:r>
              <a:rPr lang="en-US" u="none" dirty="0"/>
              <a:t>.</a:t>
            </a:r>
          </a:p>
          <a:p>
            <a:endParaRPr lang="en-US" u="none" dirty="0"/>
          </a:p>
          <a:p>
            <a:endParaRPr lang="en-US" u="sng" dirty="0"/>
          </a:p>
          <a:p>
            <a:endParaRPr lang="en-US" dirty="0"/>
          </a:p>
          <a:p>
            <a:endParaRPr lang="en-US" dirty="0"/>
          </a:p>
        </p:txBody>
      </p:sp>
    </p:spTree>
    <p:extLst>
      <p:ext uri="{BB962C8B-B14F-4D97-AF65-F5344CB8AC3E}">
        <p14:creationId xmlns:p14="http://schemas.microsoft.com/office/powerpoint/2010/main" val="28908414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i="0" dirty="0"/>
              <a:t>This table provides an overview of the current iodine status categories (insufficient, adequate and above requirement and excessive) recommended by WHO for different population groups.</a:t>
            </a:r>
          </a:p>
          <a:p>
            <a:endParaRPr lang="en-US" i="0" dirty="0"/>
          </a:p>
          <a:p>
            <a:r>
              <a:rPr lang="en-US" sz="1200" b="0" i="0" u="none" strike="noStrike" dirty="0">
                <a:effectLst/>
                <a:latin typeface="+mj-lt"/>
                <a:ea typeface="+mj-ea"/>
                <a:cs typeface="+mj-cs"/>
                <a:sym typeface="Arial"/>
              </a:rPr>
              <a:t>For iodine status surveys, </a:t>
            </a:r>
            <a:r>
              <a:rPr lang="en-US" sz="1200" b="0" i="0" u="sng" strike="noStrike" dirty="0">
                <a:effectLst/>
                <a:latin typeface="+mj-lt"/>
                <a:ea typeface="+mj-ea"/>
                <a:cs typeface="+mj-cs"/>
                <a:sym typeface="Arial"/>
              </a:rPr>
              <a:t>women of reproductive age should be the focus, along with </a:t>
            </a:r>
            <a:r>
              <a:rPr lang="en-US" sz="1200" b="0" i="0" u="none" strike="noStrike" dirty="0">
                <a:effectLst/>
                <a:latin typeface="+mj-lt"/>
                <a:ea typeface="+mj-ea"/>
                <a:cs typeface="+mj-cs"/>
                <a:sym typeface="Arial"/>
              </a:rPr>
              <a:t>pregnant women since this provides an impression of the iodine status not only for them, but also for the unborn child. </a:t>
            </a:r>
          </a:p>
          <a:p>
            <a:endParaRPr lang="en-US" sz="1200" b="0" i="0" u="none" strike="noStrike" dirty="0">
              <a:effectLst/>
              <a:latin typeface="+mj-lt"/>
              <a:ea typeface="+mj-ea"/>
              <a:cs typeface="+mj-cs"/>
              <a:sym typeface="Arial"/>
            </a:endParaRPr>
          </a:p>
          <a:p>
            <a:r>
              <a:rPr lang="en-US" sz="1200" b="0" i="0" u="none" strike="noStrike" dirty="0">
                <a:effectLst/>
                <a:latin typeface="+mj-lt"/>
                <a:ea typeface="+mj-ea"/>
                <a:cs typeface="+mj-cs"/>
                <a:sym typeface="Arial"/>
              </a:rPr>
              <a:t>For purposes of comparison with previous surveys,  school aged children are often also included. </a:t>
            </a:r>
            <a:endParaRPr lang="en-US" i="0" dirty="0"/>
          </a:p>
        </p:txBody>
      </p:sp>
    </p:spTree>
    <p:extLst>
      <p:ext uri="{BB962C8B-B14F-4D97-AF65-F5344CB8AC3E}">
        <p14:creationId xmlns:p14="http://schemas.microsoft.com/office/powerpoint/2010/main" val="3556529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t>Welcome to the webinar on the </a:t>
            </a:r>
            <a:r>
              <a:rPr lang="en-US" sz="1200" i="1" dirty="0"/>
              <a:t>Guidance on the Monitoring of Salt Iodization </a:t>
            </a:r>
            <a:r>
              <a:rPr lang="en-US" sz="1200" i="1" dirty="0" err="1"/>
              <a:t>Programmes</a:t>
            </a:r>
            <a:r>
              <a:rPr lang="en-US" sz="1200" i="1" dirty="0"/>
              <a:t> and Determination of Population Iodine Status.</a:t>
            </a:r>
            <a:r>
              <a:rPr lang="en-US" sz="1200" i="0" dirty="0"/>
              <a:t> </a:t>
            </a:r>
          </a:p>
          <a:p>
            <a:endParaRPr lang="en-US" sz="1200" i="0" dirty="0"/>
          </a:p>
          <a:p>
            <a:r>
              <a:rPr lang="en-US" sz="1200" i="0" dirty="0"/>
              <a:t>What can you expect?</a:t>
            </a:r>
          </a:p>
          <a:p>
            <a:endParaRPr lang="en-US" sz="1200" i="0" dirty="0"/>
          </a:p>
          <a:p>
            <a:r>
              <a:rPr lang="en-US" sz="1200" i="0" dirty="0"/>
              <a:t>In the next hour we will have a presentation on the UNICEF “Guidance on monitoring salt iodization </a:t>
            </a:r>
            <a:r>
              <a:rPr lang="en-US" sz="1200" i="0" dirty="0" err="1"/>
              <a:t>programmes</a:t>
            </a:r>
            <a:r>
              <a:rPr lang="en-US" sz="1200" i="0" dirty="0"/>
              <a:t> and iodine status” that was issued in 2018. </a:t>
            </a:r>
          </a:p>
          <a:p>
            <a:r>
              <a:rPr lang="en-US" sz="1200" i="0" dirty="0"/>
              <a:t>The presentation will last about 50 minutes,. </a:t>
            </a:r>
          </a:p>
          <a:p>
            <a:r>
              <a:rPr lang="en-US" sz="1200" i="0" dirty="0"/>
              <a:t>After that there will be room for your questions and comments - for about 20-30 minutes. </a:t>
            </a:r>
          </a:p>
          <a:p>
            <a:endParaRPr lang="en-US" sz="1200" i="0" dirty="0"/>
          </a:p>
          <a:p>
            <a:r>
              <a:rPr lang="en-US" sz="1200" i="0" dirty="0"/>
              <a:t>We will try to monitor the questions that you can post in the chat box throughout the presentation. We will try to cover all questions we receive. </a:t>
            </a:r>
          </a:p>
          <a:p>
            <a:endParaRPr lang="en-US" sz="1200" i="0" dirty="0"/>
          </a:p>
          <a:p>
            <a:r>
              <a:rPr lang="en-US" sz="1200" i="0" dirty="0"/>
              <a:t>You will be muted centrally during the webinar. We will record the entire webinar and we will share this together with the presentation and other materials by email with all participants. It will also be posted on IGN’s website www.ign.org</a:t>
            </a:r>
          </a:p>
          <a:p>
            <a:endParaRPr lang="en-US" sz="1200" i="0" dirty="0"/>
          </a:p>
          <a:p>
            <a:r>
              <a:rPr lang="en-US" sz="1200" i="0" dirty="0"/>
              <a:t>This webinar is organized jointly by UNICEF and the Iodine Global Network (IGN). IGN has led the development of the materials used for this webinar. </a:t>
            </a:r>
          </a:p>
          <a:p>
            <a:r>
              <a:rPr lang="en-US" sz="1200" i="0" dirty="0"/>
              <a:t>We are happy to have representation from both UNICEF and IGN in this webinar</a:t>
            </a:r>
          </a:p>
          <a:p>
            <a:endParaRPr lang="en-US" sz="1200" i="0" dirty="0"/>
          </a:p>
          <a:p>
            <a:r>
              <a:rPr lang="en-US" sz="1200" i="0" dirty="0"/>
              <a:t>Let me take a moment to introduce the speakers and myself:</a:t>
            </a:r>
          </a:p>
          <a:p>
            <a:pPr marL="228600" indent="-228600">
              <a:buAutoNum type="arabicPeriod"/>
            </a:pPr>
            <a:r>
              <a:rPr lang="en-US" sz="1200" i="0" dirty="0"/>
              <a:t>Roland </a:t>
            </a:r>
            <a:r>
              <a:rPr lang="en-US" sz="1200" i="0" dirty="0" err="1"/>
              <a:t>Kupka</a:t>
            </a:r>
            <a:r>
              <a:rPr lang="en-US" sz="1200" i="0" dirty="0"/>
              <a:t> from UNICEF HQ in New York. He is a senior adviser at UNICEF with a wealth of experience in nutrition and iodine in particular. He is joining us today from New York</a:t>
            </a:r>
          </a:p>
          <a:p>
            <a:pPr marL="228600" indent="-228600">
              <a:buAutoNum type="arabicPeriod"/>
            </a:pPr>
            <a:r>
              <a:rPr lang="en-US" sz="1200" i="0" dirty="0"/>
              <a:t>Mawuli Sablah who is a nutrition specialist also based in UNICEF HQ, joining us from New York. He has a lot of programmatic experience in food fortification and micronutrients</a:t>
            </a:r>
          </a:p>
          <a:p>
            <a:pPr marL="228600" indent="-228600">
              <a:buAutoNum type="arabicPeriod"/>
            </a:pPr>
            <a:r>
              <a:rPr lang="en-US" sz="1200" i="0" dirty="0"/>
              <a:t>Jonathan Gorstein who is the executive director of IGN, speaking from Nairobi Kenya but based out of Seattle US. He is an expert in iodine nutrition, with a particular strength in monitoring</a:t>
            </a:r>
          </a:p>
          <a:p>
            <a:pPr marL="228600" indent="-228600">
              <a:buAutoNum type="arabicPeriod"/>
            </a:pPr>
            <a:r>
              <a:rPr lang="en-US" sz="1200" i="0" dirty="0"/>
              <a:t>I am Arnold Timmer, I work with IGN as a senior adviser, and am the moderator for this webinar. I have also a passion for iodine nutrition and learned a few things along the way</a:t>
            </a:r>
          </a:p>
          <a:p>
            <a:endParaRPr lang="en-US" sz="1200" i="0" dirty="0"/>
          </a:p>
          <a:p>
            <a:r>
              <a:rPr lang="en-US" sz="1200" i="0" dirty="0"/>
              <a:t>So, let us get started. </a:t>
            </a:r>
          </a:p>
          <a:p>
            <a:endParaRPr lang="en-US" sz="1200" i="0" dirty="0"/>
          </a:p>
          <a:p>
            <a:r>
              <a:rPr lang="en-US" sz="1200" i="0" dirty="0"/>
              <a:t>In the next hour you will hear about </a:t>
            </a:r>
          </a:p>
          <a:p>
            <a:endParaRPr lang="en-US" sz="1200" dirty="0"/>
          </a:p>
          <a:p>
            <a:pPr marL="342900" indent="-342900">
              <a:buFont typeface="Wingdings" pitchFamily="2" charset="2"/>
              <a:buChar char="à"/>
            </a:pPr>
            <a:r>
              <a:rPr lang="en-US" sz="1200" dirty="0"/>
              <a:t>Salt iodization programs</a:t>
            </a:r>
          </a:p>
          <a:p>
            <a:pPr marL="342900" indent="-342900">
              <a:buFont typeface="Wingdings" pitchFamily="2" charset="2"/>
              <a:buChar char="à"/>
            </a:pPr>
            <a:r>
              <a:rPr lang="en-US" sz="1200" dirty="0"/>
              <a:t>What has changed over time in iodine nutrition programs</a:t>
            </a:r>
          </a:p>
          <a:p>
            <a:pPr marL="342900" indent="-342900">
              <a:buFont typeface="Wingdings" pitchFamily="2" charset="2"/>
              <a:buChar char="à"/>
            </a:pPr>
            <a:r>
              <a:rPr lang="en-US" sz="1200" dirty="0">
                <a:sym typeface="Wingdings" pitchFamily="2" charset="2"/>
              </a:rPr>
              <a:t>Its</a:t>
            </a:r>
            <a:r>
              <a:rPr lang="en-US" sz="1200" dirty="0"/>
              <a:t> implications for what and how we monitor performance and impact</a:t>
            </a:r>
            <a:endParaRPr lang="es-GT" sz="1200" dirty="0"/>
          </a:p>
          <a:p>
            <a:pPr marL="342900" indent="-342900">
              <a:buFont typeface="Wingdings" pitchFamily="2" charset="2"/>
              <a:buChar char="à"/>
            </a:pPr>
            <a:r>
              <a:rPr lang="es-GT" sz="1200" dirty="0"/>
              <a:t>What the key recommendations are from Guidance document </a:t>
            </a:r>
          </a:p>
          <a:p>
            <a:pPr marL="342900" indent="-342900">
              <a:buFont typeface="Wingdings" pitchFamily="2" charset="2"/>
              <a:buChar char="à"/>
            </a:pPr>
            <a:r>
              <a:rPr lang="es-GT" sz="1200" dirty="0"/>
              <a:t>How you can use them in your work as program manager</a:t>
            </a:r>
            <a:endParaRPr lang="en-US" sz="1200" dirty="0"/>
          </a:p>
          <a:p>
            <a:endParaRPr lang="en-US" sz="1200" i="0" dirty="0"/>
          </a:p>
          <a:p>
            <a:r>
              <a:rPr lang="en-US" sz="1200" dirty="0"/>
              <a:t>I would like to emphasize that we will not be able to cover all the program aspects of iodine nutrition. </a:t>
            </a:r>
          </a:p>
          <a:p>
            <a:r>
              <a:rPr lang="en-US" sz="1200" dirty="0"/>
              <a:t>There are many many dimensions and experiences to this exciting program but that would take a long time to discuss…</a:t>
            </a:r>
          </a:p>
          <a:p>
            <a:r>
              <a:rPr lang="en-US" sz="1200" dirty="0"/>
              <a:t>We understand you will have other questions. We do want to hear these and we will respond separately.</a:t>
            </a:r>
          </a:p>
          <a:p>
            <a:r>
              <a:rPr lang="en-US" sz="1200" dirty="0"/>
              <a:t>UNICEF, IGN and other organization such as NI, GAIN, WFP are supporting iodine programs so please seek also advice from them.</a:t>
            </a:r>
          </a:p>
          <a:p>
            <a:endParaRPr lang="en-US" sz="1200" dirty="0"/>
          </a:p>
          <a:p>
            <a:r>
              <a:rPr lang="en-US" sz="1200" dirty="0"/>
              <a:t>So now, let me give the floor to Roland to say a few words on behalf of UNICEF.</a:t>
            </a:r>
          </a:p>
        </p:txBody>
      </p:sp>
    </p:spTree>
    <p:extLst>
      <p:ext uri="{BB962C8B-B14F-4D97-AF65-F5344CB8AC3E}">
        <p14:creationId xmlns:p14="http://schemas.microsoft.com/office/powerpoint/2010/main" val="26278593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en-US" dirty="0"/>
          </a:p>
          <a:p>
            <a:r>
              <a:rPr lang="en-US" dirty="0"/>
              <a:t>This 4</a:t>
            </a:r>
            <a:r>
              <a:rPr lang="en-US" baseline="30000" dirty="0"/>
              <a:t>th</a:t>
            </a:r>
            <a:r>
              <a:rPr lang="en-US" dirty="0"/>
              <a:t> recommendation also relates to the assessment of iodine status  The question is: whether </a:t>
            </a:r>
            <a:r>
              <a:rPr lang="en-US" u="sng" dirty="0"/>
              <a:t>it is important to assess iodine status in more than 1 population group</a:t>
            </a:r>
            <a:r>
              <a:rPr lang="en-US" dirty="0"/>
              <a:t>?</a:t>
            </a:r>
          </a:p>
          <a:p>
            <a:endParaRPr lang="en-US" dirty="0"/>
          </a:p>
          <a:p>
            <a:r>
              <a:rPr lang="en-US" dirty="0"/>
              <a:t>It is important to note that an adequate iodine status for one age group may not necessarily mean that iodine status is adequate for all age groups. This is especially important for pregnant women whose requirements are higher and for whom it is especially important to ensure optimal iodine intake.</a:t>
            </a:r>
          </a:p>
          <a:p>
            <a:endParaRPr lang="en-US" dirty="0"/>
          </a:p>
        </p:txBody>
      </p:sp>
    </p:spTree>
    <p:extLst>
      <p:ext uri="{BB962C8B-B14F-4D97-AF65-F5344CB8AC3E}">
        <p14:creationId xmlns:p14="http://schemas.microsoft.com/office/powerpoint/2010/main" val="1203215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Let us </a:t>
            </a:r>
            <a:r>
              <a:rPr lang="en-US" u="sng" dirty="0"/>
              <a:t>look at an example</a:t>
            </a:r>
            <a:r>
              <a:rPr lang="en-US" dirty="0"/>
              <a:t> where the iodine status of school aged children is classified as adequate because the MUIC is 163 mcg/L which falls within the range 100-299 mcg/L. </a:t>
            </a:r>
            <a:r>
              <a:rPr lang="en-US" u="sng" dirty="0"/>
              <a:t>Conclusion would be that the iodine status is adequate and the salt iodization program is meeting its objectives</a:t>
            </a:r>
            <a:endParaRPr lang="en-US" dirty="0"/>
          </a:p>
          <a:p>
            <a:endParaRPr lang="en-US" dirty="0"/>
          </a:p>
          <a:p>
            <a:endParaRPr lang="en-US" dirty="0"/>
          </a:p>
        </p:txBody>
      </p:sp>
    </p:spTree>
    <p:extLst>
      <p:ext uri="{BB962C8B-B14F-4D97-AF65-F5344CB8AC3E}">
        <p14:creationId xmlns:p14="http://schemas.microsoft.com/office/powerpoint/2010/main" val="7193043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However, in this example, </a:t>
            </a:r>
            <a:r>
              <a:rPr lang="en-US" u="sng" dirty="0"/>
              <a:t>a country also collected data on pregnant women and noted </a:t>
            </a:r>
            <a:r>
              <a:rPr lang="en-US" dirty="0"/>
              <a:t>that the </a:t>
            </a:r>
            <a:r>
              <a:rPr lang="en-US" u="sng" dirty="0"/>
              <a:t>MUIC was only 113 mcg/L </a:t>
            </a:r>
            <a:r>
              <a:rPr lang="en-US" dirty="0"/>
              <a:t>which is </a:t>
            </a:r>
            <a:r>
              <a:rPr lang="en-US" u="sng" dirty="0"/>
              <a:t>below the adequacy level </a:t>
            </a:r>
            <a:r>
              <a:rPr lang="en-US" dirty="0"/>
              <a:t>for pregnant women which is 150-249 mcg/L</a:t>
            </a:r>
          </a:p>
          <a:p>
            <a:endParaRPr lang="en-US" dirty="0"/>
          </a:p>
          <a:p>
            <a:r>
              <a:rPr lang="en-US" dirty="0"/>
              <a:t>So, now </a:t>
            </a:r>
            <a:r>
              <a:rPr lang="en-US" u="sng" dirty="0"/>
              <a:t>our conclusion is different</a:t>
            </a:r>
            <a:r>
              <a:rPr lang="en-US" dirty="0"/>
              <a:t>: SAC iodine status is adequate but pregnant women are  not fully protected yet.</a:t>
            </a:r>
          </a:p>
          <a:p>
            <a:endParaRPr lang="en-US" dirty="0"/>
          </a:p>
          <a:p>
            <a:r>
              <a:rPr lang="en-US" dirty="0"/>
              <a:t>In this country they also observed that the iodine content from iodized salt was too low to meet the needs of pregnant women. They then took corrective action to bring pregnant women in the adequate range.</a:t>
            </a:r>
          </a:p>
          <a:p>
            <a:endParaRPr lang="en-US" dirty="0"/>
          </a:p>
          <a:p>
            <a:r>
              <a:rPr lang="en-US" dirty="0"/>
              <a:t>Conclusion:</a:t>
            </a:r>
          </a:p>
          <a:p>
            <a:pPr marL="171450" indent="-171450">
              <a:buFontTx/>
              <a:buChar char="-"/>
            </a:pPr>
            <a:r>
              <a:rPr lang="en-US" dirty="0"/>
              <a:t>an adequate iodine status for one group does not guarantee an adequate iodine status for others</a:t>
            </a:r>
          </a:p>
          <a:p>
            <a:pPr marL="171450" marR="0" lvl="0" indent="-171450" algn="l" defTabSz="914400" eaLnBrk="1" fontAlgn="auto" latinLnBrk="0" hangingPunct="1">
              <a:lnSpc>
                <a:spcPct val="100000"/>
              </a:lnSpc>
              <a:spcBef>
                <a:spcPts val="0"/>
              </a:spcBef>
              <a:spcAft>
                <a:spcPts val="0"/>
              </a:spcAft>
              <a:buClrTx/>
              <a:buSzTx/>
              <a:buFontTx/>
              <a:buChar char="-"/>
              <a:tabLst/>
              <a:defRPr/>
            </a:pPr>
            <a:r>
              <a:rPr lang="en-US" b="0" dirty="0">
                <a:solidFill>
                  <a:srgbClr val="FA5DFF"/>
                </a:solidFill>
              </a:rPr>
              <a:t>As </a:t>
            </a:r>
            <a:r>
              <a:rPr lang="en-US" b="0" u="sng" dirty="0">
                <a:solidFill>
                  <a:srgbClr val="FA5DFF"/>
                </a:solidFill>
              </a:rPr>
              <a:t>resources allow</a:t>
            </a:r>
            <a:r>
              <a:rPr lang="en-US" b="0" dirty="0">
                <a:solidFill>
                  <a:srgbClr val="FA5DFF"/>
                </a:solidFill>
              </a:rPr>
              <a:t>, the iodine status </a:t>
            </a:r>
            <a:r>
              <a:rPr lang="en-US" b="0" u="sng" dirty="0">
                <a:solidFill>
                  <a:srgbClr val="FA5DFF"/>
                </a:solidFill>
              </a:rPr>
              <a:t>should be examined among different age groups</a:t>
            </a:r>
            <a:r>
              <a:rPr lang="en-US" b="0" dirty="0">
                <a:solidFill>
                  <a:srgbClr val="FA5DFF"/>
                </a:solidFill>
              </a:rPr>
              <a:t>, especially among groups vulnerable to deficiency</a:t>
            </a:r>
          </a:p>
          <a:p>
            <a:pPr marL="171450" indent="-171450">
              <a:buFontTx/>
              <a:buChar char="-"/>
            </a:pPr>
            <a:endParaRPr lang="en-US" dirty="0"/>
          </a:p>
        </p:txBody>
      </p:sp>
    </p:spTree>
    <p:extLst>
      <p:ext uri="{BB962C8B-B14F-4D97-AF65-F5344CB8AC3E}">
        <p14:creationId xmlns:p14="http://schemas.microsoft.com/office/powerpoint/2010/main" val="1113683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a:t>
            </a:r>
            <a:r>
              <a:rPr lang="en-US" u="sng" dirty="0"/>
              <a:t>5</a:t>
            </a:r>
            <a:r>
              <a:rPr lang="en-US" u="sng" baseline="30000" dirty="0"/>
              <a:t>th</a:t>
            </a:r>
            <a:r>
              <a:rPr lang="en-US" u="sng" dirty="0"/>
              <a:t> recommendation also is about MUIC </a:t>
            </a:r>
            <a:r>
              <a:rPr lang="en-US" dirty="0"/>
              <a:t>and relates to the </a:t>
            </a:r>
            <a:r>
              <a:rPr lang="en-US" u="sng" dirty="0"/>
              <a:t>importance of  looking beyond national averages </a:t>
            </a:r>
            <a:r>
              <a:rPr lang="en-US" dirty="0"/>
              <a:t>and see </a:t>
            </a:r>
            <a:r>
              <a:rPr lang="en-US" u="sng" dirty="0"/>
              <a:t>how sub-groups </a:t>
            </a:r>
            <a:r>
              <a:rPr lang="en-US" dirty="0"/>
              <a:t>are performing</a:t>
            </a:r>
          </a:p>
          <a:p>
            <a:endParaRPr lang="en-US" dirty="0"/>
          </a:p>
        </p:txBody>
      </p:sp>
    </p:spTree>
    <p:extLst>
      <p:ext uri="{BB962C8B-B14F-4D97-AF65-F5344CB8AC3E}">
        <p14:creationId xmlns:p14="http://schemas.microsoft.com/office/powerpoint/2010/main" val="22883958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514350" indent="-447675">
              <a:buFont typeface="Wingdings" panose="05000000000000000000" pitchFamily="2" charset="2"/>
              <a:buChar char="§"/>
            </a:pPr>
            <a:r>
              <a:rPr lang="en-US" u="sng" dirty="0"/>
              <a:t>National level data are useful to track overall progress, but may hide disparities</a:t>
            </a:r>
            <a:r>
              <a:rPr lang="en-US" dirty="0"/>
              <a:t>, and sub-national variations</a:t>
            </a:r>
          </a:p>
          <a:p>
            <a:pPr marL="514350" indent="-447675">
              <a:buFont typeface="Wingdings" panose="05000000000000000000" pitchFamily="2" charset="2"/>
              <a:buChar char="§"/>
            </a:pPr>
            <a:endParaRPr lang="en-US" dirty="0"/>
          </a:p>
          <a:p>
            <a:pPr marL="514350" indent="-447675">
              <a:buFont typeface="Wingdings" panose="05000000000000000000" pitchFamily="2" charset="2"/>
              <a:buChar char="§"/>
            </a:pPr>
            <a:r>
              <a:rPr lang="en-US" u="sng" dirty="0"/>
              <a:t>While many countries have adequate iodine status</a:t>
            </a:r>
            <a:r>
              <a:rPr lang="en-US" dirty="0"/>
              <a:t>, there may be  </a:t>
            </a:r>
            <a:r>
              <a:rPr lang="en-US" u="sng" dirty="0"/>
              <a:t>sub-populations with inadequate status  and are </a:t>
            </a:r>
            <a:r>
              <a:rPr lang="en-US" dirty="0"/>
              <a:t>unprotected</a:t>
            </a:r>
          </a:p>
          <a:p>
            <a:pPr marL="514350" indent="-447675">
              <a:buFont typeface="Wingdings" panose="05000000000000000000" pitchFamily="2" charset="2"/>
              <a:buChar char="§"/>
            </a:pPr>
            <a:r>
              <a:rPr lang="en-US" dirty="0"/>
              <a:t> against the consequences of ID</a:t>
            </a:r>
          </a:p>
          <a:p>
            <a:pPr marL="514350" indent="-447675">
              <a:buFont typeface="Wingdings" panose="05000000000000000000" pitchFamily="2" charset="2"/>
              <a:buChar char="§"/>
            </a:pPr>
            <a:endParaRPr lang="en-US" dirty="0"/>
          </a:p>
          <a:p>
            <a:pPr marL="514350" indent="-447675">
              <a:buFont typeface="Wingdings" panose="05000000000000000000" pitchFamily="2" charset="2"/>
              <a:buChar char="§"/>
            </a:pPr>
            <a:r>
              <a:rPr lang="en-US" dirty="0"/>
              <a:t>By undertaking sub-group analysis it is possible to </a:t>
            </a:r>
            <a:r>
              <a:rPr lang="en-US" u="sng" dirty="0"/>
              <a:t>identify disparities </a:t>
            </a:r>
            <a:r>
              <a:rPr lang="en-US" dirty="0"/>
              <a:t>and guide </a:t>
            </a:r>
            <a:r>
              <a:rPr lang="en-US" u="sng" dirty="0"/>
              <a:t>where program enhancements are needed</a:t>
            </a:r>
            <a:endParaRPr lang="en-US" dirty="0"/>
          </a:p>
          <a:p>
            <a:endParaRPr lang="en-US" dirty="0"/>
          </a:p>
        </p:txBody>
      </p:sp>
    </p:spTree>
    <p:extLst>
      <p:ext uri="{BB962C8B-B14F-4D97-AF65-F5344CB8AC3E}">
        <p14:creationId xmlns:p14="http://schemas.microsoft.com/office/powerpoint/2010/main" val="22321520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 is an example using data from a country. As you can see the HHIS coverage was </a:t>
            </a:r>
            <a:r>
              <a:rPr lang="en-US" u="sng" dirty="0"/>
              <a:t>83%, </a:t>
            </a:r>
            <a:r>
              <a:rPr lang="en-US" dirty="0"/>
              <a:t>(salt with any iodine in it) while the % of HH with adequately iodized salt was </a:t>
            </a:r>
            <a:r>
              <a:rPr lang="en-US" u="sng" dirty="0"/>
              <a:t>50%</a:t>
            </a:r>
            <a:r>
              <a:rPr lang="en-US" dirty="0"/>
              <a:t>.   In this same population, t mUIC among </a:t>
            </a:r>
            <a:r>
              <a:rPr lang="en-US" dirty="0" err="1"/>
              <a:t>schoolage</a:t>
            </a:r>
            <a:r>
              <a:rPr lang="en-US" dirty="0"/>
              <a:t> children was </a:t>
            </a:r>
            <a:r>
              <a:rPr lang="en-US" u="sng" dirty="0"/>
              <a:t>130 mcg/L</a:t>
            </a:r>
            <a:r>
              <a:rPr lang="en-US" dirty="0"/>
              <a:t>, which is qualified as sufficient.</a:t>
            </a:r>
          </a:p>
          <a:p>
            <a:pPr marL="0" marR="0" lvl="0" indent="0" defTabSz="914400" eaLnBrk="1" fontAlgn="auto" latinLnBrk="0" hangingPunct="1">
              <a:lnSpc>
                <a:spcPct val="100000"/>
              </a:lnSpc>
              <a:spcBef>
                <a:spcPts val="0"/>
              </a:spcBef>
              <a:spcAft>
                <a:spcPts val="0"/>
              </a:spcAft>
              <a:buClrTx/>
              <a:buSzTx/>
              <a:buFontTx/>
              <a:buNone/>
              <a:tabLst/>
              <a:defRPr/>
            </a:pPr>
            <a:endParaRPr lang="en-US" sz="1200" dirty="0">
              <a:latin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sz="1200" u="sng" dirty="0">
                <a:latin typeface="Calibri" panose="020F0502020204030204" pitchFamily="34" charset="0"/>
              </a:rPr>
              <a:t>These are the two main parameters that many surveys report, but they lead to a confusing picture of the program performance</a:t>
            </a:r>
            <a:r>
              <a:rPr lang="en-US" sz="1200" dirty="0">
                <a:latin typeface="Calibri" panose="020F0502020204030204" pitchFamily="34" charset="0"/>
              </a:rPr>
              <a:t>. </a:t>
            </a:r>
          </a:p>
          <a:p>
            <a:endParaRPr lang="en-US" dirty="0"/>
          </a:p>
          <a:p>
            <a:endParaRPr lang="en-US" dirty="0"/>
          </a:p>
        </p:txBody>
      </p:sp>
      <p:sp>
        <p:nvSpPr>
          <p:cNvPr id="4" name="Slide Number Placeholder 3"/>
          <p:cNvSpPr>
            <a:spLocks noGrp="1"/>
          </p:cNvSpPr>
          <p:nvPr>
            <p:ph type="sldNum" sz="quarter" idx="10"/>
          </p:nvPr>
        </p:nvSpPr>
        <p:spPr/>
        <p:txBody>
          <a:bodyPr/>
          <a:lstStyle/>
          <a:p>
            <a:fld id="{83214C7B-3EEF-2342-83DD-AF7ED2E362D0}" type="slidenum">
              <a:rPr lang="en-US" smtClean="0">
                <a:latin typeface="Calibri" panose="020F0502020204030204" pitchFamily="34" charset="0"/>
                <a:cs typeface="Calibri" panose="020F0502020204030204" pitchFamily="34" charset="0"/>
              </a:rPr>
              <a:t>25</a:t>
            </a:fld>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378347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nSpc>
                <a:spcPct val="120000"/>
              </a:lnSpc>
            </a:pPr>
            <a:endParaRPr lang="en-US" sz="1200" dirty="0">
              <a:latin typeface="Calibri" panose="020F0502020204030204" pitchFamily="34" charset="0"/>
            </a:endParaRPr>
          </a:p>
          <a:p>
            <a:pPr>
              <a:lnSpc>
                <a:spcPct val="120000"/>
              </a:lnSpc>
            </a:pPr>
            <a:r>
              <a:rPr lang="en-US" sz="1200" u="sng" dirty="0">
                <a:latin typeface="Calibri" panose="020F0502020204030204" pitchFamily="34" charset="0"/>
              </a:rPr>
              <a:t>Further investigation shows the following</a:t>
            </a:r>
          </a:p>
          <a:p>
            <a:pPr>
              <a:lnSpc>
                <a:spcPct val="120000"/>
              </a:lnSpc>
            </a:pPr>
            <a:endParaRPr lang="en-US" sz="1200" dirty="0">
              <a:latin typeface="Calibri" panose="020F0502020204030204" pitchFamily="34" charset="0"/>
            </a:endParaRPr>
          </a:p>
          <a:p>
            <a:pPr>
              <a:lnSpc>
                <a:spcPct val="120000"/>
              </a:lnSpc>
            </a:pPr>
            <a:r>
              <a:rPr lang="en-US" sz="1200" u="sng" dirty="0">
                <a:latin typeface="Calibri" panose="020F0502020204030204" pitchFamily="34" charset="0"/>
              </a:rPr>
              <a:t>By stratifying the mUIC by salt iodine content, it is clear that those HH’s consuming non-iodized salt had an iodine status that was deficient (MUIC is 78 mcg/L) </a:t>
            </a:r>
            <a:r>
              <a:rPr lang="en-US" sz="1200" dirty="0">
                <a:latin typeface="Calibri" panose="020F0502020204030204" pitchFamily="34" charset="0"/>
              </a:rPr>
              <a:t>and those consuming inadequately iodized salt had lower MUIC than those consuming adequately iodized salt.</a:t>
            </a:r>
          </a:p>
          <a:p>
            <a:pPr>
              <a:lnSpc>
                <a:spcPct val="120000"/>
              </a:lnSpc>
            </a:pPr>
            <a:endParaRPr lang="en-US" sz="1200" dirty="0">
              <a:latin typeface="Calibri" panose="020F0502020204030204" pitchFamily="34" charset="0"/>
            </a:endParaRPr>
          </a:p>
          <a:p>
            <a:pPr>
              <a:lnSpc>
                <a:spcPct val="120000"/>
              </a:lnSpc>
            </a:pPr>
            <a:r>
              <a:rPr lang="en-US" sz="1200" u="sng" dirty="0">
                <a:latin typeface="Calibri" panose="020F0502020204030204" pitchFamily="34" charset="0"/>
              </a:rPr>
              <a:t>What does this tell us</a:t>
            </a:r>
            <a:r>
              <a:rPr lang="en-US" sz="1200" dirty="0">
                <a:latin typeface="Calibri" panose="020F0502020204030204" pitchFamily="34" charset="0"/>
              </a:rPr>
              <a:t>?</a:t>
            </a:r>
          </a:p>
          <a:p>
            <a:pPr>
              <a:lnSpc>
                <a:spcPct val="120000"/>
              </a:lnSpc>
            </a:pPr>
            <a:endParaRPr lang="en-US" sz="1200" dirty="0">
              <a:latin typeface="Calibri" panose="020F0502020204030204" pitchFamily="34" charset="0"/>
            </a:endParaRPr>
          </a:p>
          <a:p>
            <a:pPr>
              <a:lnSpc>
                <a:spcPct val="120000"/>
              </a:lnSpc>
            </a:pPr>
            <a:r>
              <a:rPr lang="en-US" sz="1200" u="sng" dirty="0">
                <a:latin typeface="Calibri" panose="020F0502020204030204" pitchFamily="34" charset="0"/>
              </a:rPr>
              <a:t>This country needs to improve quality of iodization</a:t>
            </a:r>
            <a:r>
              <a:rPr lang="en-US" sz="1200" dirty="0">
                <a:latin typeface="Calibri" panose="020F0502020204030204" pitchFamily="34" charset="0"/>
              </a:rPr>
              <a:t> and reduce number of households that don’t get iodized salt</a:t>
            </a:r>
          </a:p>
          <a:p>
            <a:pPr>
              <a:lnSpc>
                <a:spcPct val="120000"/>
              </a:lnSpc>
            </a:pPr>
            <a:endParaRPr lang="en-US" sz="1200" u="sng" dirty="0">
              <a:latin typeface="Calibri" panose="020F0502020204030204" pitchFamily="34" charset="0"/>
            </a:endParaRPr>
          </a:p>
          <a:p>
            <a:pPr>
              <a:lnSpc>
                <a:spcPct val="120000"/>
              </a:lnSpc>
            </a:pPr>
            <a:r>
              <a:rPr lang="en-US" sz="1200" u="sng" dirty="0">
                <a:latin typeface="Calibri" panose="020F0502020204030204" pitchFamily="34" charset="0"/>
              </a:rPr>
              <a:t>Iodization level is correct</a:t>
            </a:r>
            <a:r>
              <a:rPr lang="en-US" sz="1200" dirty="0">
                <a:latin typeface="Calibri" panose="020F0502020204030204" pitchFamily="34" charset="0"/>
              </a:rPr>
              <a:t>: </a:t>
            </a:r>
            <a:r>
              <a:rPr lang="en-US" sz="1200" u="sng" dirty="0">
                <a:latin typeface="Calibri" panose="020F0502020204030204" pitchFamily="34" charset="0"/>
              </a:rPr>
              <a:t>MUIC for those getting the right level of iodized salt have sufficient iodine status</a:t>
            </a:r>
          </a:p>
          <a:p>
            <a:pPr>
              <a:lnSpc>
                <a:spcPct val="120000"/>
              </a:lnSpc>
            </a:pPr>
            <a:endParaRPr lang="en-US" sz="1200" u="sng" dirty="0">
              <a:latin typeface="Calibri" panose="020F0502020204030204" pitchFamily="34" charset="0"/>
            </a:endParaRPr>
          </a:p>
          <a:p>
            <a:pPr>
              <a:lnSpc>
                <a:spcPct val="120000"/>
              </a:lnSpc>
            </a:pPr>
            <a:r>
              <a:rPr lang="en-US" sz="1200" u="sng" dirty="0">
                <a:latin typeface="Calibri" panose="020F0502020204030204" pitchFamily="34" charset="0"/>
              </a:rPr>
              <a:t>Iodized table salt is main source of iodine</a:t>
            </a:r>
            <a:r>
              <a:rPr lang="en-US" sz="1200" dirty="0">
                <a:latin typeface="Calibri" panose="020F0502020204030204" pitchFamily="34" charset="0"/>
              </a:rPr>
              <a:t>. If </a:t>
            </a:r>
            <a:r>
              <a:rPr lang="en-US" sz="1200" u="sng" dirty="0">
                <a:latin typeface="Calibri" panose="020F0502020204030204" pitchFamily="34" charset="0"/>
              </a:rPr>
              <a:t>processed food salt was an important source</a:t>
            </a:r>
            <a:r>
              <a:rPr lang="en-US" sz="1200" dirty="0">
                <a:latin typeface="Calibri" panose="020F0502020204030204" pitchFamily="34" charset="0"/>
              </a:rPr>
              <a:t>, you would </a:t>
            </a:r>
            <a:r>
              <a:rPr lang="en-US" sz="1200" u="sng" dirty="0">
                <a:latin typeface="Calibri" panose="020F0502020204030204" pitchFamily="34" charset="0"/>
              </a:rPr>
              <a:t>see higher MUIC for those with salt with 0 ppm iodine</a:t>
            </a:r>
          </a:p>
          <a:p>
            <a:endParaRPr lang="en-US" dirty="0"/>
          </a:p>
          <a:p>
            <a:pPr marL="0" marR="0" lvl="0" indent="0" algn="ctr" defTabSz="914400" eaLnBrk="1" fontAlgn="auto" latinLnBrk="0" hangingPunct="1">
              <a:lnSpc>
                <a:spcPct val="100000"/>
              </a:lnSpc>
              <a:spcBef>
                <a:spcPts val="0"/>
              </a:spcBef>
              <a:spcAft>
                <a:spcPts val="0"/>
              </a:spcAft>
              <a:buClrTx/>
              <a:buSzTx/>
              <a:buFontTx/>
              <a:buNone/>
              <a:tabLst/>
              <a:defRPr/>
            </a:pPr>
            <a:r>
              <a:rPr lang="en-US" sz="1200" b="1" dirty="0">
                <a:solidFill>
                  <a:srgbClr val="FA5DFF"/>
                </a:solidFill>
              </a:rPr>
              <a:t>Examine the MUIC in relevant subgroups, National-level MUIC may mask subnational disparities</a:t>
            </a:r>
          </a:p>
          <a:p>
            <a:endParaRPr lang="en-US" dirty="0"/>
          </a:p>
        </p:txBody>
      </p:sp>
      <p:sp>
        <p:nvSpPr>
          <p:cNvPr id="4" name="Slide Number Placeholder 3"/>
          <p:cNvSpPr>
            <a:spLocks noGrp="1"/>
          </p:cNvSpPr>
          <p:nvPr>
            <p:ph type="sldNum" sz="quarter" idx="10"/>
          </p:nvPr>
        </p:nvSpPr>
        <p:spPr/>
        <p:txBody>
          <a:bodyPr/>
          <a:lstStyle/>
          <a:p>
            <a:fld id="{83214C7B-3EEF-2342-83DD-AF7ED2E362D0}" type="slidenum">
              <a:rPr lang="en-US" smtClean="0">
                <a:latin typeface="Calibri" panose="020F0502020204030204" pitchFamily="34" charset="0"/>
                <a:cs typeface="Calibri" panose="020F0502020204030204" pitchFamily="34" charset="0"/>
              </a:rPr>
              <a:t>26</a:t>
            </a:fld>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976230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 is another example</a:t>
            </a:r>
          </a:p>
          <a:p>
            <a:endParaRPr lang="en-US" dirty="0"/>
          </a:p>
          <a:p>
            <a:r>
              <a:rPr lang="en-US" dirty="0"/>
              <a:t>In the graph you see the iodine status stratified by an indicator of </a:t>
            </a:r>
            <a:r>
              <a:rPr lang="en-US" u="sng" dirty="0"/>
              <a:t>wealth</a:t>
            </a:r>
            <a:r>
              <a:rPr lang="en-US" dirty="0"/>
              <a:t>. Often we see that </a:t>
            </a:r>
            <a:r>
              <a:rPr lang="en-US" u="sng" dirty="0"/>
              <a:t>poorer segments of the population buy less expensive salt</a:t>
            </a:r>
            <a:r>
              <a:rPr lang="en-US" dirty="0"/>
              <a:t>, which is often from small producers and poorly iodized. In this example which present data from the Philippines, poorer households had lower iodine status, even insufficient. This </a:t>
            </a:r>
            <a:r>
              <a:rPr lang="en-US" u="sng" dirty="0"/>
              <a:t>analysis is important </a:t>
            </a:r>
            <a:r>
              <a:rPr lang="en-US" dirty="0"/>
              <a:t>because it </a:t>
            </a:r>
            <a:r>
              <a:rPr lang="en-US" u="sng" dirty="0"/>
              <a:t>helps to start looking at the program reasons and what improvements can be made.</a:t>
            </a:r>
          </a:p>
          <a:p>
            <a:endParaRPr lang="en-US" dirty="0"/>
          </a:p>
          <a:p>
            <a:endParaRPr lang="en-US" dirty="0"/>
          </a:p>
        </p:txBody>
      </p:sp>
    </p:spTree>
    <p:extLst>
      <p:ext uri="{BB962C8B-B14F-4D97-AF65-F5344CB8AC3E}">
        <p14:creationId xmlns:p14="http://schemas.microsoft.com/office/powerpoint/2010/main" val="42417050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table provides an example of a number of suggested sub-group analysis that you should consider for your surveys</a:t>
            </a:r>
          </a:p>
          <a:p>
            <a:endParaRPr lang="en-US" dirty="0"/>
          </a:p>
          <a:p>
            <a:r>
              <a:rPr lang="en-US" dirty="0"/>
              <a:t>It includes a several important variables, and where there are differences in iodine status, it could help target resources and appropriate actions</a:t>
            </a:r>
          </a:p>
        </p:txBody>
      </p:sp>
    </p:spTree>
    <p:extLst>
      <p:ext uri="{BB962C8B-B14F-4D97-AF65-F5344CB8AC3E}">
        <p14:creationId xmlns:p14="http://schemas.microsoft.com/office/powerpoint/2010/main" val="34983359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6th recommendation is about the need to be inclusive in our programs and consider the </a:t>
            </a:r>
            <a:r>
              <a:rPr lang="en-US" u="sng" dirty="0"/>
              <a:t>use of iodized salt in processed food and condiments which has become increasingly important as salt consumption patterns change. </a:t>
            </a: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endParaRPr lang="en-US" dirty="0"/>
          </a:p>
          <a:p>
            <a:r>
              <a:rPr lang="en-US" dirty="0"/>
              <a:t>Here we see that the </a:t>
            </a:r>
            <a:r>
              <a:rPr lang="en-US" u="sng" dirty="0"/>
              <a:t>monitoring of processed food includes aspects of quality, scale and coverage of salt iodization programs</a:t>
            </a:r>
            <a:r>
              <a:rPr lang="en-US" dirty="0"/>
              <a:t>. </a:t>
            </a:r>
          </a:p>
          <a:p>
            <a:endParaRPr lang="en-US" dirty="0"/>
          </a:p>
          <a:p>
            <a:r>
              <a:rPr lang="en-US" dirty="0"/>
              <a:t>This will </a:t>
            </a:r>
            <a:r>
              <a:rPr lang="en-US" u="sng" dirty="0"/>
              <a:t>help better understand the overall USI program, and where required, to revise iodization standards</a:t>
            </a:r>
          </a:p>
          <a:p>
            <a:endParaRPr lang="en-US" dirty="0"/>
          </a:p>
          <a:p>
            <a:endParaRPr lang="en-US" dirty="0"/>
          </a:p>
        </p:txBody>
      </p:sp>
    </p:spTree>
    <p:extLst>
      <p:ext uri="{BB962C8B-B14F-4D97-AF65-F5344CB8AC3E}">
        <p14:creationId xmlns:p14="http://schemas.microsoft.com/office/powerpoint/2010/main" val="2310957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 few words about the background of the Guidance.</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a:t>Program guidance exists for iodine programs : this is the Assessment of IDD and monitoring their elimination a guide for </a:t>
            </a:r>
            <a:r>
              <a:rPr lang="en-US" dirty="0" err="1"/>
              <a:t>programme</a:t>
            </a:r>
            <a:r>
              <a:rPr lang="en-US" dirty="0"/>
              <a:t> managers, WHO/UNICEF/ICCIDD, 2007. The landscape has evolved however, there was a need for an update to support countries in their maturing programs</a:t>
            </a:r>
          </a:p>
          <a:p>
            <a:pPr indent="0"/>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indent="0"/>
            <a:r>
              <a:rPr lang="en-US" dirty="0"/>
              <a:t>A technical working group was hosted by UNICEF to discuss research priorities for the monitoring of salt iodization programs and determination of population iodine status. </a:t>
            </a:r>
          </a:p>
          <a:p>
            <a:pPr indent="0"/>
            <a:endParaRPr lang="en-US" dirty="0"/>
          </a:p>
          <a:p>
            <a:pPr indent="0"/>
            <a:r>
              <a:rPr lang="en-US" dirty="0"/>
              <a:t>The technical working group consisted of experts and all key organizations involved in iodine nutrition</a:t>
            </a:r>
          </a:p>
          <a:p>
            <a:r>
              <a:rPr lang="en-US" dirty="0"/>
              <a:t>Funding was provided by USAID for the development of the Guidance</a:t>
            </a:r>
          </a:p>
          <a:p>
            <a:endParaRPr lang="en-US" dirty="0"/>
          </a:p>
          <a:p>
            <a:r>
              <a:rPr lang="en-US" dirty="0"/>
              <a:t>What were the objectives of the technical working group?</a:t>
            </a:r>
          </a:p>
          <a:p>
            <a:endParaRPr lang="en-US" dirty="0"/>
          </a:p>
          <a:p>
            <a:pPr marL="514350" indent="-514350">
              <a:buAutoNum type="arabicParenR"/>
            </a:pPr>
            <a:r>
              <a:rPr lang="en-US" dirty="0"/>
              <a:t>First to </a:t>
            </a:r>
            <a:r>
              <a:rPr lang="en-US" b="1" dirty="0"/>
              <a:t>identify knowledge gaps </a:t>
            </a:r>
            <a:r>
              <a:rPr lang="en-US" dirty="0"/>
              <a:t>related to the monitoring of salt iodization and iodine nutrition programs</a:t>
            </a:r>
          </a:p>
          <a:p>
            <a:pPr marL="514350" indent="-514350">
              <a:buAutoNum type="arabicParenR"/>
            </a:pPr>
            <a:r>
              <a:rPr lang="en-US" dirty="0"/>
              <a:t>Secondly, the group aimed to </a:t>
            </a:r>
            <a:r>
              <a:rPr lang="en-US" b="1" dirty="0"/>
              <a:t>reach consensus on selected issues </a:t>
            </a:r>
            <a:r>
              <a:rPr lang="en-US" dirty="0"/>
              <a:t>related to the monitoring of salt iodization and iodine nutrition programs</a:t>
            </a:r>
          </a:p>
          <a:p>
            <a:pPr marL="514350" indent="-514350">
              <a:buAutoNum type="arabicParenR"/>
            </a:pPr>
            <a:endParaRPr lang="en-US" dirty="0"/>
          </a:p>
          <a:p>
            <a:pPr marL="0" indent="0">
              <a:buNone/>
            </a:pPr>
            <a:endParaRPr lang="en-US" dirty="0"/>
          </a:p>
          <a:p>
            <a:pPr marL="0" indent="0">
              <a:buNone/>
            </a:pPr>
            <a:r>
              <a:rPr lang="en-US" dirty="0"/>
              <a:t>But an important question to answer first is why this review was actually necessary?</a:t>
            </a:r>
          </a:p>
          <a:p>
            <a:endParaRPr lang="en-US" dirty="0"/>
          </a:p>
        </p:txBody>
      </p:sp>
    </p:spTree>
    <p:extLst>
      <p:ext uri="{BB962C8B-B14F-4D97-AF65-F5344CB8AC3E}">
        <p14:creationId xmlns:p14="http://schemas.microsoft.com/office/powerpoint/2010/main" val="9240019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lnSpc>
                <a:spcPct val="150000"/>
              </a:lnSpc>
              <a:spcBef>
                <a:spcPts val="300"/>
              </a:spcBef>
            </a:pPr>
            <a:r>
              <a:rPr lang="en-US" sz="1200" baseline="0" dirty="0">
                <a:effectLst/>
                <a:latin typeface="+mj-lt"/>
                <a:ea typeface="+mj-ea"/>
                <a:cs typeface="+mj-cs"/>
                <a:sym typeface="Arial"/>
              </a:rPr>
              <a:t>As we have emphasized in the previous slides, the </a:t>
            </a:r>
            <a:r>
              <a:rPr lang="en-US" sz="1200" u="sng" baseline="0" dirty="0">
                <a:effectLst/>
                <a:latin typeface="+mj-lt"/>
                <a:ea typeface="+mj-ea"/>
                <a:cs typeface="+mj-cs"/>
                <a:sym typeface="Arial"/>
              </a:rPr>
              <a:t>most critical indicator of salt iodization program performance is the iodine status of populations</a:t>
            </a:r>
            <a:r>
              <a:rPr lang="en-US" sz="1200" baseline="0" dirty="0">
                <a:effectLst/>
                <a:latin typeface="+mj-lt"/>
                <a:ea typeface="+mj-ea"/>
                <a:cs typeface="+mj-cs"/>
                <a:sym typeface="Arial"/>
              </a:rPr>
              <a:t>.</a:t>
            </a:r>
          </a:p>
          <a:p>
            <a:pPr lvl="0">
              <a:lnSpc>
                <a:spcPct val="150000"/>
              </a:lnSpc>
              <a:spcBef>
                <a:spcPts val="300"/>
              </a:spcBef>
            </a:pPr>
            <a:endParaRPr lang="en-US" sz="1200" baseline="0" dirty="0">
              <a:effectLst/>
              <a:latin typeface="+mj-lt"/>
              <a:ea typeface="+mj-ea"/>
              <a:cs typeface="+mj-cs"/>
              <a:sym typeface="Arial"/>
            </a:endParaRPr>
          </a:p>
          <a:p>
            <a:pPr lvl="0">
              <a:lnSpc>
                <a:spcPct val="150000"/>
              </a:lnSpc>
              <a:spcBef>
                <a:spcPts val="300"/>
              </a:spcBef>
            </a:pPr>
            <a:r>
              <a:rPr lang="en-US" sz="1200" baseline="0" dirty="0">
                <a:effectLst/>
                <a:latin typeface="+mj-lt"/>
                <a:ea typeface="+mj-ea"/>
                <a:cs typeface="+mj-cs"/>
                <a:sym typeface="Arial"/>
              </a:rPr>
              <a:t>To better understand the </a:t>
            </a:r>
            <a:r>
              <a:rPr lang="en-US" sz="1200" u="sng" baseline="0" dirty="0">
                <a:effectLst/>
                <a:latin typeface="+mj-lt"/>
                <a:ea typeface="+mj-ea"/>
                <a:cs typeface="+mj-cs"/>
                <a:sym typeface="Arial"/>
              </a:rPr>
              <a:t>major inputs</a:t>
            </a:r>
            <a:r>
              <a:rPr lang="en-US" sz="1200" baseline="0" dirty="0">
                <a:effectLst/>
                <a:latin typeface="+mj-lt"/>
                <a:ea typeface="+mj-ea"/>
                <a:cs typeface="+mj-cs"/>
                <a:sym typeface="Arial"/>
              </a:rPr>
              <a:t> which contribute to iodine status, it is important to monitor the </a:t>
            </a:r>
            <a:r>
              <a:rPr lang="en-US" sz="1200" u="sng" baseline="0" dirty="0">
                <a:effectLst/>
                <a:latin typeface="+mj-lt"/>
                <a:ea typeface="+mj-ea"/>
                <a:cs typeface="+mj-cs"/>
                <a:sym typeface="Arial"/>
              </a:rPr>
              <a:t>main sources of iodine in the diet: household salt and salt in processed foods</a:t>
            </a:r>
            <a:r>
              <a:rPr lang="en-US" sz="1200" baseline="0" dirty="0">
                <a:effectLst/>
                <a:latin typeface="+mj-lt"/>
                <a:ea typeface="+mj-ea"/>
                <a:cs typeface="+mj-cs"/>
                <a:sym typeface="Arial"/>
              </a:rPr>
              <a:t>.</a:t>
            </a:r>
          </a:p>
          <a:p>
            <a:pPr lvl="0">
              <a:lnSpc>
                <a:spcPct val="150000"/>
              </a:lnSpc>
              <a:spcBef>
                <a:spcPts val="300"/>
              </a:spcBef>
            </a:pPr>
            <a:endParaRPr lang="en-US" sz="1200" baseline="0" dirty="0">
              <a:effectLst/>
              <a:latin typeface="+mj-lt"/>
              <a:ea typeface="+mj-ea"/>
              <a:cs typeface="+mj-cs"/>
              <a:sym typeface="Arial"/>
            </a:endParaRPr>
          </a:p>
          <a:p>
            <a:pPr lvl="0">
              <a:lnSpc>
                <a:spcPct val="150000"/>
              </a:lnSpc>
              <a:spcBef>
                <a:spcPts val="300"/>
              </a:spcBef>
            </a:pPr>
            <a:r>
              <a:rPr lang="en-US" sz="1200" baseline="0" dirty="0">
                <a:effectLst/>
                <a:latin typeface="+mj-lt"/>
                <a:ea typeface="+mj-ea"/>
                <a:cs typeface="+mj-cs"/>
                <a:sym typeface="Arial"/>
              </a:rPr>
              <a:t>For this, you should continue to </a:t>
            </a:r>
            <a:r>
              <a:rPr lang="en-US" sz="1200" u="sng" baseline="0" dirty="0">
                <a:effectLst/>
                <a:latin typeface="+mj-lt"/>
                <a:ea typeface="+mj-ea"/>
                <a:cs typeface="+mj-cs"/>
                <a:sym typeface="Arial"/>
              </a:rPr>
              <a:t>assess the coverage of iodized salt at the household level</a:t>
            </a:r>
            <a:r>
              <a:rPr lang="en-US" sz="1200" baseline="0" dirty="0">
                <a:effectLst/>
                <a:latin typeface="+mj-lt"/>
                <a:ea typeface="+mj-ea"/>
                <a:cs typeface="+mj-cs"/>
                <a:sym typeface="Arial"/>
              </a:rPr>
              <a:t>, and this remains a critical program indicator and is included in the UNICEF global database.</a:t>
            </a:r>
          </a:p>
          <a:p>
            <a:pPr lvl="0">
              <a:lnSpc>
                <a:spcPct val="150000"/>
              </a:lnSpc>
              <a:spcBef>
                <a:spcPts val="300"/>
              </a:spcBef>
            </a:pPr>
            <a:endParaRPr lang="en-US" sz="1200" baseline="0" dirty="0">
              <a:effectLst/>
              <a:latin typeface="+mj-lt"/>
              <a:ea typeface="+mj-ea"/>
              <a:cs typeface="+mj-cs"/>
              <a:sym typeface="Arial"/>
            </a:endParaRPr>
          </a:p>
          <a:p>
            <a:pPr lvl="0">
              <a:lnSpc>
                <a:spcPct val="150000"/>
              </a:lnSpc>
              <a:spcBef>
                <a:spcPts val="300"/>
              </a:spcBef>
            </a:pPr>
            <a:r>
              <a:rPr lang="en-US" sz="1200" baseline="0" dirty="0">
                <a:effectLst/>
                <a:latin typeface="+mj-lt"/>
                <a:ea typeface="+mj-ea"/>
                <a:cs typeface="+mj-cs"/>
                <a:sym typeface="Arial"/>
              </a:rPr>
              <a:t>In addition, it could be helpful to </a:t>
            </a:r>
            <a:r>
              <a:rPr lang="en-US" sz="1200" u="sng" baseline="0" dirty="0">
                <a:effectLst/>
                <a:latin typeface="+mj-lt"/>
                <a:ea typeface="+mj-ea"/>
                <a:cs typeface="+mj-cs"/>
                <a:sym typeface="Arial"/>
              </a:rPr>
              <a:t>understand the main sources of salt in processed foods and condiments</a:t>
            </a:r>
            <a:r>
              <a:rPr lang="en-US" sz="1200" baseline="0" dirty="0">
                <a:effectLst/>
                <a:latin typeface="+mj-lt"/>
                <a:ea typeface="+mj-ea"/>
                <a:cs typeface="+mj-cs"/>
                <a:sym typeface="Arial"/>
              </a:rPr>
              <a:t>, such as bread, instant noodles or bouillon. Once this is determined, it would be important to know </a:t>
            </a:r>
            <a:r>
              <a:rPr lang="en-US" sz="1200" u="sng" baseline="0" dirty="0">
                <a:effectLst/>
                <a:latin typeface="+mj-lt"/>
                <a:ea typeface="+mj-ea"/>
                <a:cs typeface="+mj-cs"/>
                <a:sym typeface="Arial"/>
              </a:rPr>
              <a:t>whether the salt used in the manufacture of these products is iodized or not</a:t>
            </a:r>
            <a:r>
              <a:rPr lang="en-US" sz="1200" baseline="0" dirty="0">
                <a:effectLst/>
                <a:latin typeface="+mj-lt"/>
                <a:ea typeface="+mj-ea"/>
                <a:cs typeface="+mj-cs"/>
                <a:sym typeface="Arial"/>
              </a:rPr>
              <a:t> as this could influence the overall iodine intake in the diet</a:t>
            </a:r>
          </a:p>
          <a:p>
            <a:pPr lvl="0">
              <a:lnSpc>
                <a:spcPct val="150000"/>
              </a:lnSpc>
              <a:spcBef>
                <a:spcPts val="300"/>
              </a:spcBef>
            </a:pPr>
            <a:endParaRPr lang="en-US" sz="1200" baseline="0" dirty="0">
              <a:effectLst/>
              <a:latin typeface="+mj-lt"/>
              <a:ea typeface="+mj-ea"/>
              <a:cs typeface="+mj-cs"/>
              <a:sym typeface="Arial"/>
            </a:endParaRPr>
          </a:p>
          <a:p>
            <a:pPr lvl="0">
              <a:lnSpc>
                <a:spcPct val="150000"/>
              </a:lnSpc>
              <a:spcBef>
                <a:spcPts val="300"/>
              </a:spcBef>
            </a:pPr>
            <a:r>
              <a:rPr lang="en-US" sz="1200" baseline="0" dirty="0">
                <a:effectLst/>
                <a:latin typeface="+mj-lt"/>
                <a:ea typeface="+mj-ea"/>
                <a:cs typeface="+mj-cs"/>
                <a:sym typeface="Arial"/>
              </a:rPr>
              <a:t>For routine program monitoring, the focus should </a:t>
            </a:r>
            <a:r>
              <a:rPr lang="en-US" sz="1200" u="sng" baseline="0" dirty="0">
                <a:effectLst/>
                <a:latin typeface="+mj-lt"/>
                <a:ea typeface="+mj-ea"/>
                <a:cs typeface="+mj-cs"/>
                <a:sym typeface="Arial"/>
              </a:rPr>
              <a:t>only be on the most important sources of salt used by the food industry</a:t>
            </a:r>
            <a:r>
              <a:rPr lang="en-US" sz="1200" baseline="0" dirty="0">
                <a:effectLst/>
                <a:latin typeface="+mj-lt"/>
                <a:ea typeface="+mj-ea"/>
                <a:cs typeface="+mj-cs"/>
                <a:sym typeface="Arial"/>
              </a:rPr>
              <a:t> and how these could be integrated into the overall USI program.</a:t>
            </a:r>
          </a:p>
          <a:p>
            <a:pPr lvl="0">
              <a:lnSpc>
                <a:spcPct val="150000"/>
              </a:lnSpc>
              <a:spcBef>
                <a:spcPts val="300"/>
              </a:spcBef>
            </a:pPr>
            <a:endParaRPr lang="en-US" sz="1200" baseline="0" dirty="0">
              <a:effectLst/>
              <a:latin typeface="+mj-lt"/>
              <a:ea typeface="+mj-ea"/>
              <a:cs typeface="+mj-cs"/>
              <a:sym typeface="Arial"/>
            </a:endParaRPr>
          </a:p>
          <a:p>
            <a:pPr lvl="0">
              <a:lnSpc>
                <a:spcPct val="150000"/>
              </a:lnSpc>
              <a:spcBef>
                <a:spcPts val="300"/>
              </a:spcBef>
            </a:pPr>
            <a:r>
              <a:rPr lang="en-US" sz="1200" baseline="0" dirty="0">
                <a:effectLst/>
                <a:latin typeface="+mj-lt"/>
                <a:ea typeface="+mj-ea"/>
                <a:cs typeface="+mj-cs"/>
                <a:sym typeface="Arial"/>
              </a:rPr>
              <a:t>Finally, </a:t>
            </a:r>
            <a:r>
              <a:rPr lang="en-US" sz="1200" u="sng" baseline="0" dirty="0">
                <a:effectLst/>
                <a:latin typeface="+mj-lt"/>
                <a:ea typeface="+mj-ea"/>
                <a:cs typeface="+mj-cs"/>
                <a:sym typeface="Arial"/>
              </a:rPr>
              <a:t>as salt consumption patterns change</a:t>
            </a:r>
            <a:r>
              <a:rPr lang="en-US" sz="1200" baseline="0" dirty="0">
                <a:effectLst/>
                <a:latin typeface="+mj-lt"/>
                <a:ea typeface="+mj-ea"/>
                <a:cs typeface="+mj-cs"/>
                <a:sym typeface="Arial"/>
              </a:rPr>
              <a:t>, and we consider the relative contribution from household discretionary salt and that used by the food industry, it is important to </a:t>
            </a:r>
            <a:r>
              <a:rPr lang="en-US" sz="1200" u="sng" baseline="0" dirty="0">
                <a:effectLst/>
                <a:latin typeface="+mj-lt"/>
                <a:ea typeface="+mj-ea"/>
                <a:cs typeface="+mj-cs"/>
                <a:sym typeface="Arial"/>
              </a:rPr>
              <a:t>reinforce the close alignment of salt iodization with salt reduction strategies</a:t>
            </a:r>
            <a:r>
              <a:rPr lang="en-US" sz="1200" baseline="0" dirty="0">
                <a:effectLst/>
                <a:latin typeface="+mj-lt"/>
                <a:ea typeface="+mj-ea"/>
                <a:cs typeface="+mj-cs"/>
                <a:sym typeface="Arial"/>
              </a:rPr>
              <a:t>.</a:t>
            </a:r>
          </a:p>
          <a:p>
            <a:pPr lvl="0">
              <a:lnSpc>
                <a:spcPct val="150000"/>
              </a:lnSpc>
              <a:spcBef>
                <a:spcPts val="300"/>
              </a:spcBef>
            </a:pPr>
            <a:endParaRPr lang="en-US" sz="1200" u="sng" baseline="0" dirty="0">
              <a:effectLst/>
              <a:latin typeface="+mj-lt"/>
              <a:ea typeface="+mj-ea"/>
              <a:cs typeface="+mj-cs"/>
              <a:sym typeface="Arial"/>
            </a:endParaRPr>
          </a:p>
          <a:p>
            <a:pPr lvl="0">
              <a:lnSpc>
                <a:spcPct val="150000"/>
              </a:lnSpc>
              <a:spcBef>
                <a:spcPts val="300"/>
              </a:spcBef>
            </a:pPr>
            <a:r>
              <a:rPr lang="en-US" sz="1200" u="sng" baseline="0" dirty="0">
                <a:effectLst/>
                <a:latin typeface="+mj-lt"/>
                <a:ea typeface="+mj-ea"/>
                <a:cs typeface="+mj-cs"/>
                <a:sym typeface="Arial"/>
              </a:rPr>
              <a:t>The ultimate goals of monitoring are to confirm that population intake is sufficient, all segments of the population are being reached, the overall salt intake in the diet, and use this information to determine whether changes in standards are required. </a:t>
            </a:r>
            <a:endParaRPr lang="en-US" sz="1200" baseline="0" dirty="0">
              <a:effectLst/>
              <a:latin typeface="+mj-lt"/>
              <a:ea typeface="+mj-ea"/>
              <a:cs typeface="+mj-cs"/>
              <a:sym typeface="Arial"/>
            </a:endParaRPr>
          </a:p>
          <a:p>
            <a:endParaRPr lang="en-US" dirty="0"/>
          </a:p>
        </p:txBody>
      </p:sp>
    </p:spTree>
    <p:extLst>
      <p:ext uri="{BB962C8B-B14F-4D97-AF65-F5344CB8AC3E}">
        <p14:creationId xmlns:p14="http://schemas.microsoft.com/office/powerpoint/2010/main" val="18751993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Here we have </a:t>
            </a:r>
            <a:r>
              <a:rPr lang="en-US" u="sng" dirty="0"/>
              <a:t>some examples </a:t>
            </a:r>
            <a:r>
              <a:rPr lang="en-US" dirty="0"/>
              <a:t>from countries on the </a:t>
            </a:r>
            <a:r>
              <a:rPr lang="en-US" u="sng" dirty="0"/>
              <a:t>potential or actual iodine intake through the use of iodized salt in these products. </a:t>
            </a:r>
          </a:p>
          <a:p>
            <a:endParaRPr lang="en-US" u="sng" dirty="0"/>
          </a:p>
          <a:p>
            <a:r>
              <a:rPr lang="en-US" dirty="0"/>
              <a:t>For example, </a:t>
            </a:r>
            <a:r>
              <a:rPr lang="en-US" u="sng" dirty="0" err="1"/>
              <a:t>baladi</a:t>
            </a:r>
            <a:r>
              <a:rPr lang="en-US" u="sng" dirty="0"/>
              <a:t> bread in Egypt which is widely consumed in large quantities and can contribute up to 50% of the daily iodine requirement because the salt used in its preparation is iodized.</a:t>
            </a:r>
            <a:r>
              <a:rPr lang="en-US" dirty="0"/>
              <a:t>.</a:t>
            </a:r>
          </a:p>
          <a:p>
            <a:endParaRPr lang="en-US" dirty="0"/>
          </a:p>
          <a:p>
            <a:r>
              <a:rPr lang="en-US" dirty="0"/>
              <a:t>It also shows that this is very country specific. Indonesians don’t eat much bread and therefore is not a key food for iodine intake</a:t>
            </a:r>
          </a:p>
          <a:p>
            <a:endParaRPr lang="en-US" dirty="0"/>
          </a:p>
          <a:p>
            <a:r>
              <a:rPr lang="en-US" dirty="0"/>
              <a:t>You can also note the important contribution of iodine from iodized salt used in bouillon cubes contributing as much as 2/3 to ¾ of the iodine requirement for Haiti and Ghana.</a:t>
            </a:r>
          </a:p>
          <a:p>
            <a:endParaRPr lang="en-US" dirty="0"/>
          </a:p>
          <a:p>
            <a:r>
              <a:rPr lang="en-US" dirty="0"/>
              <a:t>New program guidance has been developed by IGN to assess the use of iodized salt in processed foods and condiments</a:t>
            </a:r>
          </a:p>
        </p:txBody>
      </p:sp>
    </p:spTree>
    <p:extLst>
      <p:ext uri="{BB962C8B-B14F-4D97-AF65-F5344CB8AC3E}">
        <p14:creationId xmlns:p14="http://schemas.microsoft.com/office/powerpoint/2010/main" val="41872992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a:t>The </a:t>
            </a:r>
            <a:r>
              <a:rPr lang="en-US" u="sng" dirty="0"/>
              <a:t>Guidance provides you with programmatic tools to better monitor your programs </a:t>
            </a:r>
            <a:r>
              <a:rPr lang="en-US" dirty="0"/>
              <a:t>and </a:t>
            </a:r>
            <a:r>
              <a:rPr lang="en-US" u="sng" dirty="0"/>
              <a:t>interpret the findings</a:t>
            </a:r>
          </a:p>
          <a:p>
            <a:pPr marL="342900" indent="-342900">
              <a:buFont typeface="Arial" panose="020B0604020202020204" pitchFamily="34" charset="0"/>
              <a:buChar char="•"/>
            </a:pPr>
            <a:r>
              <a:rPr lang="en-US" u="sng" dirty="0"/>
              <a:t>We shared 6 key recommendations today</a:t>
            </a:r>
            <a:r>
              <a:rPr lang="en-US" dirty="0"/>
              <a:t>. There are more recommendations and practical tools for your use in the Guidance</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u="sng" dirty="0"/>
              <a:t>Please use this Guidance</a:t>
            </a:r>
            <a:r>
              <a:rPr lang="en-US" dirty="0"/>
              <a:t>. It is </a:t>
            </a:r>
            <a:r>
              <a:rPr lang="en-US" u="sng" dirty="0"/>
              <a:t>available in English, French, Spanish and Russian</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Please know that support for your programs is available:</a:t>
            </a:r>
          </a:p>
          <a:p>
            <a:pPr marL="569913" lvl="1" indent="-342900">
              <a:buFont typeface="Arial" panose="020B0604020202020204" pitchFamily="34" charset="0"/>
              <a:buChar char="•"/>
            </a:pPr>
            <a:r>
              <a:rPr lang="en-US" dirty="0"/>
              <a:t>By peers in other countries</a:t>
            </a:r>
          </a:p>
          <a:p>
            <a:pPr marL="569913" lvl="1" indent="-342900">
              <a:buFont typeface="Arial" panose="020B0604020202020204" pitchFamily="34" charset="0"/>
              <a:buChar char="•"/>
            </a:pPr>
            <a:r>
              <a:rPr lang="en-US" dirty="0"/>
              <a:t>By international organizations (UNICEF, IGN, Nutrition International, GAIN, WFP, </a:t>
            </a:r>
            <a:r>
              <a:rPr lang="en-US" dirty="0" err="1"/>
              <a:t>etc</a:t>
            </a:r>
            <a:r>
              <a:rPr lang="en-US" dirty="0"/>
              <a:t>)</a:t>
            </a:r>
          </a:p>
          <a:p>
            <a:pPr lvl="1" indent="0">
              <a:buNone/>
            </a:pPr>
            <a:endParaRPr lang="en-US" dirty="0"/>
          </a:p>
          <a:p>
            <a:pPr lvl="1" indent="0">
              <a:buNone/>
            </a:pPr>
            <a:r>
              <a:rPr lang="en-US" dirty="0"/>
              <a:t>Thanks to donor agencies to make this webinar possible:</a:t>
            </a:r>
          </a:p>
          <a:p>
            <a:pPr marL="569913" lvl="1" indent="-342900">
              <a:buFont typeface="Arial" panose="020B0604020202020204" pitchFamily="34" charset="0"/>
              <a:buChar char="•"/>
            </a:pPr>
            <a:r>
              <a:rPr lang="en-US" dirty="0"/>
              <a:t>Gates Foundation, </a:t>
            </a:r>
            <a:r>
              <a:rPr lang="en-US" dirty="0" err="1"/>
              <a:t>GiveWell</a:t>
            </a:r>
            <a:r>
              <a:rPr lang="en-US" dirty="0"/>
              <a:t>, USAID, Kiwanis International</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b="1" u="sng" dirty="0"/>
          </a:p>
          <a:p>
            <a:pPr indent="0" algn="ctr"/>
            <a:r>
              <a:rPr lang="en-US" sz="2600" b="1" u="sng" dirty="0">
                <a:solidFill>
                  <a:srgbClr val="FF00FF"/>
                </a:solidFill>
              </a:rPr>
              <a:t>Now is your chance to ask questions</a:t>
            </a:r>
          </a:p>
          <a:p>
            <a:endParaRPr lang="en-US" dirty="0"/>
          </a:p>
        </p:txBody>
      </p:sp>
    </p:spTree>
    <p:extLst>
      <p:ext uri="{BB962C8B-B14F-4D97-AF65-F5344CB8AC3E}">
        <p14:creationId xmlns:p14="http://schemas.microsoft.com/office/powerpoint/2010/main" val="167460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1470025" y="652463"/>
            <a:ext cx="3460750" cy="1947862"/>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z="1200" b="0" dirty="0">
                <a:latin typeface="Arial" panose="020B0604020202020204" pitchFamily="34" charset="0"/>
                <a:cs typeface="Arial" panose="020B0604020202020204" pitchFamily="34" charset="0"/>
              </a:rPr>
              <a:t>In order to answer this question it is important to look at the original model of salt iodization.</a:t>
            </a:r>
          </a:p>
          <a:p>
            <a:pPr eaLnBrk="1" hangingPunct="1"/>
            <a:endParaRPr lang="en-US" altLang="en-US" sz="1200" b="1" dirty="0">
              <a:latin typeface="Arial" panose="020B0604020202020204" pitchFamily="34" charset="0"/>
              <a:cs typeface="Arial" panose="020B0604020202020204" pitchFamily="34" charset="0"/>
            </a:endParaRPr>
          </a:p>
          <a:p>
            <a:pPr eaLnBrk="1" hangingPunct="1"/>
            <a:r>
              <a:rPr lang="en-US" altLang="en-US" sz="1200" b="0" dirty="0">
                <a:latin typeface="Arial" panose="020B0604020202020204" pitchFamily="34" charset="0"/>
                <a:cs typeface="Arial" panose="020B0604020202020204" pitchFamily="34" charset="0"/>
              </a:rPr>
              <a:t>The original model was focusing on the intake of iodine through iodized salt at household level to meet the needs and eliminate iodine deficiency. The Iodine status was mainly measured through urinary iodine among school aged children (SAC). SAC because this was an easy group to reach and concentrated in schools so often representative samples could be obtained this way.</a:t>
            </a:r>
            <a:endParaRPr lang="en-US" altLang="en-US" sz="1200" dirty="0">
              <a:latin typeface="Arial" panose="020B0604020202020204" pitchFamily="34" charset="0"/>
              <a:cs typeface="Arial" panose="020B0604020202020204" pitchFamily="34" charset="0"/>
            </a:endParaRPr>
          </a:p>
          <a:p>
            <a:pPr eaLnBrk="1" hangingPunct="1"/>
            <a:endParaRPr lang="en-US" altLang="en-US" sz="1200" dirty="0">
              <a:latin typeface="Arial" panose="020B0604020202020204" pitchFamily="34" charset="0"/>
              <a:cs typeface="Arial" panose="020B0604020202020204" pitchFamily="34" charset="0"/>
            </a:endParaRPr>
          </a:p>
          <a:p>
            <a:pPr eaLnBrk="1" hangingPunct="1"/>
            <a:r>
              <a:rPr lang="en-US" altLang="en-US" sz="1200" dirty="0">
                <a:latin typeface="Arial" panose="020B0604020202020204" pitchFamily="34" charset="0"/>
                <a:cs typeface="Arial" panose="020B0604020202020204" pitchFamily="34" charset="0"/>
              </a:rPr>
              <a:t>We measure household coverage of salt with minimum iodine level of 15 mcg/kg. The assumption is that – </a:t>
            </a:r>
            <a:r>
              <a:rPr lang="en-GB" altLang="en-US" sz="1200" dirty="0">
                <a:latin typeface="Arial" panose="020B0604020202020204" pitchFamily="34" charset="0"/>
                <a:cs typeface="Arial" panose="020B0604020202020204" pitchFamily="34" charset="0"/>
              </a:rPr>
              <a:t>physiological requirement of 150 </a:t>
            </a:r>
            <a:r>
              <a:rPr lang="en-US" sz="1200" dirty="0">
                <a:latin typeface="Arial" panose="020B0604020202020204" pitchFamily="34" charset="0"/>
                <a:cs typeface="Arial" panose="020B0604020202020204" pitchFamily="34" charset="0"/>
              </a:rPr>
              <a:t>µg per day </a:t>
            </a:r>
            <a:r>
              <a:rPr lang="en-GB" altLang="en-US" sz="1200" dirty="0">
                <a:latin typeface="Arial" panose="020B0604020202020204" pitchFamily="34" charset="0"/>
                <a:cs typeface="Arial" panose="020B0604020202020204" pitchFamily="34" charset="0"/>
              </a:rPr>
              <a:t>for iodine can be provided through table/household salt, consumed on a daily basis, estimated at 10 g (10 x 15 ppm = 150 </a:t>
            </a:r>
            <a:r>
              <a:rPr lang="en-US" sz="1200" dirty="0">
                <a:latin typeface="Arial" panose="020B0604020202020204" pitchFamily="34" charset="0"/>
                <a:cs typeface="Arial" panose="020B0604020202020204" pitchFamily="34" charset="0"/>
              </a:rPr>
              <a:t>µg)</a:t>
            </a:r>
            <a:endParaRPr lang="en-GB" altLang="en-US" sz="1200" dirty="0">
              <a:latin typeface="Arial" panose="020B0604020202020204" pitchFamily="34" charset="0"/>
              <a:cs typeface="Arial" panose="020B0604020202020204" pitchFamily="34" charset="0"/>
            </a:endParaRPr>
          </a:p>
          <a:p>
            <a:pPr eaLnBrk="1" hangingPunct="1"/>
            <a:endParaRPr lang="en-US" altLang="en-US" sz="1200" dirty="0">
              <a:latin typeface="Arial" panose="020B0604020202020204" pitchFamily="34" charset="0"/>
              <a:cs typeface="Arial" panose="020B0604020202020204" pitchFamily="34" charset="0"/>
            </a:endParaRPr>
          </a:p>
          <a:p>
            <a:pPr eaLnBrk="1" hangingPunct="1"/>
            <a:r>
              <a:rPr lang="en-US" altLang="en-US" sz="1200" dirty="0">
                <a:latin typeface="Arial" panose="020B0604020202020204" pitchFamily="34" charset="0"/>
                <a:cs typeface="Arial" panose="020B0604020202020204" pitchFamily="34" charset="0"/>
              </a:rPr>
              <a:t>Intake of iodine through iodized salt at household level can help meet needs and eliminate deficiency</a:t>
            </a:r>
          </a:p>
          <a:p>
            <a:pPr eaLnBrk="1" hangingPunct="1"/>
            <a:r>
              <a:rPr lang="en-GB" altLang="en-US" sz="1200" dirty="0">
                <a:latin typeface="Arial" panose="020B0604020202020204" pitchFamily="34" charset="0"/>
                <a:cs typeface="Arial" panose="020B0604020202020204" pitchFamily="34" charset="0"/>
              </a:rPr>
              <a:t>Measure two key performance indicators: </a:t>
            </a:r>
          </a:p>
          <a:p>
            <a:pPr lvl="1" eaLnBrk="1" hangingPunct="1">
              <a:buFont typeface="Wingdings" panose="05000000000000000000" pitchFamily="2" charset="2"/>
              <a:buChar char="§"/>
            </a:pPr>
            <a:r>
              <a:rPr lang="en-GB" altLang="en-US" sz="1200" dirty="0">
                <a:latin typeface="Arial" panose="020B0604020202020204" pitchFamily="34" charset="0"/>
                <a:cs typeface="Arial" panose="020B0604020202020204" pitchFamily="34" charset="0"/>
              </a:rPr>
              <a:t>HHIS – adequately iodized salt at household level</a:t>
            </a:r>
          </a:p>
          <a:p>
            <a:pPr lvl="1" eaLnBrk="1" hangingPunct="1">
              <a:buFont typeface="Wingdings" panose="05000000000000000000" pitchFamily="2" charset="2"/>
              <a:buChar char="§"/>
            </a:pPr>
            <a:r>
              <a:rPr lang="en-GB" altLang="en-US" sz="1200" dirty="0">
                <a:latin typeface="Arial" panose="020B0604020202020204" pitchFamily="34" charset="0"/>
                <a:cs typeface="Arial" panose="020B0604020202020204" pitchFamily="34" charset="0"/>
              </a:rPr>
              <a:t>UIC – iodine status of populations</a:t>
            </a:r>
          </a:p>
          <a:p>
            <a:pPr marL="323279" lvl="1"/>
            <a:endParaRPr lang="en-GB" altLang="en-US" sz="1200" dirty="0">
              <a:latin typeface="Arial" panose="020B0604020202020204" pitchFamily="34" charset="0"/>
              <a:cs typeface="Arial" panose="020B0604020202020204" pitchFamily="34" charset="0"/>
            </a:endParaRPr>
          </a:p>
          <a:p>
            <a:pPr marL="323279" lvl="1"/>
            <a:r>
              <a:rPr lang="en-GB" altLang="en-US" sz="1200" dirty="0">
                <a:latin typeface="Arial" panose="020B0604020202020204" pitchFamily="34" charset="0"/>
                <a:cs typeface="Arial" panose="020B0604020202020204" pitchFamily="34" charset="0"/>
              </a:rPr>
              <a:t>The goal was to achieve 90% coverage of households using adequately iodized salt</a:t>
            </a:r>
          </a:p>
          <a:p>
            <a:pPr marL="323279" lvl="1"/>
            <a:r>
              <a:rPr lang="en-GB" altLang="en-US" sz="1200" dirty="0">
                <a:latin typeface="Arial" panose="020B0604020202020204" pitchFamily="34" charset="0"/>
                <a:cs typeface="Arial" panose="020B0604020202020204" pitchFamily="34" charset="0"/>
              </a:rPr>
              <a:t>The goal was to eliminate iodine deficiency disorders (IDD), in particular goitre, the most obvious clinical symptom of iodine deficiency</a:t>
            </a:r>
          </a:p>
          <a:p>
            <a:pPr marL="323279" lvl="1"/>
            <a:endParaRPr lang="en-GB" altLang="en-US" sz="2200" dirty="0">
              <a:latin typeface="Calibri" panose="020F0502020204030204" pitchFamily="34" charset="0"/>
              <a:cs typeface="Calibri" panose="020F0502020204030204" pitchFamily="34" charset="0"/>
            </a:endParaRPr>
          </a:p>
          <a:p>
            <a:pPr eaLnBrk="1" hangingPunct="1">
              <a:spcBef>
                <a:spcPct val="0"/>
              </a:spcBef>
            </a:pPr>
            <a:endParaRPr lang="en-GB" altLang="en-US" dirty="0"/>
          </a:p>
        </p:txBody>
      </p:sp>
      <p:sp>
        <p:nvSpPr>
          <p:cNvPr id="24580" name="Slide Number Placeholder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00437" indent="-269399" eaLnBrk="0" hangingPunct="0">
              <a:defRPr>
                <a:solidFill>
                  <a:schemeClr val="tx1"/>
                </a:solidFill>
                <a:latin typeface="Calibri" panose="020F0502020204030204" pitchFamily="34" charset="0"/>
                <a:cs typeface="Arial" panose="020B0604020202020204" pitchFamily="34" charset="0"/>
              </a:defRPr>
            </a:lvl2pPr>
            <a:lvl3pPr marL="1077596" indent="-215519" eaLnBrk="0" hangingPunct="0">
              <a:defRPr>
                <a:solidFill>
                  <a:schemeClr val="tx1"/>
                </a:solidFill>
                <a:latin typeface="Calibri" panose="020F0502020204030204" pitchFamily="34" charset="0"/>
                <a:cs typeface="Arial" panose="020B0604020202020204" pitchFamily="34" charset="0"/>
              </a:defRPr>
            </a:lvl3pPr>
            <a:lvl4pPr marL="1508635" indent="-215519" eaLnBrk="0" hangingPunct="0">
              <a:defRPr>
                <a:solidFill>
                  <a:schemeClr val="tx1"/>
                </a:solidFill>
                <a:latin typeface="Calibri" panose="020F0502020204030204" pitchFamily="34" charset="0"/>
                <a:cs typeface="Arial" panose="020B0604020202020204" pitchFamily="34" charset="0"/>
              </a:defRPr>
            </a:lvl4pPr>
            <a:lvl5pPr marL="1939673" indent="-215519" eaLnBrk="0" hangingPunct="0">
              <a:defRPr>
                <a:solidFill>
                  <a:schemeClr val="tx1"/>
                </a:solidFill>
                <a:latin typeface="Calibri" panose="020F0502020204030204" pitchFamily="34" charset="0"/>
                <a:cs typeface="Arial" panose="020B0604020202020204" pitchFamily="34" charset="0"/>
              </a:defRPr>
            </a:lvl5pPr>
            <a:lvl6pPr marL="2370711" indent="-215519" defTabSz="43103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801750" indent="-215519" defTabSz="43103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232789" indent="-215519" defTabSz="43103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663827" indent="-215519" defTabSz="43103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25B5D930-0AB1-4F05-AC28-838B7FA30CFA}" type="slidenum">
              <a:rPr lang="en-GB" altLang="en-US">
                <a:cs typeface="Calibri" panose="020F0502020204030204" pitchFamily="34" charset="0"/>
              </a:rPr>
              <a:pPr eaLnBrk="1" hangingPunct="1"/>
              <a:t>4</a:t>
            </a:fld>
            <a:endParaRPr lang="en-GB" altLang="en-US">
              <a:cs typeface="Calibri" panose="020F0502020204030204" pitchFamily="34" charset="0"/>
            </a:endParaRPr>
          </a:p>
        </p:txBody>
      </p:sp>
    </p:spTree>
    <p:extLst>
      <p:ext uri="{BB962C8B-B14F-4D97-AF65-F5344CB8AC3E}">
        <p14:creationId xmlns:p14="http://schemas.microsoft.com/office/powerpoint/2010/main" val="656741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a:t>The new program goal is to optimize iodine nutrition (versus the elimination of iodine deficiency disorders). Different dietary sources of iodine now play a role.</a:t>
            </a:r>
          </a:p>
          <a:p>
            <a:pPr eaLnBrk="1" hangingPunct="1">
              <a:spcBef>
                <a:spcPct val="0"/>
              </a:spcBef>
            </a:pPr>
            <a:endParaRPr lang="en-GB" altLang="en-US" dirty="0"/>
          </a:p>
          <a:p>
            <a:pPr eaLnBrk="1" hangingPunct="1">
              <a:spcBef>
                <a:spcPct val="0"/>
              </a:spcBef>
            </a:pPr>
            <a:r>
              <a:rPr lang="en-GB" altLang="en-US" dirty="0"/>
              <a:t>We now all know that the original model was too simplistic and doesn’t fit the reality of today’s salt intake anymore</a:t>
            </a:r>
          </a:p>
          <a:p>
            <a:pPr eaLnBrk="1" hangingPunct="1">
              <a:spcBef>
                <a:spcPct val="0"/>
              </a:spcBef>
            </a:pPr>
            <a:endParaRPr lang="en-GB" altLang="en-US" dirty="0"/>
          </a:p>
          <a:p>
            <a:pPr eaLnBrk="1" hangingPunct="1">
              <a:spcBef>
                <a:spcPct val="0"/>
              </a:spcBef>
            </a:pPr>
            <a:r>
              <a:rPr lang="en-GB" altLang="en-US" dirty="0"/>
              <a:t>The most important change is that processed foods has become an important contributor of salt intake in our diet, pretty much everywhere around the world.</a:t>
            </a:r>
          </a:p>
          <a:p>
            <a:pPr eaLnBrk="1" hangingPunct="1">
              <a:spcBef>
                <a:spcPct val="0"/>
              </a:spcBef>
            </a:pPr>
            <a:r>
              <a:rPr lang="en-GB" altLang="en-US" dirty="0"/>
              <a:t>This salt forms a significant part of our total salt intake and therefore needs to be included in the salt iodization approach if we want to ensure adequate iodine intake </a:t>
            </a:r>
          </a:p>
          <a:p>
            <a:pPr eaLnBrk="1" hangingPunct="1">
              <a:spcBef>
                <a:spcPct val="0"/>
              </a:spcBef>
            </a:pPr>
            <a:endParaRPr lang="en-GB" altLang="en-US" dirty="0"/>
          </a:p>
          <a:p>
            <a:pPr marL="0" marR="0" lvl="0" indent="0" defTabSz="914400" eaLnBrk="1" fontAlgn="auto" latinLnBrk="0" hangingPunct="1">
              <a:lnSpc>
                <a:spcPct val="100000"/>
              </a:lnSpc>
              <a:spcBef>
                <a:spcPct val="0"/>
              </a:spcBef>
              <a:spcAft>
                <a:spcPts val="0"/>
              </a:spcAft>
              <a:buClrTx/>
              <a:buSzTx/>
              <a:buFontTx/>
              <a:buNone/>
              <a:tabLst/>
              <a:defRPr/>
            </a:pPr>
            <a:r>
              <a:rPr lang="en-GB" altLang="en-US" dirty="0"/>
              <a:t>We also observe that iodine appears in rare cases in water or agricultural products.</a:t>
            </a:r>
            <a:r>
              <a:rPr lang="en-GB" altLang="en-US" i="0" dirty="0"/>
              <a:t> </a:t>
            </a:r>
            <a:endParaRPr lang="en-GB" altLang="en-US" b="1" dirty="0"/>
          </a:p>
          <a:p>
            <a:pPr eaLnBrk="1" hangingPunct="1">
              <a:spcBef>
                <a:spcPct val="0"/>
              </a:spcBef>
            </a:pPr>
            <a:endParaRPr lang="en-GB" altLang="en-US" dirty="0"/>
          </a:p>
          <a:p>
            <a:pPr eaLnBrk="1" hangingPunct="1">
              <a:spcBef>
                <a:spcPct val="0"/>
              </a:spcBef>
            </a:pPr>
            <a:r>
              <a:rPr lang="en-GB" altLang="en-US" dirty="0"/>
              <a:t>Further, there are now also other program interventions that provide iodine. For example, home fortification with micronutrient powder, targeting children &lt; 2 years of age. </a:t>
            </a:r>
          </a:p>
          <a:p>
            <a:pPr eaLnBrk="1" hangingPunct="1">
              <a:spcBef>
                <a:spcPct val="0"/>
              </a:spcBef>
            </a:pPr>
            <a:r>
              <a:rPr lang="en-GB" altLang="en-US" dirty="0"/>
              <a:t>Or multi micronutrient supplements for women, or specialized food products such as blended foods or ready to use foods that are used in humanitarian settings or social safety nets. </a:t>
            </a:r>
          </a:p>
          <a:p>
            <a:pPr eaLnBrk="1" hangingPunct="1">
              <a:spcBef>
                <a:spcPct val="0"/>
              </a:spcBef>
            </a:pPr>
            <a:r>
              <a:rPr lang="en-GB" altLang="en-US" dirty="0"/>
              <a:t>These ‘other micronutrient intervention’ may not be significant but can fill important gaps and program managers need to be aware.</a:t>
            </a:r>
          </a:p>
          <a:p>
            <a:pPr eaLnBrk="1" hangingPunct="1">
              <a:spcBef>
                <a:spcPct val="0"/>
              </a:spcBef>
            </a:pPr>
            <a:endParaRPr lang="en-GB" altLang="en-US" dirty="0"/>
          </a:p>
          <a:p>
            <a:pPr marL="0" marR="0" lvl="0" indent="0" defTabSz="914400" eaLnBrk="1" fontAlgn="auto" latinLnBrk="0" hangingPunct="1">
              <a:lnSpc>
                <a:spcPct val="100000"/>
              </a:lnSpc>
              <a:spcBef>
                <a:spcPct val="0"/>
              </a:spcBef>
              <a:spcAft>
                <a:spcPts val="0"/>
              </a:spcAft>
              <a:buClrTx/>
              <a:buSzTx/>
              <a:buFontTx/>
              <a:buNone/>
              <a:tabLst/>
              <a:defRPr/>
            </a:pPr>
            <a:r>
              <a:rPr lang="en-GB" altLang="en-US" dirty="0"/>
              <a:t>HOWEVER, salt iodization is and remains the core in the battle to eliminate iodine deficiency. </a:t>
            </a:r>
            <a:r>
              <a:rPr lang="en-GB" altLang="en-US" b="1" dirty="0"/>
              <a:t> We need to look at processed food in our program. We do not yet have a good monitoring tool yet to measure the use of processed foods with iodized salt, but tools are under development. </a:t>
            </a:r>
            <a:endParaRPr lang="en-US" sz="1200" b="0" dirty="0">
              <a:latin typeface="+mj-lt"/>
              <a:ea typeface="+mj-ea"/>
              <a:cs typeface="+mj-cs"/>
              <a:sym typeface="Arial"/>
            </a:endParaRPr>
          </a:p>
          <a:p>
            <a:pPr eaLnBrk="1" hangingPunct="1">
              <a:spcBef>
                <a:spcPct val="0"/>
              </a:spcBef>
            </a:pPr>
            <a:endParaRPr lang="en-GB" altLang="en-US" dirty="0"/>
          </a:p>
          <a:p>
            <a:pPr eaLnBrk="1" hangingPunct="1">
              <a:spcBef>
                <a:spcPct val="0"/>
              </a:spcBef>
            </a:pPr>
            <a:r>
              <a:rPr lang="en-GB" altLang="en-US" b="1" u="sng" dirty="0">
                <a:solidFill>
                  <a:srgbClr val="FF0000"/>
                </a:solidFill>
              </a:rPr>
              <a:t>We need to keep the focus on the scale up of salt iodization and sustain what we have achieved</a:t>
            </a:r>
          </a:p>
          <a:p>
            <a:pPr eaLnBrk="1" hangingPunct="1">
              <a:spcBef>
                <a:spcPct val="0"/>
              </a:spcBef>
            </a:pPr>
            <a:endParaRPr lang="en-GB" altLang="en-US" u="sng" dirty="0"/>
          </a:p>
          <a:p>
            <a:pPr eaLnBrk="1" hangingPunct="1">
              <a:spcBef>
                <a:spcPct val="0"/>
              </a:spcBef>
            </a:pPr>
            <a:r>
              <a:rPr lang="en-US" sz="1200" b="0" i="1" u="none" strike="noStrike" dirty="0">
                <a:effectLst/>
                <a:latin typeface="+mj-lt"/>
                <a:ea typeface="+mj-ea"/>
                <a:cs typeface="+mj-cs"/>
                <a:sym typeface="Arial"/>
              </a:rPr>
              <a:t>  </a:t>
            </a:r>
          </a:p>
        </p:txBody>
      </p:sp>
      <p:sp>
        <p:nvSpPr>
          <p:cNvPr id="266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57066" indent="-291179" eaLnBrk="0" hangingPunct="0">
              <a:defRPr>
                <a:solidFill>
                  <a:schemeClr val="tx1"/>
                </a:solidFill>
                <a:latin typeface="Calibri" panose="020F0502020204030204" pitchFamily="34" charset="0"/>
                <a:cs typeface="Arial" panose="020B0604020202020204" pitchFamily="34" charset="0"/>
              </a:defRPr>
            </a:lvl2pPr>
            <a:lvl3pPr marL="1164717" indent="-232943" eaLnBrk="0" hangingPunct="0">
              <a:defRPr>
                <a:solidFill>
                  <a:schemeClr val="tx1"/>
                </a:solidFill>
                <a:latin typeface="Calibri" panose="020F0502020204030204" pitchFamily="34" charset="0"/>
                <a:cs typeface="Arial" panose="020B0604020202020204" pitchFamily="34" charset="0"/>
              </a:defRPr>
            </a:lvl3pPr>
            <a:lvl4pPr marL="1630604" indent="-232943" eaLnBrk="0" hangingPunct="0">
              <a:defRPr>
                <a:solidFill>
                  <a:schemeClr val="tx1"/>
                </a:solidFill>
                <a:latin typeface="Calibri" panose="020F0502020204030204" pitchFamily="34" charset="0"/>
                <a:cs typeface="Arial" panose="020B0604020202020204" pitchFamily="34" charset="0"/>
              </a:defRPr>
            </a:lvl4pPr>
            <a:lvl5pPr marL="2096491" indent="-232943" eaLnBrk="0" hangingPunct="0">
              <a:defRPr>
                <a:solidFill>
                  <a:schemeClr val="tx1"/>
                </a:solidFill>
                <a:latin typeface="Calibri" panose="020F0502020204030204" pitchFamily="34" charset="0"/>
                <a:cs typeface="Arial" panose="020B0604020202020204" pitchFamily="34" charset="0"/>
              </a:defRPr>
            </a:lvl5pPr>
            <a:lvl6pPr marL="2562377" indent="-232943" defTabSz="46588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8264" indent="-232943" defTabSz="46588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4151" indent="-232943" defTabSz="46588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0038" indent="-232943" defTabSz="46588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B20B7FDD-8D4B-4641-9098-CCB1170FD95E}" type="slidenum">
              <a:rPr lang="en-GB" altLang="en-US">
                <a:cs typeface="Calibri" panose="020F0502020204030204" pitchFamily="34" charset="0"/>
              </a:rPr>
              <a:pPr eaLnBrk="1" hangingPunct="1"/>
              <a:t>5</a:t>
            </a:fld>
            <a:endParaRPr lang="en-GB" altLang="en-US">
              <a:cs typeface="Calibri" panose="020F0502020204030204" pitchFamily="34" charset="0"/>
            </a:endParaRPr>
          </a:p>
        </p:txBody>
      </p:sp>
    </p:spTree>
    <p:extLst>
      <p:ext uri="{BB962C8B-B14F-4D97-AF65-F5344CB8AC3E}">
        <p14:creationId xmlns:p14="http://schemas.microsoft.com/office/powerpoint/2010/main" val="507117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What have been the main milestones in iodine programming?</a:t>
            </a:r>
          </a:p>
          <a:p>
            <a:pPr marL="514350" indent="-447675">
              <a:buFont typeface="Wingdings" panose="05000000000000000000" pitchFamily="2" charset="2"/>
              <a:buChar char="§"/>
            </a:pPr>
            <a:endParaRPr lang="en-US" dirty="0"/>
          </a:p>
          <a:p>
            <a:pPr marL="514350" indent="-447675">
              <a:buFont typeface="Wingdings" panose="05000000000000000000" pitchFamily="2" charset="2"/>
              <a:buChar char="§"/>
            </a:pPr>
            <a:r>
              <a:rPr lang="en-US" dirty="0"/>
              <a:t>When USI programs began, the focus was on providing adequate iodine to prevent deficiency disorders (clinical signs like goiter), particularly in school age children</a:t>
            </a:r>
          </a:p>
          <a:p>
            <a:pPr marL="514350" indent="-447675">
              <a:buFont typeface="Wingdings" panose="05000000000000000000" pitchFamily="2" charset="2"/>
              <a:buChar char="§"/>
            </a:pPr>
            <a:endParaRPr lang="en-US" dirty="0"/>
          </a:p>
          <a:p>
            <a:pPr marL="514350" indent="-447675">
              <a:buFont typeface="Wingdings" panose="05000000000000000000" pitchFamily="2" charset="2"/>
              <a:buChar char="§"/>
            </a:pPr>
            <a:r>
              <a:rPr lang="en-US" dirty="0"/>
              <a:t>Studies in the 1980s showed the detrimental effect iodine deficiency has on brain development and focus shifted to all consequences to include the pregnancy period</a:t>
            </a:r>
          </a:p>
          <a:p>
            <a:pPr marL="514350" indent="-447675">
              <a:buFont typeface="Wingdings" panose="05000000000000000000" pitchFamily="2" charset="2"/>
              <a:buChar char="§"/>
            </a:pPr>
            <a:endParaRPr lang="en-US" dirty="0"/>
          </a:p>
          <a:p>
            <a:pPr marL="514350" marR="0" lvl="0" indent="-447675"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dirty="0"/>
              <a:t>As programs matured and more data on iodine status became available, deficiency decreased but some programs reported more than adequate intakes. Like inadequate intakes, this needs to be avoided because it affects thyroid function in a negative way </a:t>
            </a:r>
            <a:r>
              <a:rPr lang="en-US" dirty="0">
                <a:sym typeface="Wingdings" pitchFamily="2" charset="2"/>
              </a:rPr>
              <a:t> </a:t>
            </a:r>
            <a:r>
              <a:rPr lang="en-US" dirty="0"/>
              <a:t>the focus of programs and program monitoring shifted to ensure adequate intake for all – not too little and not too much -  hence the term ‘Optimal Iodine Nutrition’</a:t>
            </a:r>
          </a:p>
          <a:p>
            <a:pPr marL="514350" indent="-447675">
              <a:buFont typeface="Wingdings" panose="05000000000000000000" pitchFamily="2" charset="2"/>
              <a:buChar char="§"/>
            </a:pPr>
            <a:endParaRPr lang="en-US" dirty="0"/>
          </a:p>
          <a:p>
            <a:pPr marL="514350" indent="-447675">
              <a:buFont typeface="Wingdings" panose="05000000000000000000" pitchFamily="2" charset="2"/>
              <a:buChar char="§"/>
            </a:pPr>
            <a:r>
              <a:rPr lang="en-US" dirty="0"/>
              <a:t>Need to develop new tools and guidance to better track USI programs and ensure optimal iodine nutrition</a:t>
            </a:r>
          </a:p>
          <a:p>
            <a:pPr marL="514350" indent="-447675">
              <a:buFont typeface="Wingdings" panose="05000000000000000000" pitchFamily="2" charset="2"/>
              <a:buChar char="§"/>
            </a:pPr>
            <a:endParaRPr lang="en-US" dirty="0"/>
          </a:p>
          <a:p>
            <a:endParaRPr lang="en-US" dirty="0"/>
          </a:p>
        </p:txBody>
      </p:sp>
    </p:spTree>
    <p:extLst>
      <p:ext uri="{BB962C8B-B14F-4D97-AF65-F5344CB8AC3E}">
        <p14:creationId xmlns:p14="http://schemas.microsoft.com/office/powerpoint/2010/main" val="3769673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hangingPunct="1"/>
            <a:r>
              <a:rPr lang="en-US" dirty="0"/>
              <a:t>The salt iodization program is successful if it delivers iodized salt that is of the right </a:t>
            </a:r>
            <a:r>
              <a:rPr lang="en-US" u="sng" dirty="0"/>
              <a:t>quality</a:t>
            </a:r>
            <a:r>
              <a:rPr lang="en-US" dirty="0"/>
              <a:t> (iodization level), has reached </a:t>
            </a:r>
            <a:r>
              <a:rPr lang="en-US" u="sng" dirty="0"/>
              <a:t>scale</a:t>
            </a:r>
            <a:r>
              <a:rPr lang="en-US" dirty="0"/>
              <a:t> so everyone’s iodine needs are met and makes an </a:t>
            </a:r>
            <a:r>
              <a:rPr lang="en-US" u="sng" dirty="0"/>
              <a:t>impact</a:t>
            </a:r>
            <a:r>
              <a:rPr lang="en-US" dirty="0"/>
              <a:t> (achieves optimum iodine nutrition): </a:t>
            </a:r>
          </a:p>
          <a:p>
            <a:pPr hangingPunct="1"/>
            <a:endParaRPr lang="en-US" dirty="0"/>
          </a:p>
          <a:p>
            <a:pPr hangingPunct="1"/>
            <a:r>
              <a:rPr lang="en-US" dirty="0"/>
              <a:t>While doing this we need to make sure that we </a:t>
            </a:r>
          </a:p>
          <a:p>
            <a:pPr marL="342900" indent="-342900" hangingPunct="1">
              <a:buFont typeface="Wingdings" pitchFamily="2" charset="2"/>
              <a:buChar char="à"/>
            </a:pPr>
            <a:r>
              <a:rPr lang="en-US" dirty="0"/>
              <a:t>minimize the population that is deficient </a:t>
            </a:r>
          </a:p>
          <a:p>
            <a:pPr marL="342900" indent="-342900" hangingPunct="1">
              <a:buFont typeface="Wingdings" pitchFamily="2" charset="2"/>
              <a:buChar char="à"/>
            </a:pPr>
            <a:r>
              <a:rPr lang="en-US" dirty="0"/>
              <a:t>minimize the population that has more than adequate iodine intake </a:t>
            </a:r>
          </a:p>
          <a:p>
            <a:pPr hangingPunct="1"/>
            <a:endParaRPr lang="en-US" dirty="0"/>
          </a:p>
          <a:p>
            <a:pPr algn="ctr" hangingPunct="1"/>
            <a:r>
              <a:rPr lang="en-US" dirty="0"/>
              <a:t>We need to have a </a:t>
            </a:r>
            <a:r>
              <a:rPr lang="en-US" dirty="0">
                <a:solidFill>
                  <a:srgbClr val="FF00FF"/>
                </a:solidFill>
              </a:rPr>
              <a:t>program </a:t>
            </a:r>
            <a:r>
              <a:rPr lang="en-US" dirty="0">
                <a:solidFill>
                  <a:schemeClr val="tx1"/>
                </a:solidFill>
              </a:rPr>
              <a:t>that is </a:t>
            </a:r>
            <a:r>
              <a:rPr lang="en-US" dirty="0">
                <a:solidFill>
                  <a:srgbClr val="FF00FF"/>
                </a:solidFill>
              </a:rPr>
              <a:t>designed </a:t>
            </a:r>
            <a:r>
              <a:rPr lang="en-US" dirty="0">
                <a:solidFill>
                  <a:schemeClr val="tx1"/>
                </a:solidFill>
              </a:rPr>
              <a:t>and</a:t>
            </a:r>
            <a:r>
              <a:rPr lang="en-US" dirty="0">
                <a:solidFill>
                  <a:srgbClr val="FF00FF"/>
                </a:solidFill>
              </a:rPr>
              <a:t> implemented </a:t>
            </a:r>
            <a:r>
              <a:rPr lang="en-US" dirty="0">
                <a:solidFill>
                  <a:schemeClr val="tx1"/>
                </a:solidFill>
              </a:rPr>
              <a:t>correctly in order to have the right</a:t>
            </a:r>
            <a:r>
              <a:rPr lang="en-US" dirty="0">
                <a:solidFill>
                  <a:srgbClr val="FF00FF"/>
                </a:solidFill>
              </a:rPr>
              <a:t> impact </a:t>
            </a:r>
            <a:endParaRPr lang="en-US" dirty="0"/>
          </a:p>
          <a:p>
            <a:pPr algn="ctr" hangingPunct="1"/>
            <a:endParaRPr lang="en-US" dirty="0"/>
          </a:p>
          <a:p>
            <a:pPr algn="ctr" hangingPunct="1"/>
            <a:r>
              <a:rPr lang="en-US" dirty="0"/>
              <a:t>We depend on the </a:t>
            </a:r>
            <a:r>
              <a:rPr lang="en-US" dirty="0">
                <a:solidFill>
                  <a:srgbClr val="FF00FF"/>
                </a:solidFill>
              </a:rPr>
              <a:t>right data </a:t>
            </a:r>
            <a:r>
              <a:rPr lang="en-US" dirty="0"/>
              <a:t>to inform us</a:t>
            </a:r>
          </a:p>
          <a:p>
            <a:endParaRPr lang="en-US" dirty="0"/>
          </a:p>
        </p:txBody>
      </p:sp>
    </p:spTree>
    <p:extLst>
      <p:ext uri="{BB962C8B-B14F-4D97-AF65-F5344CB8AC3E}">
        <p14:creationId xmlns:p14="http://schemas.microsoft.com/office/powerpoint/2010/main" val="233270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b="0" i="0" u="none" strike="noStrike" dirty="0">
                <a:effectLst/>
                <a:latin typeface="+mj-lt"/>
                <a:ea typeface="+mj-ea"/>
                <a:cs typeface="+mj-cs"/>
                <a:sym typeface="Arial"/>
              </a:rPr>
              <a:t>Salt iodization is one of the most successful public health interventions ever!</a:t>
            </a:r>
          </a:p>
          <a:p>
            <a:pPr marL="0" marR="0" lvl="0" indent="0" defTabSz="914400" eaLnBrk="1" fontAlgn="auto" latinLnBrk="0" hangingPunct="1">
              <a:lnSpc>
                <a:spcPct val="100000"/>
              </a:lnSpc>
              <a:spcBef>
                <a:spcPts val="0"/>
              </a:spcBef>
              <a:spcAft>
                <a:spcPts val="0"/>
              </a:spcAft>
              <a:buClrTx/>
              <a:buSzTx/>
              <a:buFontTx/>
              <a:buNone/>
              <a:tabLst/>
              <a:defRPr/>
            </a:pPr>
            <a:endParaRPr lang="en-US" sz="1200" b="0" i="0" u="none" strike="noStrike" dirty="0">
              <a:effectLst/>
              <a:latin typeface="+mj-lt"/>
              <a:ea typeface="+mj-ea"/>
              <a:cs typeface="+mj-cs"/>
              <a:sym typeface="Arial"/>
            </a:endParaRPr>
          </a:p>
          <a:p>
            <a:pPr marL="0" marR="0" lvl="0" indent="0" defTabSz="914400" eaLnBrk="1" fontAlgn="auto" latinLnBrk="0" hangingPunct="1">
              <a:lnSpc>
                <a:spcPct val="100000"/>
              </a:lnSpc>
              <a:spcBef>
                <a:spcPts val="0"/>
              </a:spcBef>
              <a:spcAft>
                <a:spcPts val="0"/>
              </a:spcAft>
              <a:buClrTx/>
              <a:buSzTx/>
              <a:buFontTx/>
              <a:buNone/>
              <a:tabLst/>
              <a:defRPr/>
            </a:pPr>
            <a:r>
              <a:rPr lang="en-US" sz="1200" b="0" i="0" u="none" strike="noStrike" dirty="0">
                <a:effectLst/>
                <a:latin typeface="+mj-lt"/>
                <a:ea typeface="+mj-ea"/>
                <a:cs typeface="+mj-cs"/>
                <a:sym typeface="Arial"/>
              </a:rPr>
              <a:t>We observe an increase in number of countries with optimal iodine intake from 8 to 121 and the number of countries declining with inadequate intake  from 113 to 21.</a:t>
            </a:r>
          </a:p>
          <a:p>
            <a:pPr marL="0" marR="0" lvl="0" indent="0" defTabSz="914400" eaLnBrk="1" fontAlgn="auto" latinLnBrk="0" hangingPunct="1">
              <a:lnSpc>
                <a:spcPct val="100000"/>
              </a:lnSpc>
              <a:spcBef>
                <a:spcPts val="0"/>
              </a:spcBef>
              <a:spcAft>
                <a:spcPts val="0"/>
              </a:spcAft>
              <a:buClrTx/>
              <a:buSzTx/>
              <a:buFontTx/>
              <a:buNone/>
              <a:tabLst/>
              <a:defRPr/>
            </a:pPr>
            <a:endParaRPr lang="en-US" sz="1200" b="0" i="0" u="none" strike="noStrike" dirty="0">
              <a:effectLst/>
              <a:latin typeface="+mj-lt"/>
              <a:ea typeface="+mj-ea"/>
              <a:cs typeface="+mj-cs"/>
              <a:sym typeface="Arial"/>
            </a:endParaRPr>
          </a:p>
          <a:p>
            <a:pPr marL="0" marR="0" lvl="0" indent="0" defTabSz="914400" eaLnBrk="1" fontAlgn="auto" latinLnBrk="0" hangingPunct="1">
              <a:lnSpc>
                <a:spcPct val="100000"/>
              </a:lnSpc>
              <a:spcBef>
                <a:spcPts val="0"/>
              </a:spcBef>
              <a:spcAft>
                <a:spcPts val="0"/>
              </a:spcAft>
              <a:buClrTx/>
              <a:buSzTx/>
              <a:buFontTx/>
              <a:buNone/>
              <a:tabLst/>
              <a:defRPr/>
            </a:pPr>
            <a:r>
              <a:rPr lang="en-US" sz="1200" b="0" i="0" u="none" strike="noStrike" dirty="0">
                <a:effectLst/>
                <a:latin typeface="+mj-lt"/>
                <a:ea typeface="+mj-ea"/>
                <a:cs typeface="+mj-cs"/>
                <a:sym typeface="Arial"/>
              </a:rPr>
              <a:t>It is also important to note that the number countries for which the IGN global scorecard has data on iodine status has increased from 121 to 155 over this same time period, so the denominator is getting bigger.</a:t>
            </a:r>
          </a:p>
          <a:p>
            <a:pPr marL="0" marR="0" lvl="0" indent="0" defTabSz="914400" eaLnBrk="1" fontAlgn="auto" latinLnBrk="0" hangingPunct="1">
              <a:lnSpc>
                <a:spcPct val="100000"/>
              </a:lnSpc>
              <a:spcBef>
                <a:spcPts val="0"/>
              </a:spcBef>
              <a:spcAft>
                <a:spcPts val="0"/>
              </a:spcAft>
              <a:buClrTx/>
              <a:buSzTx/>
              <a:buFontTx/>
              <a:buNone/>
              <a:tabLst/>
              <a:defRPr/>
            </a:pPr>
            <a:endParaRPr lang="en-US" sz="1200" b="0" i="0" u="none" strike="noStrike" dirty="0">
              <a:effectLst/>
              <a:latin typeface="+mj-lt"/>
              <a:ea typeface="+mj-ea"/>
              <a:cs typeface="+mj-cs"/>
              <a:sym typeface="Arial"/>
            </a:endParaRPr>
          </a:p>
          <a:p>
            <a:endParaRPr lang="en-US" dirty="0"/>
          </a:p>
          <a:p>
            <a:endParaRPr lang="en-US" sz="1200" b="0" i="0" u="none" strike="noStrike" dirty="0">
              <a:effectLst/>
              <a:latin typeface="+mj-lt"/>
              <a:ea typeface="+mj-ea"/>
              <a:cs typeface="+mj-cs"/>
              <a:sym typeface="Arial"/>
            </a:endParaRPr>
          </a:p>
        </p:txBody>
      </p:sp>
    </p:spTree>
    <p:extLst>
      <p:ext uri="{BB962C8B-B14F-4D97-AF65-F5344CB8AC3E}">
        <p14:creationId xmlns:p14="http://schemas.microsoft.com/office/powerpoint/2010/main" val="415399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 graph shows the historical developments of iodine deficiency very well.</a:t>
            </a:r>
          </a:p>
          <a:p>
            <a:endParaRPr lang="en-US" dirty="0"/>
          </a:p>
          <a:p>
            <a:r>
              <a:rPr lang="en-US" dirty="0"/>
              <a:t>This figure shows the data from many countries in the world, 27 years ago in 1993. On the horizontal axis we see the median UIC while on the vertical axis we see the goiter rate. </a:t>
            </a:r>
          </a:p>
          <a:p>
            <a:endParaRPr lang="en-US" dirty="0"/>
          </a:p>
          <a:p>
            <a:r>
              <a:rPr lang="en-US" dirty="0"/>
              <a:t>The bubbles represent countries - The size of he bubble represents the population size of a country. The big ones are China and India for example.</a:t>
            </a:r>
          </a:p>
          <a:p>
            <a:endParaRPr lang="en-US" dirty="0"/>
          </a:p>
          <a:p>
            <a:r>
              <a:rPr lang="en-US" dirty="0"/>
              <a:t>The </a:t>
            </a:r>
            <a:r>
              <a:rPr lang="en-US" dirty="0" err="1"/>
              <a:t>colour</a:t>
            </a:r>
            <a:r>
              <a:rPr lang="en-US" dirty="0"/>
              <a:t> corresponds with the region of the world. WHO classification of regions was used.</a:t>
            </a:r>
          </a:p>
          <a:p>
            <a:endParaRPr lang="en-US" dirty="0"/>
          </a:p>
          <a:p>
            <a:endParaRPr lang="en-US" dirty="0"/>
          </a:p>
          <a:p>
            <a:r>
              <a:rPr lang="en-US" dirty="0"/>
              <a:t>In 1993 we can conclude that many countries were suffering from iodine deficiency disorders – high goiter rates – and the iodine status in the majority of countries was inadequate – the MUIC for many countries was &lt; 100 mcg/L - 113 countries were iodine deficient</a:t>
            </a:r>
          </a:p>
          <a:p>
            <a:endParaRPr lang="en-US" dirty="0"/>
          </a:p>
          <a:p>
            <a:r>
              <a:rPr lang="en-US" dirty="0"/>
              <a:t>Now let us look 24 years later</a:t>
            </a:r>
          </a:p>
        </p:txBody>
      </p:sp>
    </p:spTree>
    <p:extLst>
      <p:ext uri="{BB962C8B-B14F-4D97-AF65-F5344CB8AC3E}">
        <p14:creationId xmlns:p14="http://schemas.microsoft.com/office/powerpoint/2010/main" val="3587315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and Content - 1 Column">
    <p:spTree>
      <p:nvGrpSpPr>
        <p:cNvPr id="1" name=""/>
        <p:cNvGrpSpPr/>
        <p:nvPr/>
      </p:nvGrpSpPr>
      <p:grpSpPr>
        <a:xfrm>
          <a:off x="0" y="0"/>
          <a:ext cx="0" cy="0"/>
          <a:chOff x="0" y="0"/>
          <a:chExt cx="0" cy="0"/>
        </a:xfrm>
      </p:grpSpPr>
      <p:sp>
        <p:nvSpPr>
          <p:cNvPr id="44" name="Shape 44"/>
          <p:cNvSpPr/>
          <p:nvPr/>
        </p:nvSpPr>
        <p:spPr>
          <a:xfrm>
            <a:off x="0" y="0"/>
            <a:ext cx="12195175" cy="1105469"/>
          </a:xfrm>
          <a:prstGeom prst="rect">
            <a:avLst/>
          </a:prstGeom>
          <a:solidFill>
            <a:schemeClr val="accent2"/>
          </a:solidFill>
          <a:ln w="12700">
            <a:miter lim="400000"/>
          </a:ln>
        </p:spPr>
        <p:txBody>
          <a:bodyPr lIns="45719" rIns="45719" anchor="ctr"/>
          <a:lstStyle/>
          <a:p>
            <a:pPr algn="ctr">
              <a:defRPr>
                <a:solidFill>
                  <a:srgbClr val="FFFFFF"/>
                </a:solidFill>
              </a:defRPr>
            </a:pPr>
            <a:endParaRPr/>
          </a:p>
        </p:txBody>
      </p:sp>
      <p:sp>
        <p:nvSpPr>
          <p:cNvPr id="46" name="Shape 46"/>
          <p:cNvSpPr>
            <a:spLocks noGrp="1"/>
          </p:cNvSpPr>
          <p:nvPr>
            <p:ph type="body" idx="1"/>
          </p:nvPr>
        </p:nvSpPr>
        <p:spPr>
          <a:xfrm>
            <a:off x="878647" y="1302707"/>
            <a:ext cx="10706770" cy="4992932"/>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47" name="Shape 47"/>
          <p:cNvSpPr>
            <a:spLocks noGrp="1"/>
          </p:cNvSpPr>
          <p:nvPr>
            <p:ph type="title"/>
          </p:nvPr>
        </p:nvSpPr>
        <p:spPr>
          <a:xfrm>
            <a:off x="878645" y="215999"/>
            <a:ext cx="9517435" cy="762608"/>
          </a:xfrm>
          <a:prstGeom prst="rect">
            <a:avLst/>
          </a:prstGeom>
        </p:spPr>
        <p:txBody>
          <a:bodyPr>
            <a:normAutofit/>
          </a:bodyPr>
          <a:lstStyle/>
          <a:p>
            <a:r>
              <a:t>Title Text</a:t>
            </a:r>
          </a:p>
        </p:txBody>
      </p:sp>
      <p:sp>
        <p:nvSpPr>
          <p:cNvPr id="48" name="Shape 4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and Content - 2 column">
    <p:spTree>
      <p:nvGrpSpPr>
        <p:cNvPr id="1" name=""/>
        <p:cNvGrpSpPr/>
        <p:nvPr/>
      </p:nvGrpSpPr>
      <p:grpSpPr>
        <a:xfrm>
          <a:off x="0" y="0"/>
          <a:ext cx="0" cy="0"/>
          <a:chOff x="0" y="0"/>
          <a:chExt cx="0" cy="0"/>
        </a:xfrm>
      </p:grpSpPr>
      <p:sp>
        <p:nvSpPr>
          <p:cNvPr id="55" name="Shape 55"/>
          <p:cNvSpPr/>
          <p:nvPr/>
        </p:nvSpPr>
        <p:spPr>
          <a:xfrm>
            <a:off x="0" y="0"/>
            <a:ext cx="12195175" cy="1105469"/>
          </a:xfrm>
          <a:prstGeom prst="rect">
            <a:avLst/>
          </a:prstGeom>
          <a:solidFill>
            <a:schemeClr val="accent2"/>
          </a:solidFill>
          <a:ln w="12700">
            <a:miter lim="400000"/>
          </a:ln>
        </p:spPr>
        <p:txBody>
          <a:bodyPr lIns="45719" rIns="45719" anchor="ctr"/>
          <a:lstStyle/>
          <a:p>
            <a:pPr algn="ctr">
              <a:defRPr>
                <a:solidFill>
                  <a:srgbClr val="FFFFFF"/>
                </a:solidFill>
              </a:defRPr>
            </a:pPr>
            <a:endParaRPr/>
          </a:p>
        </p:txBody>
      </p:sp>
      <p:sp>
        <p:nvSpPr>
          <p:cNvPr id="57" name="Shape 57"/>
          <p:cNvSpPr>
            <a:spLocks noGrp="1"/>
          </p:cNvSpPr>
          <p:nvPr>
            <p:ph type="title"/>
          </p:nvPr>
        </p:nvSpPr>
        <p:spPr>
          <a:xfrm>
            <a:off x="878645" y="215999"/>
            <a:ext cx="9517435" cy="762608"/>
          </a:xfrm>
          <a:prstGeom prst="rect">
            <a:avLst/>
          </a:prstGeom>
        </p:spPr>
        <p:txBody>
          <a:bodyPr>
            <a:normAutofit/>
          </a:bodyPr>
          <a:lstStyle/>
          <a:p>
            <a:r>
              <a:t>Title Text</a:t>
            </a:r>
          </a:p>
        </p:txBody>
      </p:sp>
      <p:sp>
        <p:nvSpPr>
          <p:cNvPr id="58" name="Shape 58"/>
          <p:cNvSpPr>
            <a:spLocks noGrp="1"/>
          </p:cNvSpPr>
          <p:nvPr>
            <p:ph type="body" sz="half" idx="1"/>
          </p:nvPr>
        </p:nvSpPr>
        <p:spPr>
          <a:xfrm>
            <a:off x="878647" y="1320800"/>
            <a:ext cx="5207102" cy="4974839"/>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59" name="Shape 59"/>
          <p:cNvSpPr/>
          <p:nvPr/>
        </p:nvSpPr>
        <p:spPr>
          <a:xfrm>
            <a:off x="0" y="1065443"/>
            <a:ext cx="12223626" cy="1"/>
          </a:xfrm>
          <a:prstGeom prst="line">
            <a:avLst/>
          </a:prstGeom>
          <a:ln w="63500">
            <a:solidFill>
              <a:srgbClr val="373545"/>
            </a:solidFill>
          </a:ln>
        </p:spPr>
        <p:txBody>
          <a:bodyPr lIns="45719" rIns="45719"/>
          <a:lstStyle/>
          <a:p>
            <a:endParaRPr/>
          </a:p>
        </p:txBody>
      </p:sp>
      <p:sp>
        <p:nvSpPr>
          <p:cNvPr id="60" name="Shape 6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End Slide">
    <p:spTree>
      <p:nvGrpSpPr>
        <p:cNvPr id="1" name=""/>
        <p:cNvGrpSpPr/>
        <p:nvPr/>
      </p:nvGrpSpPr>
      <p:grpSpPr>
        <a:xfrm>
          <a:off x="0" y="0"/>
          <a:ext cx="0" cy="0"/>
          <a:chOff x="0" y="0"/>
          <a:chExt cx="0" cy="0"/>
        </a:xfrm>
      </p:grpSpPr>
      <p:sp>
        <p:nvSpPr>
          <p:cNvPr id="81" name="Shape 8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Custom Layout">
    <p:spTree>
      <p:nvGrpSpPr>
        <p:cNvPr id="1" name=""/>
        <p:cNvGrpSpPr/>
        <p:nvPr/>
      </p:nvGrpSpPr>
      <p:grpSpPr>
        <a:xfrm>
          <a:off x="0" y="0"/>
          <a:ext cx="0" cy="0"/>
          <a:chOff x="0" y="0"/>
          <a:chExt cx="0" cy="0"/>
        </a:xfrm>
      </p:grpSpPr>
      <p:sp>
        <p:nvSpPr>
          <p:cNvPr id="88" name="Shape 88"/>
          <p:cNvSpPr/>
          <p:nvPr/>
        </p:nvSpPr>
        <p:spPr>
          <a:xfrm>
            <a:off x="0" y="0"/>
            <a:ext cx="12195175" cy="1105469"/>
          </a:xfrm>
          <a:prstGeom prst="rect">
            <a:avLst/>
          </a:prstGeom>
          <a:solidFill>
            <a:schemeClr val="accent2"/>
          </a:solidFill>
          <a:ln w="12700">
            <a:miter lim="400000"/>
          </a:ln>
        </p:spPr>
        <p:txBody>
          <a:bodyPr lIns="45719" rIns="45719" anchor="ctr"/>
          <a:lstStyle/>
          <a:p>
            <a:pPr algn="ctr">
              <a:defRPr>
                <a:solidFill>
                  <a:srgbClr val="FFFFFF"/>
                </a:solidFill>
              </a:defRPr>
            </a:pPr>
            <a:endParaRPr/>
          </a:p>
        </p:txBody>
      </p:sp>
      <p:sp>
        <p:nvSpPr>
          <p:cNvPr id="90" name="Shape 90"/>
          <p:cNvSpPr>
            <a:spLocks noGrp="1"/>
          </p:cNvSpPr>
          <p:nvPr>
            <p:ph type="title"/>
          </p:nvPr>
        </p:nvSpPr>
        <p:spPr>
          <a:xfrm>
            <a:off x="1040963" y="306389"/>
            <a:ext cx="10073024" cy="506414"/>
          </a:xfrm>
          <a:prstGeom prst="rect">
            <a:avLst/>
          </a:prstGeom>
        </p:spPr>
        <p:txBody>
          <a:bodyPr>
            <a:normAutofit/>
          </a:bodyPr>
          <a:lstStyle>
            <a:lvl1pPr>
              <a:defRPr sz="2800" b="1">
                <a:solidFill>
                  <a:srgbClr val="333399"/>
                </a:solidFill>
                <a:latin typeface="+mj-lt"/>
                <a:ea typeface="+mj-ea"/>
                <a:cs typeface="+mj-cs"/>
                <a:sym typeface="Arial"/>
              </a:defRPr>
            </a:lvl1pPr>
          </a:lstStyle>
          <a:p>
            <a:r>
              <a:t>Title Text</a:t>
            </a:r>
          </a:p>
        </p:txBody>
      </p:sp>
      <p:sp>
        <p:nvSpPr>
          <p:cNvPr id="91" name="Shape 91"/>
          <p:cNvSpPr>
            <a:spLocks noGrp="1"/>
          </p:cNvSpPr>
          <p:nvPr>
            <p:ph type="body" idx="1"/>
          </p:nvPr>
        </p:nvSpPr>
        <p:spPr>
          <a:xfrm>
            <a:off x="1043785" y="1663700"/>
            <a:ext cx="10609379" cy="3492500"/>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92" name="Shape 92"/>
          <p:cNvSpPr>
            <a:spLocks noGrp="1"/>
          </p:cNvSpPr>
          <p:nvPr>
            <p:ph type="sldNum" sz="quarter" idx="2"/>
          </p:nvPr>
        </p:nvSpPr>
        <p:spPr>
          <a:xfrm>
            <a:off x="11797551" y="6502796"/>
            <a:ext cx="182118" cy="177801"/>
          </a:xfrm>
          <a:prstGeom prst="rect">
            <a:avLst/>
          </a:prstGeom>
        </p:spPr>
        <p:txBody>
          <a:bodyPr lIns="0" tIns="0" rIns="0" bIns="0" anchor="t"/>
          <a:lstStyle>
            <a:lvl1pPr algn="ctr">
              <a:defRPr sz="1000">
                <a:solidFill>
                  <a:srgbClr val="CEDBE6"/>
                </a:solidFill>
                <a:latin typeface="Arial Black"/>
                <a:ea typeface="Arial Black"/>
                <a:cs typeface="Arial Black"/>
                <a:sym typeface="Arial Black"/>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457718" y="6217851"/>
            <a:ext cx="279882" cy="276999"/>
          </a:xfrm>
        </p:spPr>
        <p:txBody>
          <a:bodyPr/>
          <a:lstStyle/>
          <a:p>
            <a:fld id="{20E72F2D-B2AC-6244-8A61-4DB2981BEBB5}" type="slidenum">
              <a:rPr lang="en-US" smtClean="0"/>
              <a:pPr/>
              <a:t>‹#›</a:t>
            </a:fld>
            <a:endParaRPr lang="en-US" dirty="0"/>
          </a:p>
        </p:txBody>
      </p:sp>
      <p:sp>
        <p:nvSpPr>
          <p:cNvPr id="6" name="Rectangle 5"/>
          <p:cNvSpPr/>
          <p:nvPr userDrawn="1"/>
        </p:nvSpPr>
        <p:spPr>
          <a:xfrm>
            <a:off x="0" y="0"/>
            <a:ext cx="12192000" cy="6858000"/>
          </a:xfrm>
          <a:prstGeom prst="rect">
            <a:avLst/>
          </a:prstGeom>
          <a:solidFill>
            <a:srgbClr val="0099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8" name="Picture 7" descr="UNICEF logo_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721956" y="5917068"/>
            <a:ext cx="2683955" cy="483429"/>
          </a:xfrm>
          <a:prstGeom prst="rect">
            <a:avLst/>
          </a:prstGeom>
        </p:spPr>
      </p:pic>
      <p:sp>
        <p:nvSpPr>
          <p:cNvPr id="10" name="Text Placeholder 9"/>
          <p:cNvSpPr>
            <a:spLocks noGrp="1"/>
          </p:cNvSpPr>
          <p:nvPr>
            <p:ph type="body" sz="quarter" idx="13" hasCustomPrompt="1"/>
          </p:nvPr>
        </p:nvSpPr>
        <p:spPr>
          <a:xfrm>
            <a:off x="778933" y="393700"/>
            <a:ext cx="6096000" cy="2185727"/>
          </a:xfrm>
          <a:prstGeom prst="rect">
            <a:avLst/>
          </a:prstGeom>
        </p:spPr>
        <p:txBody>
          <a:bodyPr vert="horz"/>
          <a:lstStyle>
            <a:lvl1pPr marL="0">
              <a:lnSpc>
                <a:spcPts val="1920"/>
              </a:lnSpc>
              <a:spcBef>
                <a:spcPts val="0"/>
              </a:spcBef>
              <a:spcAft>
                <a:spcPts val="300"/>
              </a:spcAft>
              <a:buFontTx/>
              <a:buNone/>
              <a:defRPr sz="1400" baseline="0">
                <a:solidFill>
                  <a:schemeClr val="bg1"/>
                </a:solidFill>
                <a:latin typeface="Arial"/>
                <a:cs typeface="Arial"/>
              </a:defRPr>
            </a:lvl1pPr>
            <a:lvl2pPr marL="0">
              <a:spcBef>
                <a:spcPts val="0"/>
              </a:spcBef>
              <a:buFontTx/>
              <a:buNone/>
              <a:defRPr sz="1400">
                <a:solidFill>
                  <a:schemeClr val="bg1"/>
                </a:solidFill>
                <a:latin typeface="Arial"/>
                <a:cs typeface="Arial"/>
              </a:defRPr>
            </a:lvl2pPr>
            <a:lvl3pPr marL="0">
              <a:spcBef>
                <a:spcPts val="0"/>
              </a:spcBef>
              <a:buFontTx/>
              <a:buNone/>
              <a:defRPr sz="1400">
                <a:solidFill>
                  <a:schemeClr val="bg1"/>
                </a:solidFill>
                <a:latin typeface="Arial"/>
                <a:cs typeface="Arial"/>
              </a:defRPr>
            </a:lvl3pPr>
            <a:lvl4pPr marL="0">
              <a:spcBef>
                <a:spcPts val="0"/>
              </a:spcBef>
              <a:buFontTx/>
              <a:buNone/>
              <a:defRPr sz="1400">
                <a:solidFill>
                  <a:schemeClr val="bg1"/>
                </a:solidFill>
                <a:latin typeface="Arial"/>
                <a:cs typeface="Arial"/>
              </a:defRPr>
            </a:lvl4pPr>
            <a:lvl5pPr marL="0">
              <a:spcBef>
                <a:spcPts val="0"/>
              </a:spcBef>
              <a:buFontTx/>
              <a:buNone/>
              <a:defRPr sz="1400">
                <a:solidFill>
                  <a:schemeClr val="bg1"/>
                </a:solidFill>
                <a:latin typeface="Arial"/>
                <a:cs typeface="Arial"/>
              </a:defRPr>
            </a:lvl5pPr>
          </a:lstStyle>
          <a:p>
            <a:pPr lvl="0"/>
            <a:r>
              <a:rPr lang="en-US" dirty="0"/>
              <a:t>For more information please contact</a:t>
            </a:r>
          </a:p>
          <a:p>
            <a:pPr lvl="0"/>
            <a:r>
              <a:rPr lang="en-US" dirty="0"/>
              <a:t>Click to edit name</a:t>
            </a:r>
          </a:p>
          <a:p>
            <a:pPr lvl="0"/>
            <a:r>
              <a:rPr lang="en-US" dirty="0"/>
              <a:t>Title</a:t>
            </a:r>
          </a:p>
          <a:p>
            <a:pPr lvl="0"/>
            <a:r>
              <a:rPr lang="en-US" dirty="0"/>
              <a:t>Telephone and email address</a:t>
            </a:r>
          </a:p>
          <a:p>
            <a:pPr lvl="0"/>
            <a:endParaRPr lang="en-US" dirty="0"/>
          </a:p>
        </p:txBody>
      </p:sp>
      <p:sp>
        <p:nvSpPr>
          <p:cNvPr id="13" name="Text Placeholder 14"/>
          <p:cNvSpPr>
            <a:spLocks noGrp="1"/>
          </p:cNvSpPr>
          <p:nvPr>
            <p:ph type="body" sz="quarter" idx="14" hasCustomPrompt="1"/>
          </p:nvPr>
        </p:nvSpPr>
        <p:spPr>
          <a:xfrm>
            <a:off x="778933" y="3605019"/>
            <a:ext cx="6096000" cy="2796843"/>
          </a:xfrm>
          <a:prstGeom prst="rect">
            <a:avLst/>
          </a:prstGeom>
        </p:spPr>
        <p:txBody>
          <a:bodyPr vert="horz"/>
          <a:lstStyle>
            <a:lvl1pPr marL="0" marR="0" indent="-342900" algn="l" defTabSz="457200" rtl="0" eaLnBrk="1" fontAlgn="auto" latinLnBrk="0" hangingPunct="1">
              <a:lnSpc>
                <a:spcPts val="1920"/>
              </a:lnSpc>
              <a:spcBef>
                <a:spcPts val="0"/>
              </a:spcBef>
              <a:spcAft>
                <a:spcPts val="300"/>
              </a:spcAft>
              <a:buClrTx/>
              <a:buSzTx/>
              <a:buFontTx/>
              <a:buNone/>
              <a:tabLst/>
              <a:defRPr sz="1400" baseline="0">
                <a:solidFill>
                  <a:srgbClr val="FFFFFF"/>
                </a:solidFill>
                <a:latin typeface="Arial"/>
                <a:cs typeface="Arial"/>
              </a:defRPr>
            </a:lvl1pPr>
            <a:lvl2pPr marL="0">
              <a:spcBef>
                <a:spcPts val="0"/>
              </a:spcBef>
              <a:buFontTx/>
              <a:buNone/>
              <a:defRPr sz="1400">
                <a:solidFill>
                  <a:srgbClr val="FFFFFF"/>
                </a:solidFill>
                <a:latin typeface="Arial"/>
                <a:cs typeface="Arial"/>
              </a:defRPr>
            </a:lvl2pPr>
            <a:lvl3pPr marL="0">
              <a:spcBef>
                <a:spcPts val="0"/>
              </a:spcBef>
              <a:buFontTx/>
              <a:buNone/>
              <a:defRPr sz="1400">
                <a:solidFill>
                  <a:srgbClr val="FFFFFF"/>
                </a:solidFill>
                <a:latin typeface="Arial"/>
                <a:cs typeface="Arial"/>
              </a:defRPr>
            </a:lvl3pPr>
            <a:lvl4pPr marL="0">
              <a:spcBef>
                <a:spcPts val="0"/>
              </a:spcBef>
              <a:buFontTx/>
              <a:buNone/>
              <a:defRPr sz="1400">
                <a:solidFill>
                  <a:srgbClr val="FFFFFF"/>
                </a:solidFill>
                <a:latin typeface="Arial"/>
                <a:cs typeface="Arial"/>
              </a:defRPr>
            </a:lvl4pPr>
            <a:lvl5pPr marL="0">
              <a:spcBef>
                <a:spcPts val="0"/>
              </a:spcBef>
              <a:buFontTx/>
              <a:buNone/>
              <a:defRPr sz="1400">
                <a:solidFill>
                  <a:srgbClr val="FFFFFF"/>
                </a:solidFill>
                <a:latin typeface="Arial"/>
                <a:cs typeface="Arial"/>
              </a:defRPr>
            </a:lvl5pPr>
          </a:lstStyle>
          <a:p>
            <a:pPr lvl="0"/>
            <a:r>
              <a:rPr lang="en-US" dirty="0"/>
              <a:t>Click to edit back cover information</a:t>
            </a:r>
          </a:p>
          <a:p>
            <a:pPr marL="0" marR="0" lvl="0" indent="-342900" algn="l" defTabSz="457200" rtl="0" eaLnBrk="1" fontAlgn="auto" latinLnBrk="0" hangingPunct="1">
              <a:lnSpc>
                <a:spcPts val="1920"/>
              </a:lnSpc>
              <a:spcBef>
                <a:spcPts val="0"/>
              </a:spcBef>
              <a:spcAft>
                <a:spcPts val="300"/>
              </a:spcAft>
              <a:buClrTx/>
              <a:buSzTx/>
              <a:buFontTx/>
              <a:buNone/>
              <a:tabLst/>
              <a:defRPr/>
            </a:pPr>
            <a:r>
              <a:rPr lang="en-US" dirty="0"/>
              <a:t>Click to edit back cover information</a:t>
            </a:r>
          </a:p>
          <a:p>
            <a:pPr marL="0" marR="0" lvl="0" indent="-342900" algn="l" defTabSz="457200" rtl="0" eaLnBrk="1" fontAlgn="auto" latinLnBrk="0" hangingPunct="1">
              <a:lnSpc>
                <a:spcPts val="1920"/>
              </a:lnSpc>
              <a:spcBef>
                <a:spcPts val="0"/>
              </a:spcBef>
              <a:spcAft>
                <a:spcPts val="300"/>
              </a:spcAft>
              <a:buClrTx/>
              <a:buSzTx/>
              <a:buFontTx/>
              <a:buNone/>
              <a:tabLst/>
              <a:defRPr/>
            </a:pPr>
            <a:r>
              <a:rPr lang="en-US" dirty="0"/>
              <a:t>Click to edit back cover information</a:t>
            </a:r>
          </a:p>
          <a:p>
            <a:pPr marL="0" marR="0" lvl="0" indent="-342900" algn="l" defTabSz="457200" rtl="0" eaLnBrk="1" fontAlgn="auto" latinLnBrk="0" hangingPunct="1">
              <a:lnSpc>
                <a:spcPts val="1920"/>
              </a:lnSpc>
              <a:spcBef>
                <a:spcPts val="0"/>
              </a:spcBef>
              <a:spcAft>
                <a:spcPts val="300"/>
              </a:spcAft>
              <a:buClrTx/>
              <a:buSzTx/>
              <a:buFontTx/>
              <a:buNone/>
              <a:tabLst/>
              <a:defRPr/>
            </a:pPr>
            <a:r>
              <a:rPr lang="en-US" dirty="0"/>
              <a:t>Click to edit back cover information</a:t>
            </a:r>
          </a:p>
          <a:p>
            <a:pPr lvl="0"/>
            <a:endParaRPr lang="en-US" dirty="0"/>
          </a:p>
          <a:p>
            <a:pPr marL="0" marR="0" lvl="0" indent="-342900" algn="l" defTabSz="457200" rtl="0" eaLnBrk="1" fontAlgn="auto" latinLnBrk="0" hangingPunct="1">
              <a:lnSpc>
                <a:spcPts val="1920"/>
              </a:lnSpc>
              <a:spcBef>
                <a:spcPts val="0"/>
              </a:spcBef>
              <a:spcAft>
                <a:spcPts val="300"/>
              </a:spcAft>
              <a:buClrTx/>
              <a:buSzTx/>
              <a:buFontTx/>
              <a:buNone/>
              <a:tabLst/>
              <a:defRPr/>
            </a:pPr>
            <a:r>
              <a:rPr lang="en-US" dirty="0"/>
              <a:t>Click to edit back cover information</a:t>
            </a:r>
          </a:p>
          <a:p>
            <a:pPr marL="0" marR="0" lvl="0" indent="-342900" algn="l" defTabSz="457200" rtl="0" eaLnBrk="1" fontAlgn="auto" latinLnBrk="0" hangingPunct="1">
              <a:lnSpc>
                <a:spcPts val="1920"/>
              </a:lnSpc>
              <a:spcBef>
                <a:spcPts val="0"/>
              </a:spcBef>
              <a:spcAft>
                <a:spcPts val="300"/>
              </a:spcAft>
              <a:buClrTx/>
              <a:buSzTx/>
              <a:buFontTx/>
              <a:buNone/>
              <a:tabLst/>
              <a:defRPr/>
            </a:pPr>
            <a:r>
              <a:rPr lang="en-US" dirty="0"/>
              <a:t>Click to edit back cover information</a:t>
            </a:r>
          </a:p>
          <a:p>
            <a:pPr lvl="0"/>
            <a:endParaRPr lang="en-US" dirty="0"/>
          </a:p>
          <a:p>
            <a:pPr lvl="0"/>
            <a:r>
              <a:rPr lang="en-US" dirty="0"/>
              <a:t>Cover photo © goes here</a:t>
            </a:r>
          </a:p>
          <a:p>
            <a:pPr lvl="0"/>
            <a:r>
              <a:rPr lang="en-US" dirty="0"/>
              <a:t>Inside photo © goes here</a:t>
            </a:r>
          </a:p>
        </p:txBody>
      </p:sp>
    </p:spTree>
    <p:extLst>
      <p:ext uri="{BB962C8B-B14F-4D97-AF65-F5344CB8AC3E}">
        <p14:creationId xmlns:p14="http://schemas.microsoft.com/office/powerpoint/2010/main" val="3066573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4.jpeg"/><Relationship Id="rId4" Type="http://schemas.openxmlformats.org/officeDocument/2006/relationships/slideLayout" Target="../slideLayouts/slideLayout4.xml"/><Relationship Id="rId9"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10.jpeg"/>
          <p:cNvPicPr>
            <a:picLocks noChangeAspect="1"/>
          </p:cNvPicPr>
          <p:nvPr/>
        </p:nvPicPr>
        <p:blipFill>
          <a:blip r:embed="rId7"/>
          <a:stretch>
            <a:fillRect/>
          </a:stretch>
        </p:blipFill>
        <p:spPr>
          <a:xfrm>
            <a:off x="-2" y="-1443"/>
            <a:ext cx="6285576" cy="3529011"/>
          </a:xfrm>
          <a:prstGeom prst="rect">
            <a:avLst/>
          </a:prstGeom>
          <a:ln w="12700">
            <a:miter lim="400000"/>
          </a:ln>
        </p:spPr>
      </p:pic>
      <p:sp>
        <p:nvSpPr>
          <p:cNvPr id="3" name="Shape 3"/>
          <p:cNvSpPr/>
          <p:nvPr/>
        </p:nvSpPr>
        <p:spPr>
          <a:xfrm>
            <a:off x="0" y="3527571"/>
            <a:ext cx="12195175" cy="3330429"/>
          </a:xfrm>
          <a:prstGeom prst="rect">
            <a:avLst/>
          </a:prstGeom>
          <a:solidFill>
            <a:schemeClr val="accent6"/>
          </a:solidFill>
          <a:ln w="12700">
            <a:miter lim="400000"/>
          </a:ln>
        </p:spPr>
        <p:txBody>
          <a:bodyPr lIns="45719" rIns="45719" anchor="ctr"/>
          <a:lstStyle/>
          <a:p>
            <a:pPr algn="ctr">
              <a:defRPr>
                <a:solidFill>
                  <a:srgbClr val="FFFFFF"/>
                </a:solidFill>
              </a:defRPr>
            </a:pPr>
            <a:endParaRPr/>
          </a:p>
        </p:txBody>
      </p:sp>
      <p:sp>
        <p:nvSpPr>
          <p:cNvPr id="4" name="Shape 4"/>
          <p:cNvSpPr/>
          <p:nvPr/>
        </p:nvSpPr>
        <p:spPr>
          <a:xfrm rot="16200000">
            <a:off x="6556740" y="-2110868"/>
            <a:ext cx="3527571" cy="7749300"/>
          </a:xfrm>
          <a:custGeom>
            <a:avLst/>
            <a:gdLst/>
            <a:ahLst/>
            <a:cxnLst>
              <a:cxn ang="0">
                <a:pos x="wd2" y="hd2"/>
              </a:cxn>
              <a:cxn ang="5400000">
                <a:pos x="wd2" y="hd2"/>
              </a:cxn>
              <a:cxn ang="10800000">
                <a:pos x="wd2" y="hd2"/>
              </a:cxn>
              <a:cxn ang="16200000">
                <a:pos x="wd2" y="hd2"/>
              </a:cxn>
            </a:cxnLst>
            <a:rect l="0" t="0" r="r" b="b"/>
            <a:pathLst>
              <a:path w="21600" h="21600" extrusionOk="0">
                <a:moveTo>
                  <a:pt x="0" y="4320"/>
                </a:moveTo>
                <a:lnTo>
                  <a:pt x="21600" y="0"/>
                </a:lnTo>
                <a:lnTo>
                  <a:pt x="21600" y="21600"/>
                </a:lnTo>
                <a:lnTo>
                  <a:pt x="0" y="21600"/>
                </a:lnTo>
                <a:close/>
              </a:path>
            </a:pathLst>
          </a:custGeom>
          <a:solidFill>
            <a:schemeClr val="accent2"/>
          </a:solidFill>
          <a:ln w="12700">
            <a:miter lim="400000"/>
          </a:ln>
        </p:spPr>
        <p:txBody>
          <a:bodyPr lIns="45719" rIns="45719" anchor="ctr"/>
          <a:lstStyle/>
          <a:p>
            <a:pPr algn="ctr">
              <a:defRPr>
                <a:solidFill>
                  <a:srgbClr val="FFFFFF"/>
                </a:solidFill>
              </a:defRPr>
            </a:pPr>
            <a:endParaRPr/>
          </a:p>
        </p:txBody>
      </p:sp>
      <p:sp>
        <p:nvSpPr>
          <p:cNvPr id="5" name="Shape 5"/>
          <p:cNvSpPr/>
          <p:nvPr/>
        </p:nvSpPr>
        <p:spPr>
          <a:xfrm>
            <a:off x="6451039" y="999067"/>
            <a:ext cx="4927174" cy="94281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6000">
                <a:solidFill>
                  <a:srgbClr val="FFFFFF"/>
                </a:solidFill>
              </a:defRPr>
            </a:lvl1pPr>
          </a:lstStyle>
          <a:p>
            <a:r>
              <a:t>Thank you!</a:t>
            </a:r>
          </a:p>
        </p:txBody>
      </p:sp>
      <p:pic>
        <p:nvPicPr>
          <p:cNvPr id="6" name="image11.jpeg"/>
          <p:cNvPicPr>
            <a:picLocks noChangeAspect="1"/>
          </p:cNvPicPr>
          <p:nvPr/>
        </p:nvPicPr>
        <p:blipFill>
          <a:blip r:embed="rId8"/>
          <a:stretch>
            <a:fillRect/>
          </a:stretch>
        </p:blipFill>
        <p:spPr>
          <a:xfrm>
            <a:off x="4070749" y="3893642"/>
            <a:ext cx="3913673" cy="2598289"/>
          </a:xfrm>
          <a:prstGeom prst="rect">
            <a:avLst/>
          </a:prstGeom>
          <a:ln w="12700">
            <a:miter lim="400000"/>
          </a:ln>
        </p:spPr>
      </p:pic>
      <p:pic>
        <p:nvPicPr>
          <p:cNvPr id="7" name="image12.jpeg"/>
          <p:cNvPicPr>
            <a:picLocks noChangeAspect="1"/>
          </p:cNvPicPr>
          <p:nvPr/>
        </p:nvPicPr>
        <p:blipFill>
          <a:blip r:embed="rId9"/>
          <a:stretch>
            <a:fillRect/>
          </a:stretch>
        </p:blipFill>
        <p:spPr>
          <a:xfrm>
            <a:off x="-920" y="3893639"/>
            <a:ext cx="3878044" cy="2598290"/>
          </a:xfrm>
          <a:prstGeom prst="rect">
            <a:avLst/>
          </a:prstGeom>
          <a:ln w="12700">
            <a:miter lim="400000"/>
          </a:ln>
        </p:spPr>
      </p:pic>
      <p:pic>
        <p:nvPicPr>
          <p:cNvPr id="8" name="image13.jpeg" descr="http://micronutrient.org/wp-content/uploads/2015/05/senegal-mou-ministry-trade-slider.jpg"/>
          <p:cNvPicPr>
            <a:picLocks noChangeAspect="1"/>
          </p:cNvPicPr>
          <p:nvPr/>
        </p:nvPicPr>
        <p:blipFill>
          <a:blip r:embed="rId10"/>
          <a:stretch>
            <a:fillRect/>
          </a:stretch>
        </p:blipFill>
        <p:spPr>
          <a:xfrm>
            <a:off x="8178048" y="3893637"/>
            <a:ext cx="3931921" cy="2598289"/>
          </a:xfrm>
          <a:prstGeom prst="rect">
            <a:avLst/>
          </a:prstGeom>
          <a:ln w="12700">
            <a:miter lim="400000"/>
          </a:ln>
        </p:spPr>
      </p:pic>
      <p:sp>
        <p:nvSpPr>
          <p:cNvPr id="9" name="Shape 9"/>
          <p:cNvSpPr>
            <a:spLocks noGrp="1"/>
          </p:cNvSpPr>
          <p:nvPr>
            <p:ph type="title"/>
          </p:nvPr>
        </p:nvSpPr>
        <p:spPr>
          <a:xfrm>
            <a:off x="609600" y="0"/>
            <a:ext cx="10972800" cy="141763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lstStyle/>
          <a:p>
            <a:r>
              <a:t>Title Text</a:t>
            </a:r>
          </a:p>
        </p:txBody>
      </p:sp>
      <p:sp>
        <p:nvSpPr>
          <p:cNvPr id="10" name="Shape 10"/>
          <p:cNvSpPr>
            <a:spLocks noGrp="1"/>
          </p:cNvSpPr>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1" name="Shape 11"/>
          <p:cNvSpPr>
            <a:spLocks noGrp="1"/>
          </p:cNvSpPr>
          <p:nvPr>
            <p:ph type="sldNum" sz="quarter" idx="2"/>
          </p:nvPr>
        </p:nvSpPr>
        <p:spPr>
          <a:xfrm>
            <a:off x="5892800" y="6172200"/>
            <a:ext cx="2844800" cy="368301"/>
          </a:xfrm>
          <a:prstGeom prst="rect">
            <a:avLst/>
          </a:prstGeom>
          <a:ln w="12700">
            <a:miter lim="400000"/>
          </a:ln>
        </p:spPr>
        <p:txBody>
          <a:bodyPr wrap="none" lIns="45719" rIns="45719" anchor="ctr">
            <a:spAutoFit/>
          </a:bodyPr>
          <a:lstStyle>
            <a:lvl1pPr algn="r">
              <a:defRPr sz="12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3" r:id="rId3"/>
    <p:sldLayoutId id="2147483654" r:id="rId4"/>
    <p:sldLayoutId id="2147483655" r:id="rId5"/>
  </p:sldLayoutIdLst>
  <p:transition spd="med"/>
  <p:hf hdr="0" ftr="0" dt="0"/>
  <p:txStyles>
    <p:titleStyle>
      <a:lvl1pPr marL="0" marR="0" indent="0" algn="l" defTabSz="914400" rtl="0" latinLnBrk="0">
        <a:lnSpc>
          <a:spcPts val="2500"/>
        </a:lnSpc>
        <a:spcBef>
          <a:spcPts val="0"/>
        </a:spcBef>
        <a:spcAft>
          <a:spcPts val="0"/>
        </a:spcAft>
        <a:buClrTx/>
        <a:buSzTx/>
        <a:buFontTx/>
        <a:buNone/>
        <a:tabLst/>
        <a:defRPr sz="2300" b="0" i="0" u="none" strike="noStrike" cap="all" spc="-50" baseline="0">
          <a:ln>
            <a:noFill/>
          </a:ln>
          <a:solidFill>
            <a:srgbClr val="FFFFFF"/>
          </a:solidFill>
          <a:uFillTx/>
          <a:latin typeface="Arial Black"/>
          <a:ea typeface="Arial Black"/>
          <a:cs typeface="Arial Black"/>
          <a:sym typeface="Arial Black"/>
        </a:defRPr>
      </a:lvl1pPr>
      <a:lvl2pPr marL="0" marR="0" indent="0" algn="l" defTabSz="914400" rtl="0" latinLnBrk="0">
        <a:lnSpc>
          <a:spcPts val="2500"/>
        </a:lnSpc>
        <a:spcBef>
          <a:spcPts val="0"/>
        </a:spcBef>
        <a:spcAft>
          <a:spcPts val="0"/>
        </a:spcAft>
        <a:buClrTx/>
        <a:buSzTx/>
        <a:buFontTx/>
        <a:buNone/>
        <a:tabLst/>
        <a:defRPr sz="2300" b="0" i="0" u="none" strike="noStrike" cap="all" spc="-50" baseline="0">
          <a:ln>
            <a:noFill/>
          </a:ln>
          <a:solidFill>
            <a:srgbClr val="FFFFFF"/>
          </a:solidFill>
          <a:uFillTx/>
          <a:latin typeface="Arial Black"/>
          <a:ea typeface="Arial Black"/>
          <a:cs typeface="Arial Black"/>
          <a:sym typeface="Arial Black"/>
        </a:defRPr>
      </a:lvl2pPr>
      <a:lvl3pPr marL="0" marR="0" indent="0" algn="l" defTabSz="914400" rtl="0" latinLnBrk="0">
        <a:lnSpc>
          <a:spcPts val="2500"/>
        </a:lnSpc>
        <a:spcBef>
          <a:spcPts val="0"/>
        </a:spcBef>
        <a:spcAft>
          <a:spcPts val="0"/>
        </a:spcAft>
        <a:buClrTx/>
        <a:buSzTx/>
        <a:buFontTx/>
        <a:buNone/>
        <a:tabLst/>
        <a:defRPr sz="2300" b="0" i="0" u="none" strike="noStrike" cap="all" spc="-50" baseline="0">
          <a:ln>
            <a:noFill/>
          </a:ln>
          <a:solidFill>
            <a:srgbClr val="FFFFFF"/>
          </a:solidFill>
          <a:uFillTx/>
          <a:latin typeface="Arial Black"/>
          <a:ea typeface="Arial Black"/>
          <a:cs typeface="Arial Black"/>
          <a:sym typeface="Arial Black"/>
        </a:defRPr>
      </a:lvl3pPr>
      <a:lvl4pPr marL="0" marR="0" indent="0" algn="l" defTabSz="914400" rtl="0" latinLnBrk="0">
        <a:lnSpc>
          <a:spcPts val="2500"/>
        </a:lnSpc>
        <a:spcBef>
          <a:spcPts val="0"/>
        </a:spcBef>
        <a:spcAft>
          <a:spcPts val="0"/>
        </a:spcAft>
        <a:buClrTx/>
        <a:buSzTx/>
        <a:buFontTx/>
        <a:buNone/>
        <a:tabLst/>
        <a:defRPr sz="2300" b="0" i="0" u="none" strike="noStrike" cap="all" spc="-50" baseline="0">
          <a:ln>
            <a:noFill/>
          </a:ln>
          <a:solidFill>
            <a:srgbClr val="FFFFFF"/>
          </a:solidFill>
          <a:uFillTx/>
          <a:latin typeface="Arial Black"/>
          <a:ea typeface="Arial Black"/>
          <a:cs typeface="Arial Black"/>
          <a:sym typeface="Arial Black"/>
        </a:defRPr>
      </a:lvl4pPr>
      <a:lvl5pPr marL="0" marR="0" indent="0" algn="l" defTabSz="914400" rtl="0" latinLnBrk="0">
        <a:lnSpc>
          <a:spcPts val="2500"/>
        </a:lnSpc>
        <a:spcBef>
          <a:spcPts val="0"/>
        </a:spcBef>
        <a:spcAft>
          <a:spcPts val="0"/>
        </a:spcAft>
        <a:buClrTx/>
        <a:buSzTx/>
        <a:buFontTx/>
        <a:buNone/>
        <a:tabLst/>
        <a:defRPr sz="2300" b="0" i="0" u="none" strike="noStrike" cap="all" spc="-50" baseline="0">
          <a:ln>
            <a:noFill/>
          </a:ln>
          <a:solidFill>
            <a:srgbClr val="FFFFFF"/>
          </a:solidFill>
          <a:uFillTx/>
          <a:latin typeface="Arial Black"/>
          <a:ea typeface="Arial Black"/>
          <a:cs typeface="Arial Black"/>
          <a:sym typeface="Arial Black"/>
        </a:defRPr>
      </a:lvl5pPr>
      <a:lvl6pPr marL="0" marR="0" indent="0" algn="l" defTabSz="914400" rtl="0" latinLnBrk="0">
        <a:lnSpc>
          <a:spcPts val="2500"/>
        </a:lnSpc>
        <a:spcBef>
          <a:spcPts val="0"/>
        </a:spcBef>
        <a:spcAft>
          <a:spcPts val="0"/>
        </a:spcAft>
        <a:buClrTx/>
        <a:buSzTx/>
        <a:buFontTx/>
        <a:buNone/>
        <a:tabLst/>
        <a:defRPr sz="2300" b="0" i="0" u="none" strike="noStrike" cap="all" spc="-50" baseline="0">
          <a:ln>
            <a:noFill/>
          </a:ln>
          <a:solidFill>
            <a:srgbClr val="FFFFFF"/>
          </a:solidFill>
          <a:uFillTx/>
          <a:latin typeface="Arial Black"/>
          <a:ea typeface="Arial Black"/>
          <a:cs typeface="Arial Black"/>
          <a:sym typeface="Arial Black"/>
        </a:defRPr>
      </a:lvl6pPr>
      <a:lvl7pPr marL="0" marR="0" indent="0" algn="l" defTabSz="914400" rtl="0" latinLnBrk="0">
        <a:lnSpc>
          <a:spcPts val="2500"/>
        </a:lnSpc>
        <a:spcBef>
          <a:spcPts val="0"/>
        </a:spcBef>
        <a:spcAft>
          <a:spcPts val="0"/>
        </a:spcAft>
        <a:buClrTx/>
        <a:buSzTx/>
        <a:buFontTx/>
        <a:buNone/>
        <a:tabLst/>
        <a:defRPr sz="2300" b="0" i="0" u="none" strike="noStrike" cap="all" spc="-50" baseline="0">
          <a:ln>
            <a:noFill/>
          </a:ln>
          <a:solidFill>
            <a:srgbClr val="FFFFFF"/>
          </a:solidFill>
          <a:uFillTx/>
          <a:latin typeface="Arial Black"/>
          <a:ea typeface="Arial Black"/>
          <a:cs typeface="Arial Black"/>
          <a:sym typeface="Arial Black"/>
        </a:defRPr>
      </a:lvl7pPr>
      <a:lvl8pPr marL="0" marR="0" indent="0" algn="l" defTabSz="914400" rtl="0" latinLnBrk="0">
        <a:lnSpc>
          <a:spcPts val="2500"/>
        </a:lnSpc>
        <a:spcBef>
          <a:spcPts val="0"/>
        </a:spcBef>
        <a:spcAft>
          <a:spcPts val="0"/>
        </a:spcAft>
        <a:buClrTx/>
        <a:buSzTx/>
        <a:buFontTx/>
        <a:buNone/>
        <a:tabLst/>
        <a:defRPr sz="2300" b="0" i="0" u="none" strike="noStrike" cap="all" spc="-50" baseline="0">
          <a:ln>
            <a:noFill/>
          </a:ln>
          <a:solidFill>
            <a:srgbClr val="FFFFFF"/>
          </a:solidFill>
          <a:uFillTx/>
          <a:latin typeface="Arial Black"/>
          <a:ea typeface="Arial Black"/>
          <a:cs typeface="Arial Black"/>
          <a:sym typeface="Arial Black"/>
        </a:defRPr>
      </a:lvl8pPr>
      <a:lvl9pPr marL="0" marR="0" indent="0" algn="l" defTabSz="914400" rtl="0" latinLnBrk="0">
        <a:lnSpc>
          <a:spcPts val="2500"/>
        </a:lnSpc>
        <a:spcBef>
          <a:spcPts val="0"/>
        </a:spcBef>
        <a:spcAft>
          <a:spcPts val="0"/>
        </a:spcAft>
        <a:buClrTx/>
        <a:buSzTx/>
        <a:buFontTx/>
        <a:buNone/>
        <a:tabLst/>
        <a:defRPr sz="2300" b="0" i="0" u="none" strike="noStrike" cap="all" spc="-50" baseline="0">
          <a:ln>
            <a:noFill/>
          </a:ln>
          <a:solidFill>
            <a:srgbClr val="FFFFFF"/>
          </a:solidFill>
          <a:uFillTx/>
          <a:latin typeface="Arial Black"/>
          <a:ea typeface="Arial Black"/>
          <a:cs typeface="Arial Black"/>
          <a:sym typeface="Arial Black"/>
        </a:defRPr>
      </a:lvl9pPr>
    </p:titleStyle>
    <p:bodyStyle>
      <a:lvl1pPr marL="0" marR="0" indent="1587" algn="l" defTabSz="914400" rtl="0" latinLnBrk="0">
        <a:lnSpc>
          <a:spcPct val="100000"/>
        </a:lnSpc>
        <a:spcBef>
          <a:spcPts val="30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Arial"/>
        </a:defRPr>
      </a:lvl1pPr>
      <a:lvl2pPr marL="227013" marR="0" indent="-227013" algn="l" defTabSz="914400" rtl="0" latinLnBrk="0">
        <a:lnSpc>
          <a:spcPct val="100000"/>
        </a:lnSpc>
        <a:spcBef>
          <a:spcPts val="300"/>
        </a:spcBef>
        <a:spcAft>
          <a:spcPts val="0"/>
        </a:spcAft>
        <a:buClrTx/>
        <a:buSzPct val="100000"/>
        <a:buFontTx/>
        <a:buChar char="▪"/>
        <a:tabLst/>
        <a:defRPr sz="2400" b="0" i="0" u="none" strike="noStrike" cap="none" spc="0" baseline="0">
          <a:ln>
            <a:noFill/>
          </a:ln>
          <a:solidFill>
            <a:srgbClr val="000000"/>
          </a:solidFill>
          <a:uFillTx/>
          <a:latin typeface="+mj-lt"/>
          <a:ea typeface="+mj-ea"/>
          <a:cs typeface="+mj-cs"/>
          <a:sym typeface="Arial"/>
        </a:defRPr>
      </a:lvl2pPr>
      <a:lvl3pPr marL="447675" marR="0" indent="-173037" algn="l" defTabSz="914400" rtl="0" latinLnBrk="0">
        <a:lnSpc>
          <a:spcPct val="100000"/>
        </a:lnSpc>
        <a:spcBef>
          <a:spcPts val="300"/>
        </a:spcBef>
        <a:spcAft>
          <a:spcPts val="0"/>
        </a:spcAft>
        <a:buClrTx/>
        <a:buSzPct val="100000"/>
        <a:buFontTx/>
        <a:buChar char="–"/>
        <a:tabLst/>
        <a:defRPr sz="2400" b="0" i="0" u="none" strike="noStrike" cap="none" spc="0" baseline="0">
          <a:ln>
            <a:noFill/>
          </a:ln>
          <a:solidFill>
            <a:srgbClr val="000000"/>
          </a:solidFill>
          <a:uFillTx/>
          <a:latin typeface="+mj-lt"/>
          <a:ea typeface="+mj-ea"/>
          <a:cs typeface="+mj-cs"/>
          <a:sym typeface="Arial"/>
        </a:defRPr>
      </a:lvl3pPr>
      <a:lvl4pPr marL="630237" marR="0" indent="-171450" algn="l" defTabSz="914400" rtl="0" latinLnBrk="0">
        <a:lnSpc>
          <a:spcPct val="100000"/>
        </a:lnSpc>
        <a:spcBef>
          <a:spcPts val="300"/>
        </a:spcBef>
        <a:spcAft>
          <a:spcPts val="0"/>
        </a:spcAft>
        <a:buClrTx/>
        <a:buSzPct val="100000"/>
        <a:buFontTx/>
        <a:buChar char="•"/>
        <a:tabLst/>
        <a:defRPr sz="2400" b="0" i="0" u="none" strike="noStrike" cap="none" spc="0" baseline="0">
          <a:ln>
            <a:noFill/>
          </a:ln>
          <a:solidFill>
            <a:srgbClr val="000000"/>
          </a:solidFill>
          <a:uFillTx/>
          <a:latin typeface="+mj-lt"/>
          <a:ea typeface="+mj-ea"/>
          <a:cs typeface="+mj-cs"/>
          <a:sym typeface="Arial"/>
        </a:defRPr>
      </a:lvl4pPr>
      <a:lvl5pPr marL="800100" marR="0" indent="-171450" algn="l" defTabSz="914400" rtl="0" latinLnBrk="0">
        <a:lnSpc>
          <a:spcPct val="100000"/>
        </a:lnSpc>
        <a:spcBef>
          <a:spcPts val="300"/>
        </a:spcBef>
        <a:spcAft>
          <a:spcPts val="0"/>
        </a:spcAft>
        <a:buClrTx/>
        <a:buSzPct val="100000"/>
        <a:buFontTx/>
        <a:buChar char="–"/>
        <a:tabLst/>
        <a:defRPr sz="2400" b="0" i="0" u="none" strike="noStrike" cap="none" spc="0" baseline="0">
          <a:ln>
            <a:noFill/>
          </a:ln>
          <a:solidFill>
            <a:srgbClr val="000000"/>
          </a:solidFill>
          <a:uFillTx/>
          <a:latin typeface="+mj-lt"/>
          <a:ea typeface="+mj-ea"/>
          <a:cs typeface="+mj-cs"/>
          <a:sym typeface="Arial"/>
        </a:defRPr>
      </a:lvl5pPr>
      <a:lvl6pPr marL="2560320" marR="0" indent="-274320" algn="l" defTabSz="914400" rtl="0" latinLnBrk="0">
        <a:lnSpc>
          <a:spcPct val="100000"/>
        </a:lnSpc>
        <a:spcBef>
          <a:spcPts val="300"/>
        </a:spcBef>
        <a:spcAft>
          <a:spcPts val="0"/>
        </a:spcAft>
        <a:buClrTx/>
        <a:buSzPct val="100000"/>
        <a:buFontTx/>
        <a:buChar char="•"/>
        <a:tabLst/>
        <a:defRPr sz="2400" b="0" i="0" u="none" strike="noStrike" cap="none" spc="0" baseline="0">
          <a:ln>
            <a:noFill/>
          </a:ln>
          <a:solidFill>
            <a:srgbClr val="000000"/>
          </a:solidFill>
          <a:uFillTx/>
          <a:latin typeface="+mj-lt"/>
          <a:ea typeface="+mj-ea"/>
          <a:cs typeface="+mj-cs"/>
          <a:sym typeface="Arial"/>
        </a:defRPr>
      </a:lvl6pPr>
      <a:lvl7pPr marL="3017520" marR="0" indent="-274320" algn="l" defTabSz="914400" rtl="0" latinLnBrk="0">
        <a:lnSpc>
          <a:spcPct val="100000"/>
        </a:lnSpc>
        <a:spcBef>
          <a:spcPts val="300"/>
        </a:spcBef>
        <a:spcAft>
          <a:spcPts val="0"/>
        </a:spcAft>
        <a:buClrTx/>
        <a:buSzPct val="100000"/>
        <a:buFontTx/>
        <a:buChar char="•"/>
        <a:tabLst/>
        <a:defRPr sz="2400" b="0" i="0" u="none" strike="noStrike" cap="none" spc="0" baseline="0">
          <a:ln>
            <a:noFill/>
          </a:ln>
          <a:solidFill>
            <a:srgbClr val="000000"/>
          </a:solidFill>
          <a:uFillTx/>
          <a:latin typeface="+mj-lt"/>
          <a:ea typeface="+mj-ea"/>
          <a:cs typeface="+mj-cs"/>
          <a:sym typeface="Arial"/>
        </a:defRPr>
      </a:lvl7pPr>
      <a:lvl8pPr marL="3474720" marR="0" indent="-274320" algn="l" defTabSz="914400" rtl="0" latinLnBrk="0">
        <a:lnSpc>
          <a:spcPct val="100000"/>
        </a:lnSpc>
        <a:spcBef>
          <a:spcPts val="300"/>
        </a:spcBef>
        <a:spcAft>
          <a:spcPts val="0"/>
        </a:spcAft>
        <a:buClrTx/>
        <a:buSzPct val="100000"/>
        <a:buFontTx/>
        <a:buChar char="•"/>
        <a:tabLst/>
        <a:defRPr sz="2400" b="0" i="0" u="none" strike="noStrike" cap="none" spc="0" baseline="0">
          <a:ln>
            <a:noFill/>
          </a:ln>
          <a:solidFill>
            <a:srgbClr val="000000"/>
          </a:solidFill>
          <a:uFillTx/>
          <a:latin typeface="+mj-lt"/>
          <a:ea typeface="+mj-ea"/>
          <a:cs typeface="+mj-cs"/>
          <a:sym typeface="Arial"/>
        </a:defRPr>
      </a:lvl8pPr>
      <a:lvl9pPr marL="3931920" marR="0" indent="-274320" algn="l" defTabSz="914400" rtl="0" latinLnBrk="0">
        <a:lnSpc>
          <a:spcPct val="100000"/>
        </a:lnSpc>
        <a:spcBef>
          <a:spcPts val="300"/>
        </a:spcBef>
        <a:spcAft>
          <a:spcPts val="0"/>
        </a:spcAft>
        <a:buClrTx/>
        <a:buSzPct val="100000"/>
        <a:buFontTx/>
        <a:buChar char="•"/>
        <a:tabLst/>
        <a:defRPr sz="2400" b="0" i="0" u="none" strike="noStrike" cap="none" spc="0" baseline="0">
          <a:ln>
            <a:noFill/>
          </a:ln>
          <a:solidFill>
            <a:srgbClr val="000000"/>
          </a:solidFill>
          <a:uFillTx/>
          <a:latin typeface="+mj-lt"/>
          <a:ea typeface="+mj-ea"/>
          <a:cs typeface="+mj-cs"/>
          <a:sym typeface="Arial"/>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tiff"/></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ncbi.nlm.nih.gov/pubmed/23345097"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tiff"/><Relationship Id="rId7" Type="http://schemas.openxmlformats.org/officeDocument/2006/relationships/image" Target="../media/image20.tiff"/><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19.tiff"/><Relationship Id="rId5" Type="http://schemas.openxmlformats.org/officeDocument/2006/relationships/image" Target="../media/image18.tiff"/><Relationship Id="rId4" Type="http://schemas.openxmlformats.org/officeDocument/2006/relationships/image" Target="../media/image17.tif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524000" y="5878"/>
            <a:ext cx="9144000" cy="686888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0" y="0"/>
            <a:ext cx="4675632" cy="6874764"/>
          </a:xfrm>
          <a:prstGeom prst="rect">
            <a:avLst/>
          </a:prstGeom>
        </p:spPr>
      </p:pic>
      <p:pic>
        <p:nvPicPr>
          <p:cNvPr id="10" name="Picture 3">
            <a:extLst>
              <a:ext uri="{FF2B5EF4-FFF2-40B4-BE49-F238E27FC236}">
                <a16:creationId xmlns:a16="http://schemas.microsoft.com/office/drawing/2014/main" id="{E964584F-DCDB-4141-A21B-D921A931BF62}"/>
              </a:ext>
            </a:extLst>
          </p:cNvPr>
          <p:cNvPicPr>
            <a:picLocks noChangeAspect="1"/>
          </p:cNvPicPr>
          <p:nvPr/>
        </p:nvPicPr>
        <p:blipFill>
          <a:blip r:embed="rId4"/>
          <a:stretch>
            <a:fillRect/>
          </a:stretch>
        </p:blipFill>
        <p:spPr>
          <a:xfrm>
            <a:off x="6199632" y="-5216"/>
            <a:ext cx="4630136" cy="6034025"/>
          </a:xfrm>
          <a:prstGeom prst="rect">
            <a:avLst/>
          </a:prstGeom>
        </p:spPr>
      </p:pic>
      <p:pic>
        <p:nvPicPr>
          <p:cNvPr id="11" name="image6.png">
            <a:extLst>
              <a:ext uri="{FF2B5EF4-FFF2-40B4-BE49-F238E27FC236}">
                <a16:creationId xmlns:a16="http://schemas.microsoft.com/office/drawing/2014/main" id="{5DB6F859-1242-104B-94FE-0F31236DBB09}"/>
              </a:ext>
            </a:extLst>
          </p:cNvPr>
          <p:cNvPicPr>
            <a:picLocks noChangeAspect="1"/>
          </p:cNvPicPr>
          <p:nvPr/>
        </p:nvPicPr>
        <p:blipFill>
          <a:blip r:embed="rId5"/>
          <a:stretch>
            <a:fillRect/>
          </a:stretch>
        </p:blipFill>
        <p:spPr>
          <a:xfrm>
            <a:off x="0" y="5848598"/>
            <a:ext cx="2713220" cy="1026166"/>
          </a:xfrm>
          <a:prstGeom prst="rect">
            <a:avLst/>
          </a:prstGeom>
          <a:ln w="12700">
            <a:miter lim="400000"/>
          </a:ln>
        </p:spPr>
      </p:pic>
      <p:pic>
        <p:nvPicPr>
          <p:cNvPr id="8" name="Picture 7">
            <a:extLst>
              <a:ext uri="{FF2B5EF4-FFF2-40B4-BE49-F238E27FC236}">
                <a16:creationId xmlns:a16="http://schemas.microsoft.com/office/drawing/2014/main" id="{35C9E52F-1A47-784C-A069-B004275F0528}"/>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09679" y="5848598"/>
            <a:ext cx="4082321" cy="823314"/>
          </a:xfrm>
          <a:prstGeom prst="rect">
            <a:avLst/>
          </a:prstGeom>
          <a:noFill/>
          <a:ln>
            <a:noFill/>
          </a:ln>
        </p:spPr>
      </p:pic>
    </p:spTree>
    <p:extLst>
      <p:ext uri="{BB962C8B-B14F-4D97-AF65-F5344CB8AC3E}">
        <p14:creationId xmlns:p14="http://schemas.microsoft.com/office/powerpoint/2010/main" val="6414104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141B8-FF6C-7344-B7A0-018812D010CE}"/>
              </a:ext>
            </a:extLst>
          </p:cNvPr>
          <p:cNvSpPr>
            <a:spLocks noGrp="1"/>
          </p:cNvSpPr>
          <p:nvPr>
            <p:ph type="title"/>
          </p:nvPr>
        </p:nvSpPr>
        <p:spPr/>
        <p:txBody>
          <a:bodyPr/>
          <a:lstStyle/>
          <a:p>
            <a:r>
              <a:rPr lang="en-US" dirty="0"/>
              <a:t>Changes in iodine deficiency over 25 years</a:t>
            </a:r>
          </a:p>
        </p:txBody>
      </p:sp>
      <p:pic>
        <p:nvPicPr>
          <p:cNvPr id="5" name="Picture 1">
            <a:extLst>
              <a:ext uri="{FF2B5EF4-FFF2-40B4-BE49-F238E27FC236}">
                <a16:creationId xmlns:a16="http://schemas.microsoft.com/office/drawing/2014/main" id="{110B745C-D510-A845-A324-5B9DB0A0257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60000" y="1080000"/>
            <a:ext cx="7653107" cy="5739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0409604"/>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D9001-F017-574E-846F-2864CD9DC31B}"/>
              </a:ext>
            </a:extLst>
          </p:cNvPr>
          <p:cNvSpPr>
            <a:spLocks noGrp="1"/>
          </p:cNvSpPr>
          <p:nvPr>
            <p:ph type="title"/>
          </p:nvPr>
        </p:nvSpPr>
        <p:spPr>
          <a:xfrm>
            <a:off x="878645" y="97249"/>
            <a:ext cx="9517435" cy="762608"/>
          </a:xfrm>
        </p:spPr>
        <p:txBody>
          <a:bodyPr>
            <a:normAutofit fontScale="90000"/>
          </a:bodyPr>
          <a:lstStyle/>
          <a:p>
            <a:pPr>
              <a:lnSpc>
                <a:spcPct val="100000"/>
              </a:lnSpc>
            </a:pPr>
            <a:r>
              <a:rPr lang="en-US" sz="2800" dirty="0">
                <a:latin typeface="+mj-lt"/>
              </a:rPr>
              <a:t>iodine nutrition programs – quality, scale and impact</a:t>
            </a:r>
          </a:p>
        </p:txBody>
      </p:sp>
      <p:sp>
        <p:nvSpPr>
          <p:cNvPr id="36" name="Oval 35">
            <a:extLst>
              <a:ext uri="{FF2B5EF4-FFF2-40B4-BE49-F238E27FC236}">
                <a16:creationId xmlns:a16="http://schemas.microsoft.com/office/drawing/2014/main" id="{92FFBE7A-CB7A-2445-8B03-FFBB49F59B0B}"/>
              </a:ext>
            </a:extLst>
          </p:cNvPr>
          <p:cNvSpPr/>
          <p:nvPr/>
        </p:nvSpPr>
        <p:spPr>
          <a:xfrm>
            <a:off x="2020345" y="944195"/>
            <a:ext cx="8288977" cy="6302066"/>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u="sng" dirty="0">
              <a:solidFill>
                <a:schemeClr val="tx1"/>
              </a:solidFill>
              <a:latin typeface="+mj-lt"/>
            </a:endParaRPr>
          </a:p>
        </p:txBody>
      </p:sp>
      <p:sp>
        <p:nvSpPr>
          <p:cNvPr id="27" name="Oval 26">
            <a:extLst>
              <a:ext uri="{FF2B5EF4-FFF2-40B4-BE49-F238E27FC236}">
                <a16:creationId xmlns:a16="http://schemas.microsoft.com/office/drawing/2014/main" id="{4ABA1489-507C-E740-B2A0-7F18F9D18DBF}"/>
              </a:ext>
            </a:extLst>
          </p:cNvPr>
          <p:cNvSpPr/>
          <p:nvPr/>
        </p:nvSpPr>
        <p:spPr>
          <a:xfrm>
            <a:off x="3550665" y="2084369"/>
            <a:ext cx="4942475" cy="4238931"/>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u="sng" dirty="0">
              <a:solidFill>
                <a:schemeClr val="tx1"/>
              </a:solidFill>
              <a:latin typeface="+mj-lt"/>
            </a:endParaRPr>
          </a:p>
        </p:txBody>
      </p:sp>
      <p:sp>
        <p:nvSpPr>
          <p:cNvPr id="10" name="Oval 9">
            <a:extLst>
              <a:ext uri="{FF2B5EF4-FFF2-40B4-BE49-F238E27FC236}">
                <a16:creationId xmlns:a16="http://schemas.microsoft.com/office/drawing/2014/main" id="{A75E0F84-1447-D04E-98B1-6E9F69C30FC7}"/>
              </a:ext>
            </a:extLst>
          </p:cNvPr>
          <p:cNvSpPr/>
          <p:nvPr/>
        </p:nvSpPr>
        <p:spPr>
          <a:xfrm>
            <a:off x="4821254" y="3292094"/>
            <a:ext cx="2516345" cy="1846829"/>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a:solidFill>
                  <a:schemeClr val="tx1"/>
                </a:solidFill>
                <a:latin typeface="+mj-lt"/>
              </a:rPr>
              <a:t>GOAL</a:t>
            </a:r>
            <a:r>
              <a:rPr lang="en-US" sz="1600" dirty="0">
                <a:solidFill>
                  <a:schemeClr val="tx1"/>
                </a:solidFill>
                <a:latin typeface="+mj-lt"/>
              </a:rPr>
              <a:t> optimum iodine nutrition for all</a:t>
            </a:r>
          </a:p>
          <a:p>
            <a:pPr algn="ctr"/>
            <a:r>
              <a:rPr lang="en-US" sz="1600" b="1" u="sng" dirty="0">
                <a:solidFill>
                  <a:schemeClr val="tx1"/>
                </a:solidFill>
                <a:latin typeface="+mj-lt"/>
              </a:rPr>
              <a:t>Strategy:</a:t>
            </a:r>
            <a:r>
              <a:rPr lang="en-US" sz="1600" dirty="0">
                <a:solidFill>
                  <a:schemeClr val="tx1"/>
                </a:solidFill>
                <a:latin typeface="+mj-lt"/>
              </a:rPr>
              <a:t> iodize all edible salt for human use</a:t>
            </a:r>
            <a:endParaRPr lang="en-US" sz="1600" b="1" u="sng" dirty="0">
              <a:solidFill>
                <a:schemeClr val="tx1"/>
              </a:solidFill>
              <a:latin typeface="+mj-lt"/>
            </a:endParaRPr>
          </a:p>
        </p:txBody>
      </p:sp>
      <p:sp>
        <p:nvSpPr>
          <p:cNvPr id="28" name="TextBox 27">
            <a:extLst>
              <a:ext uri="{FF2B5EF4-FFF2-40B4-BE49-F238E27FC236}">
                <a16:creationId xmlns:a16="http://schemas.microsoft.com/office/drawing/2014/main" id="{16229F5E-33F4-304E-B066-C44D7BE2FC66}"/>
              </a:ext>
            </a:extLst>
          </p:cNvPr>
          <p:cNvSpPr txBox="1"/>
          <p:nvPr/>
        </p:nvSpPr>
        <p:spPr>
          <a:xfrm>
            <a:off x="4793123" y="2384146"/>
            <a:ext cx="2042145"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dirty="0"/>
              <a:t>Define b</a:t>
            </a:r>
            <a:r>
              <a:rPr kumimoji="0" lang="en-US" sz="1800" b="0" i="0" u="none" strike="noStrike" cap="none" spc="0" normalizeH="0" baseline="0" dirty="0">
                <a:ln>
                  <a:noFill/>
                </a:ln>
                <a:solidFill>
                  <a:srgbClr val="000000"/>
                </a:solidFill>
                <a:effectLst/>
                <a:uFillTx/>
                <a:sym typeface="Arial"/>
              </a:rPr>
              <a:t>aseline</a:t>
            </a:r>
          </a:p>
        </p:txBody>
      </p:sp>
      <p:sp>
        <p:nvSpPr>
          <p:cNvPr id="29" name="TextBox 28">
            <a:extLst>
              <a:ext uri="{FF2B5EF4-FFF2-40B4-BE49-F238E27FC236}">
                <a16:creationId xmlns:a16="http://schemas.microsoft.com/office/drawing/2014/main" id="{7B7016F9-E9A0-544D-BA64-59EC787CE0E7}"/>
              </a:ext>
            </a:extLst>
          </p:cNvPr>
          <p:cNvSpPr txBox="1"/>
          <p:nvPr/>
        </p:nvSpPr>
        <p:spPr>
          <a:xfrm>
            <a:off x="4837337" y="2665478"/>
            <a:ext cx="1522416"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ea typeface="+mj-ea"/>
                <a:cs typeface="+mj-cs"/>
                <a:sym typeface="Arial"/>
              </a:rPr>
              <a:t>Iodine status</a:t>
            </a:r>
          </a:p>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ea typeface="+mj-ea"/>
                <a:cs typeface="+mj-cs"/>
                <a:sym typeface="Arial"/>
              </a:rPr>
              <a:t>salt supply &amp;  consumption</a:t>
            </a:r>
          </a:p>
        </p:txBody>
      </p:sp>
      <p:sp>
        <p:nvSpPr>
          <p:cNvPr id="30" name="TextBox 29">
            <a:extLst>
              <a:ext uri="{FF2B5EF4-FFF2-40B4-BE49-F238E27FC236}">
                <a16:creationId xmlns:a16="http://schemas.microsoft.com/office/drawing/2014/main" id="{B5E66AF3-A800-1740-8640-7C80230337B6}"/>
              </a:ext>
            </a:extLst>
          </p:cNvPr>
          <p:cNvSpPr txBox="1"/>
          <p:nvPr/>
        </p:nvSpPr>
        <p:spPr>
          <a:xfrm>
            <a:off x="3889831" y="4983062"/>
            <a:ext cx="1798489"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ea typeface="+mj-ea"/>
                <a:cs typeface="+mj-cs"/>
                <a:sym typeface="Arial"/>
              </a:rPr>
              <a:t>Design program</a:t>
            </a:r>
          </a:p>
        </p:txBody>
      </p:sp>
      <p:sp>
        <p:nvSpPr>
          <p:cNvPr id="31" name="TextBox 30">
            <a:extLst>
              <a:ext uri="{FF2B5EF4-FFF2-40B4-BE49-F238E27FC236}">
                <a16:creationId xmlns:a16="http://schemas.microsoft.com/office/drawing/2014/main" id="{2C773855-9B15-564C-ADF7-1EDAC60B4A56}"/>
              </a:ext>
            </a:extLst>
          </p:cNvPr>
          <p:cNvSpPr txBox="1"/>
          <p:nvPr/>
        </p:nvSpPr>
        <p:spPr>
          <a:xfrm>
            <a:off x="4850254" y="5244680"/>
            <a:ext cx="1314580" cy="830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ea typeface="+mj-ea"/>
                <a:cs typeface="+mj-cs"/>
                <a:sym typeface="Arial"/>
              </a:rPr>
              <a:t>Targets</a:t>
            </a:r>
          </a:p>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ea typeface="+mj-ea"/>
                <a:cs typeface="+mj-cs"/>
                <a:sym typeface="Arial"/>
              </a:rPr>
              <a:t>Legislation</a:t>
            </a:r>
          </a:p>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ea typeface="+mj-ea"/>
                <a:cs typeface="+mj-cs"/>
                <a:sym typeface="Arial"/>
              </a:rPr>
              <a:t>Management</a:t>
            </a:r>
          </a:p>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ea typeface="+mj-ea"/>
                <a:cs typeface="+mj-cs"/>
                <a:sym typeface="Arial"/>
              </a:rPr>
              <a:t>budget</a:t>
            </a:r>
          </a:p>
        </p:txBody>
      </p:sp>
      <p:sp>
        <p:nvSpPr>
          <p:cNvPr id="32" name="TextBox 31">
            <a:extLst>
              <a:ext uri="{FF2B5EF4-FFF2-40B4-BE49-F238E27FC236}">
                <a16:creationId xmlns:a16="http://schemas.microsoft.com/office/drawing/2014/main" id="{F7FB8930-8DA0-A042-BB59-15472E39FBC5}"/>
              </a:ext>
            </a:extLst>
          </p:cNvPr>
          <p:cNvSpPr txBox="1"/>
          <p:nvPr/>
        </p:nvSpPr>
        <p:spPr>
          <a:xfrm>
            <a:off x="5910638" y="5083534"/>
            <a:ext cx="2184213"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ea typeface="+mj-ea"/>
                <a:cs typeface="+mj-cs"/>
                <a:sym typeface="Arial"/>
              </a:rPr>
              <a:t>Implement program</a:t>
            </a:r>
          </a:p>
        </p:txBody>
      </p:sp>
      <p:sp>
        <p:nvSpPr>
          <p:cNvPr id="33" name="TextBox 32">
            <a:extLst>
              <a:ext uri="{FF2B5EF4-FFF2-40B4-BE49-F238E27FC236}">
                <a16:creationId xmlns:a16="http://schemas.microsoft.com/office/drawing/2014/main" id="{EA4E66BA-09DD-B949-8524-4DB92A17BAC9}"/>
              </a:ext>
            </a:extLst>
          </p:cNvPr>
          <p:cNvSpPr txBox="1"/>
          <p:nvPr/>
        </p:nvSpPr>
        <p:spPr>
          <a:xfrm>
            <a:off x="6071611" y="5384802"/>
            <a:ext cx="1314580"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ea typeface="+mj-ea"/>
                <a:cs typeface="+mj-cs"/>
                <a:sym typeface="Arial"/>
              </a:rPr>
              <a:t>Salt iodization </a:t>
            </a:r>
          </a:p>
        </p:txBody>
      </p:sp>
      <p:sp>
        <p:nvSpPr>
          <p:cNvPr id="34" name="TextBox 33">
            <a:extLst>
              <a:ext uri="{FF2B5EF4-FFF2-40B4-BE49-F238E27FC236}">
                <a16:creationId xmlns:a16="http://schemas.microsoft.com/office/drawing/2014/main" id="{E633315A-B59D-254A-BF8E-5A9E2937E09B}"/>
              </a:ext>
            </a:extLst>
          </p:cNvPr>
          <p:cNvSpPr txBox="1"/>
          <p:nvPr/>
        </p:nvSpPr>
        <p:spPr>
          <a:xfrm>
            <a:off x="6633188" y="2810128"/>
            <a:ext cx="179849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dirty="0"/>
              <a:t>U</a:t>
            </a:r>
            <a:r>
              <a:rPr kumimoji="0" lang="en-US" sz="1800" b="0" i="0" u="none" strike="noStrike" cap="none" spc="0" normalizeH="0" baseline="0" dirty="0">
                <a:ln>
                  <a:noFill/>
                </a:ln>
                <a:solidFill>
                  <a:srgbClr val="000000"/>
                </a:solidFill>
                <a:effectLst/>
                <a:uFillTx/>
                <a:sym typeface="Arial"/>
              </a:rPr>
              <a:t>tilization</a:t>
            </a:r>
          </a:p>
        </p:txBody>
      </p:sp>
      <p:sp>
        <p:nvSpPr>
          <p:cNvPr id="35" name="TextBox 34">
            <a:extLst>
              <a:ext uri="{FF2B5EF4-FFF2-40B4-BE49-F238E27FC236}">
                <a16:creationId xmlns:a16="http://schemas.microsoft.com/office/drawing/2014/main" id="{3D648A7E-4063-1E46-9089-DBC083D9736A}"/>
              </a:ext>
            </a:extLst>
          </p:cNvPr>
          <p:cNvSpPr txBox="1"/>
          <p:nvPr/>
        </p:nvSpPr>
        <p:spPr>
          <a:xfrm>
            <a:off x="7108663" y="3180930"/>
            <a:ext cx="1314580"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sym typeface="Arial"/>
              </a:rPr>
              <a:t>Table salt</a:t>
            </a:r>
          </a:p>
          <a:p>
            <a:pPr marL="0" marR="0" indent="0" algn="l" defTabSz="914400" rtl="0" fontAlgn="auto" latinLnBrk="0" hangingPunct="0">
              <a:lnSpc>
                <a:spcPct val="100000"/>
              </a:lnSpc>
              <a:spcBef>
                <a:spcPts val="0"/>
              </a:spcBef>
              <a:spcAft>
                <a:spcPts val="0"/>
              </a:spcAft>
              <a:buClrTx/>
              <a:buSzTx/>
              <a:buFontTx/>
              <a:buNone/>
              <a:tabLst/>
            </a:pPr>
            <a:r>
              <a:rPr lang="en-US" sz="1200" dirty="0"/>
              <a:t>Salt</a:t>
            </a:r>
            <a:r>
              <a:rPr kumimoji="0" lang="en-US" sz="1200" b="0" i="0" u="none" strike="noStrike" cap="none" spc="0" normalizeH="0" baseline="0" dirty="0">
                <a:ln>
                  <a:noFill/>
                </a:ln>
                <a:solidFill>
                  <a:srgbClr val="000000"/>
                </a:solidFill>
                <a:effectLst/>
                <a:uFillTx/>
                <a:sym typeface="Arial"/>
              </a:rPr>
              <a:t> in processed food</a:t>
            </a:r>
          </a:p>
        </p:txBody>
      </p:sp>
      <p:sp>
        <p:nvSpPr>
          <p:cNvPr id="37" name="TextBox 36">
            <a:extLst>
              <a:ext uri="{FF2B5EF4-FFF2-40B4-BE49-F238E27FC236}">
                <a16:creationId xmlns:a16="http://schemas.microsoft.com/office/drawing/2014/main" id="{611DD8FB-A6BA-CA43-9D74-79F4076D7806}"/>
              </a:ext>
            </a:extLst>
          </p:cNvPr>
          <p:cNvSpPr txBox="1"/>
          <p:nvPr/>
        </p:nvSpPr>
        <p:spPr>
          <a:xfrm>
            <a:off x="8288666" y="4908420"/>
            <a:ext cx="1517002"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ea typeface="+mj-ea"/>
                <a:cs typeface="+mj-cs"/>
                <a:sym typeface="Arial"/>
              </a:rPr>
              <a:t>Monitor scale</a:t>
            </a:r>
          </a:p>
        </p:txBody>
      </p:sp>
      <p:sp>
        <p:nvSpPr>
          <p:cNvPr id="38" name="TextBox 37">
            <a:extLst>
              <a:ext uri="{FF2B5EF4-FFF2-40B4-BE49-F238E27FC236}">
                <a16:creationId xmlns:a16="http://schemas.microsoft.com/office/drawing/2014/main" id="{2A4F9094-DFC1-9347-91C5-A5128F4C11F7}"/>
              </a:ext>
            </a:extLst>
          </p:cNvPr>
          <p:cNvSpPr txBox="1"/>
          <p:nvPr/>
        </p:nvSpPr>
        <p:spPr>
          <a:xfrm>
            <a:off x="8241834" y="5255386"/>
            <a:ext cx="1314580"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1200" dirty="0">
                <a:cs typeface="Calibri" panose="020F0502020204030204" pitchFamily="34" charset="0"/>
              </a:rPr>
              <a:t>% salt iodized</a:t>
            </a:r>
          </a:p>
          <a:p>
            <a:r>
              <a:rPr lang="en-US" sz="1200" dirty="0">
                <a:cs typeface="Calibri" panose="020F0502020204030204" pitchFamily="34" charset="0"/>
              </a:rPr>
              <a:t>% food producers using iodized salt</a:t>
            </a:r>
          </a:p>
        </p:txBody>
      </p:sp>
      <p:sp>
        <p:nvSpPr>
          <p:cNvPr id="39" name="TextBox 38">
            <a:extLst>
              <a:ext uri="{FF2B5EF4-FFF2-40B4-BE49-F238E27FC236}">
                <a16:creationId xmlns:a16="http://schemas.microsoft.com/office/drawing/2014/main" id="{274E4A2B-3954-5F4E-A52C-4573DA085312}"/>
              </a:ext>
            </a:extLst>
          </p:cNvPr>
          <p:cNvSpPr txBox="1"/>
          <p:nvPr/>
        </p:nvSpPr>
        <p:spPr>
          <a:xfrm>
            <a:off x="7199516" y="6011578"/>
            <a:ext cx="192782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ea typeface="+mj-ea"/>
                <a:cs typeface="+mj-cs"/>
                <a:sym typeface="Arial"/>
              </a:rPr>
              <a:t>Monitor quality</a:t>
            </a:r>
          </a:p>
        </p:txBody>
      </p:sp>
      <p:sp>
        <p:nvSpPr>
          <p:cNvPr id="40" name="TextBox 39">
            <a:extLst>
              <a:ext uri="{FF2B5EF4-FFF2-40B4-BE49-F238E27FC236}">
                <a16:creationId xmlns:a16="http://schemas.microsoft.com/office/drawing/2014/main" id="{582DF779-16DD-3B47-ADD7-96490ECE27C1}"/>
              </a:ext>
            </a:extLst>
          </p:cNvPr>
          <p:cNvSpPr txBox="1"/>
          <p:nvPr/>
        </p:nvSpPr>
        <p:spPr>
          <a:xfrm>
            <a:off x="7054777" y="6380908"/>
            <a:ext cx="1314580"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1200" dirty="0">
                <a:cs typeface="Calibri" panose="020F0502020204030204" pitchFamily="34" charset="0"/>
              </a:rPr>
              <a:t>Iodine level in salt in supply chain</a:t>
            </a:r>
          </a:p>
        </p:txBody>
      </p:sp>
      <p:sp>
        <p:nvSpPr>
          <p:cNvPr id="41" name="TextBox 40">
            <a:extLst>
              <a:ext uri="{FF2B5EF4-FFF2-40B4-BE49-F238E27FC236}">
                <a16:creationId xmlns:a16="http://schemas.microsoft.com/office/drawing/2014/main" id="{D0C10BA2-8A4A-FC4F-8285-DA8703D248C1}"/>
              </a:ext>
            </a:extLst>
          </p:cNvPr>
          <p:cNvSpPr txBox="1"/>
          <p:nvPr/>
        </p:nvSpPr>
        <p:spPr>
          <a:xfrm>
            <a:off x="8230193" y="2912707"/>
            <a:ext cx="2005113"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ea typeface="+mj-ea"/>
                <a:cs typeface="+mj-cs"/>
                <a:sym typeface="Arial"/>
              </a:rPr>
              <a:t>Assess coverage</a:t>
            </a:r>
          </a:p>
        </p:txBody>
      </p:sp>
      <p:sp>
        <p:nvSpPr>
          <p:cNvPr id="42" name="TextBox 41">
            <a:extLst>
              <a:ext uri="{FF2B5EF4-FFF2-40B4-BE49-F238E27FC236}">
                <a16:creationId xmlns:a16="http://schemas.microsoft.com/office/drawing/2014/main" id="{2A3B4D7F-5537-5E48-A772-DAD2E3633369}"/>
              </a:ext>
            </a:extLst>
          </p:cNvPr>
          <p:cNvSpPr txBox="1"/>
          <p:nvPr/>
        </p:nvSpPr>
        <p:spPr>
          <a:xfrm>
            <a:off x="8578888" y="3264233"/>
            <a:ext cx="1314580" cy="830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1200" dirty="0">
                <a:cs typeface="Calibri" panose="020F0502020204030204" pitchFamily="34" charset="0"/>
              </a:rPr>
              <a:t>% households using iodized salt</a:t>
            </a:r>
          </a:p>
          <a:p>
            <a:r>
              <a:rPr lang="en-US" sz="1200" dirty="0">
                <a:cs typeface="Calibri" panose="020F0502020204030204" pitchFamily="34" charset="0"/>
              </a:rPr>
              <a:t>Use iodized salt in processed food</a:t>
            </a:r>
          </a:p>
        </p:txBody>
      </p:sp>
      <p:sp>
        <p:nvSpPr>
          <p:cNvPr id="43" name="TextBox 42">
            <a:extLst>
              <a:ext uri="{FF2B5EF4-FFF2-40B4-BE49-F238E27FC236}">
                <a16:creationId xmlns:a16="http://schemas.microsoft.com/office/drawing/2014/main" id="{409752D9-C16A-9646-B0B0-1D626F1653A1}"/>
              </a:ext>
            </a:extLst>
          </p:cNvPr>
          <p:cNvSpPr txBox="1"/>
          <p:nvPr/>
        </p:nvSpPr>
        <p:spPr>
          <a:xfrm>
            <a:off x="4837337" y="1345710"/>
            <a:ext cx="1891269"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ea typeface="+mj-ea"/>
                <a:cs typeface="+mj-cs"/>
                <a:sym typeface="Arial"/>
              </a:rPr>
              <a:t>Evaluate Impact</a:t>
            </a:r>
          </a:p>
        </p:txBody>
      </p:sp>
      <p:sp>
        <p:nvSpPr>
          <p:cNvPr id="44" name="TextBox 43">
            <a:extLst>
              <a:ext uri="{FF2B5EF4-FFF2-40B4-BE49-F238E27FC236}">
                <a16:creationId xmlns:a16="http://schemas.microsoft.com/office/drawing/2014/main" id="{FCAD7397-4B1E-E645-A4C7-A91D4BA4380D}"/>
              </a:ext>
            </a:extLst>
          </p:cNvPr>
          <p:cNvSpPr txBox="1"/>
          <p:nvPr/>
        </p:nvSpPr>
        <p:spPr>
          <a:xfrm>
            <a:off x="4948917" y="1653079"/>
            <a:ext cx="2245390"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1200" dirty="0">
                <a:cs typeface="Calibri" panose="020F0502020204030204" pitchFamily="34" charset="0"/>
              </a:rPr>
              <a:t>Iodine status</a:t>
            </a:r>
          </a:p>
          <a:p>
            <a:r>
              <a:rPr lang="en-US" sz="1200" dirty="0">
                <a:cs typeface="Calibri" panose="020F0502020204030204" pitchFamily="34" charset="0"/>
              </a:rPr>
              <a:t>Iodine status by program use </a:t>
            </a:r>
          </a:p>
        </p:txBody>
      </p:sp>
      <p:sp>
        <p:nvSpPr>
          <p:cNvPr id="4" name="Curved Right Arrow 3">
            <a:extLst>
              <a:ext uri="{FF2B5EF4-FFF2-40B4-BE49-F238E27FC236}">
                <a16:creationId xmlns:a16="http://schemas.microsoft.com/office/drawing/2014/main" id="{204D4983-E9F5-DB42-B461-C0B5BD6A9C2F}"/>
              </a:ext>
            </a:extLst>
          </p:cNvPr>
          <p:cNvSpPr/>
          <p:nvPr/>
        </p:nvSpPr>
        <p:spPr>
          <a:xfrm rot="1035525">
            <a:off x="3931551" y="2689596"/>
            <a:ext cx="444544" cy="2279791"/>
          </a:xfrm>
          <a:prstGeom prst="curvedRightArrow">
            <a:avLst>
              <a:gd name="adj1" fmla="val 6301"/>
              <a:gd name="adj2" fmla="val 50000"/>
              <a:gd name="adj3" fmla="val 24080"/>
            </a:avLst>
          </a:prstGeom>
          <a:solidFill>
            <a:srgbClr val="FA5DFF"/>
          </a:solidFill>
          <a:ln w="25400" cap="flat">
            <a:solidFill>
              <a:srgbClr val="FA5DFF"/>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Arial"/>
            </a:endParaRPr>
          </a:p>
        </p:txBody>
      </p:sp>
      <p:sp>
        <p:nvSpPr>
          <p:cNvPr id="46" name="Curved Right Arrow 45">
            <a:extLst>
              <a:ext uri="{FF2B5EF4-FFF2-40B4-BE49-F238E27FC236}">
                <a16:creationId xmlns:a16="http://schemas.microsoft.com/office/drawing/2014/main" id="{F39BAFE5-4B3E-7740-B026-646F188B0D62}"/>
              </a:ext>
            </a:extLst>
          </p:cNvPr>
          <p:cNvSpPr/>
          <p:nvPr/>
        </p:nvSpPr>
        <p:spPr>
          <a:xfrm rot="15827896">
            <a:off x="6088413" y="5458158"/>
            <a:ext cx="196062" cy="1056672"/>
          </a:xfrm>
          <a:prstGeom prst="curvedRightArrow">
            <a:avLst>
              <a:gd name="adj1" fmla="val 6301"/>
              <a:gd name="adj2" fmla="val 50000"/>
              <a:gd name="adj3" fmla="val 24080"/>
            </a:avLst>
          </a:prstGeom>
          <a:solidFill>
            <a:srgbClr val="FA5DFF"/>
          </a:solidFill>
          <a:ln w="25400" cap="flat">
            <a:solidFill>
              <a:srgbClr val="FA5DFF"/>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Arial"/>
            </a:endParaRPr>
          </a:p>
        </p:txBody>
      </p:sp>
      <p:sp>
        <p:nvSpPr>
          <p:cNvPr id="47" name="Curved Right Arrow 46">
            <a:extLst>
              <a:ext uri="{FF2B5EF4-FFF2-40B4-BE49-F238E27FC236}">
                <a16:creationId xmlns:a16="http://schemas.microsoft.com/office/drawing/2014/main" id="{EE0AB8C1-9138-A842-9CAC-102CBF181849}"/>
              </a:ext>
            </a:extLst>
          </p:cNvPr>
          <p:cNvSpPr/>
          <p:nvPr/>
        </p:nvSpPr>
        <p:spPr>
          <a:xfrm rot="11475828">
            <a:off x="7957451" y="3864568"/>
            <a:ext cx="251269" cy="1178300"/>
          </a:xfrm>
          <a:prstGeom prst="curvedRightArrow">
            <a:avLst>
              <a:gd name="adj1" fmla="val 6301"/>
              <a:gd name="adj2" fmla="val 50000"/>
              <a:gd name="adj3" fmla="val 24080"/>
            </a:avLst>
          </a:prstGeom>
          <a:solidFill>
            <a:srgbClr val="FA5DFF"/>
          </a:solidFill>
          <a:ln w="25400" cap="flat">
            <a:solidFill>
              <a:srgbClr val="FA5DFF"/>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Arial"/>
            </a:endParaRPr>
          </a:p>
        </p:txBody>
      </p:sp>
      <p:sp>
        <p:nvSpPr>
          <p:cNvPr id="5" name="Rectangle: Rounded Corners 4">
            <a:extLst>
              <a:ext uri="{FF2B5EF4-FFF2-40B4-BE49-F238E27FC236}">
                <a16:creationId xmlns:a16="http://schemas.microsoft.com/office/drawing/2014/main" id="{785DD3F5-98C1-44FC-B47B-FDBD2900738E}"/>
              </a:ext>
            </a:extLst>
          </p:cNvPr>
          <p:cNvSpPr/>
          <p:nvPr/>
        </p:nvSpPr>
        <p:spPr>
          <a:xfrm>
            <a:off x="9792729" y="5908096"/>
            <a:ext cx="1726826" cy="783191"/>
          </a:xfrm>
          <a:prstGeom prst="roundRect">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2000" b="0" i="0" u="none" strike="noStrike" cap="none" spc="0" normalizeH="0" baseline="0" dirty="0">
                <a:ln>
                  <a:noFill/>
                </a:ln>
                <a:solidFill>
                  <a:srgbClr val="000000"/>
                </a:solidFill>
                <a:effectLst/>
                <a:uFillTx/>
                <a:latin typeface="+mj-lt"/>
                <a:ea typeface="+mj-ea"/>
                <a:cs typeface="+mj-cs"/>
                <a:sym typeface="Arial"/>
              </a:rPr>
              <a:t>Improve compliance</a:t>
            </a:r>
          </a:p>
        </p:txBody>
      </p:sp>
      <p:cxnSp>
        <p:nvCxnSpPr>
          <p:cNvPr id="7" name="Straight Connector 6">
            <a:extLst>
              <a:ext uri="{FF2B5EF4-FFF2-40B4-BE49-F238E27FC236}">
                <a16:creationId xmlns:a16="http://schemas.microsoft.com/office/drawing/2014/main" id="{AB7A3468-FD34-4553-9F68-DE5D9A876DA3}"/>
              </a:ext>
            </a:extLst>
          </p:cNvPr>
          <p:cNvCxnSpPr>
            <a:cxnSpLocks/>
            <a:stCxn id="33" idx="3"/>
            <a:endCxn id="5" idx="1"/>
          </p:cNvCxnSpPr>
          <p:nvPr/>
        </p:nvCxnSpPr>
        <p:spPr>
          <a:xfrm>
            <a:off x="7386191" y="5523301"/>
            <a:ext cx="2406538" cy="776391"/>
          </a:xfrm>
          <a:prstGeom prst="line">
            <a:avLst/>
          </a:prstGeom>
          <a:ln w="28575"/>
        </p:spPr>
        <p:style>
          <a:lnRef idx="1">
            <a:schemeClr val="dk1"/>
          </a:lnRef>
          <a:fillRef idx="0">
            <a:schemeClr val="dk1"/>
          </a:fillRef>
          <a:effectRef idx="0">
            <a:schemeClr val="dk1"/>
          </a:effectRef>
          <a:fontRef idx="minor">
            <a:schemeClr val="tx1"/>
          </a:fontRef>
        </p:style>
      </p:cxnSp>
      <p:sp>
        <p:nvSpPr>
          <p:cNvPr id="48" name="Rectangle: Rounded Corners 47">
            <a:extLst>
              <a:ext uri="{FF2B5EF4-FFF2-40B4-BE49-F238E27FC236}">
                <a16:creationId xmlns:a16="http://schemas.microsoft.com/office/drawing/2014/main" id="{8C231B4B-2627-4FCC-A277-786BA6FB4C5E}"/>
              </a:ext>
            </a:extLst>
          </p:cNvPr>
          <p:cNvSpPr/>
          <p:nvPr/>
        </p:nvSpPr>
        <p:spPr>
          <a:xfrm>
            <a:off x="10616226" y="3224688"/>
            <a:ext cx="1506959" cy="1123710"/>
          </a:xfrm>
          <a:prstGeom prst="roundRect">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2000" b="0" i="0" u="none" strike="noStrike" cap="none" spc="0" normalizeH="0" baseline="0" dirty="0">
                <a:ln>
                  <a:noFill/>
                </a:ln>
                <a:solidFill>
                  <a:srgbClr val="000000"/>
                </a:solidFill>
                <a:effectLst/>
                <a:uFillTx/>
                <a:latin typeface="+mj-lt"/>
                <a:ea typeface="+mj-ea"/>
                <a:cs typeface="+mj-cs"/>
                <a:sym typeface="Arial"/>
              </a:rPr>
              <a:t>Expand salt Iodization</a:t>
            </a:r>
          </a:p>
        </p:txBody>
      </p:sp>
      <p:cxnSp>
        <p:nvCxnSpPr>
          <p:cNvPr id="49" name="Straight Connector 48">
            <a:extLst>
              <a:ext uri="{FF2B5EF4-FFF2-40B4-BE49-F238E27FC236}">
                <a16:creationId xmlns:a16="http://schemas.microsoft.com/office/drawing/2014/main" id="{B6CD7DFA-8FA6-43CF-84CC-A704856FD4AF}"/>
              </a:ext>
            </a:extLst>
          </p:cNvPr>
          <p:cNvCxnSpPr>
            <a:cxnSpLocks/>
            <a:endCxn id="48" idx="1"/>
          </p:cNvCxnSpPr>
          <p:nvPr/>
        </p:nvCxnSpPr>
        <p:spPr>
          <a:xfrm flipV="1">
            <a:off x="9232749" y="3786543"/>
            <a:ext cx="1383477" cy="1196519"/>
          </a:xfrm>
          <a:prstGeom prst="line">
            <a:avLst/>
          </a:prstGeom>
          <a:ln w="28575"/>
        </p:spPr>
        <p:style>
          <a:lnRef idx="1">
            <a:schemeClr val="dk1"/>
          </a:lnRef>
          <a:fillRef idx="0">
            <a:schemeClr val="dk1"/>
          </a:fillRef>
          <a:effectRef idx="0">
            <a:schemeClr val="dk1"/>
          </a:effectRef>
          <a:fontRef idx="minor">
            <a:schemeClr val="tx1"/>
          </a:fontRef>
        </p:style>
      </p:cxnSp>
      <p:sp>
        <p:nvSpPr>
          <p:cNvPr id="50" name="Rectangle: Rounded Corners 49">
            <a:extLst>
              <a:ext uri="{FF2B5EF4-FFF2-40B4-BE49-F238E27FC236}">
                <a16:creationId xmlns:a16="http://schemas.microsoft.com/office/drawing/2014/main" id="{AE2DC46E-9D82-4DC1-9CEF-1EB1032626F2}"/>
              </a:ext>
            </a:extLst>
          </p:cNvPr>
          <p:cNvSpPr/>
          <p:nvPr/>
        </p:nvSpPr>
        <p:spPr>
          <a:xfrm>
            <a:off x="10235306" y="1393487"/>
            <a:ext cx="1726826" cy="783191"/>
          </a:xfrm>
          <a:prstGeom prst="roundRect">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2000" b="0" i="0" u="none" strike="noStrike" cap="none" spc="0" normalizeH="0" baseline="0" dirty="0">
                <a:ln>
                  <a:noFill/>
                </a:ln>
                <a:solidFill>
                  <a:srgbClr val="000000"/>
                </a:solidFill>
                <a:effectLst/>
                <a:uFillTx/>
                <a:latin typeface="+mj-lt"/>
                <a:ea typeface="+mj-ea"/>
                <a:cs typeface="+mj-cs"/>
                <a:sym typeface="Arial"/>
              </a:rPr>
              <a:t>Increase coverage</a:t>
            </a:r>
          </a:p>
        </p:txBody>
      </p:sp>
      <p:cxnSp>
        <p:nvCxnSpPr>
          <p:cNvPr id="51" name="Straight Connector 50">
            <a:extLst>
              <a:ext uri="{FF2B5EF4-FFF2-40B4-BE49-F238E27FC236}">
                <a16:creationId xmlns:a16="http://schemas.microsoft.com/office/drawing/2014/main" id="{B0E351EE-F180-48D5-AC72-04F2D36DA648}"/>
              </a:ext>
            </a:extLst>
          </p:cNvPr>
          <p:cNvCxnSpPr>
            <a:cxnSpLocks/>
            <a:endCxn id="50" idx="1"/>
          </p:cNvCxnSpPr>
          <p:nvPr/>
        </p:nvCxnSpPr>
        <p:spPr>
          <a:xfrm flipV="1">
            <a:off x="9288325" y="1785083"/>
            <a:ext cx="946981" cy="1092610"/>
          </a:xfrm>
          <a:prstGeom prst="line">
            <a:avLst/>
          </a:prstGeom>
          <a:ln w="28575"/>
        </p:spPr>
        <p:style>
          <a:lnRef idx="1">
            <a:schemeClr val="dk1"/>
          </a:lnRef>
          <a:fillRef idx="0">
            <a:schemeClr val="dk1"/>
          </a:fillRef>
          <a:effectRef idx="0">
            <a:schemeClr val="dk1"/>
          </a:effectRef>
          <a:fontRef idx="minor">
            <a:schemeClr val="tx1"/>
          </a:fontRef>
        </p:style>
      </p:cxnSp>
      <p:sp>
        <p:nvSpPr>
          <p:cNvPr id="52" name="Rectangle: Rounded Corners 51">
            <a:extLst>
              <a:ext uri="{FF2B5EF4-FFF2-40B4-BE49-F238E27FC236}">
                <a16:creationId xmlns:a16="http://schemas.microsoft.com/office/drawing/2014/main" id="{9283D3AC-CB57-4E23-96C8-AAE9567EC3D4}"/>
              </a:ext>
            </a:extLst>
          </p:cNvPr>
          <p:cNvSpPr/>
          <p:nvPr/>
        </p:nvSpPr>
        <p:spPr>
          <a:xfrm>
            <a:off x="491445" y="5825384"/>
            <a:ext cx="1726826" cy="783191"/>
          </a:xfrm>
          <a:prstGeom prst="roundRect">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2000" b="0" i="0" u="none" strike="noStrike" cap="none" spc="0" normalizeH="0" baseline="0" dirty="0">
                <a:ln>
                  <a:noFill/>
                </a:ln>
                <a:solidFill>
                  <a:srgbClr val="000000"/>
                </a:solidFill>
                <a:effectLst/>
                <a:uFillTx/>
                <a:latin typeface="+mj-lt"/>
                <a:ea typeface="+mj-ea"/>
                <a:cs typeface="+mj-cs"/>
                <a:sym typeface="Arial"/>
              </a:rPr>
              <a:t>Adjustment of Standards</a:t>
            </a:r>
          </a:p>
        </p:txBody>
      </p:sp>
      <p:cxnSp>
        <p:nvCxnSpPr>
          <p:cNvPr id="53" name="Straight Connector 52">
            <a:extLst>
              <a:ext uri="{FF2B5EF4-FFF2-40B4-BE49-F238E27FC236}">
                <a16:creationId xmlns:a16="http://schemas.microsoft.com/office/drawing/2014/main" id="{E18BBF81-A669-411A-99B8-1CDA0377D18E}"/>
              </a:ext>
            </a:extLst>
          </p:cNvPr>
          <p:cNvCxnSpPr>
            <a:cxnSpLocks/>
            <a:stCxn id="31" idx="1"/>
            <a:endCxn id="52" idx="3"/>
          </p:cNvCxnSpPr>
          <p:nvPr/>
        </p:nvCxnSpPr>
        <p:spPr>
          <a:xfrm flipH="1">
            <a:off x="2218271" y="5660178"/>
            <a:ext cx="2631983" cy="556802"/>
          </a:xfrm>
          <a:prstGeom prst="line">
            <a:avLst/>
          </a:prstGeom>
          <a:ln w="28575"/>
        </p:spPr>
        <p:style>
          <a:lnRef idx="1">
            <a:schemeClr val="dk1"/>
          </a:lnRef>
          <a:fillRef idx="0">
            <a:schemeClr val="dk1"/>
          </a:fillRef>
          <a:effectRef idx="0">
            <a:schemeClr val="dk1"/>
          </a:effectRef>
          <a:fontRef idx="minor">
            <a:schemeClr val="tx1"/>
          </a:fontRef>
        </p:style>
      </p:cxnSp>
      <p:sp>
        <p:nvSpPr>
          <p:cNvPr id="54" name="Rectangle: Rounded Corners 53">
            <a:extLst>
              <a:ext uri="{FF2B5EF4-FFF2-40B4-BE49-F238E27FC236}">
                <a16:creationId xmlns:a16="http://schemas.microsoft.com/office/drawing/2014/main" id="{06B0EFB8-2E82-4B92-9596-697C8A6C2A66}"/>
              </a:ext>
            </a:extLst>
          </p:cNvPr>
          <p:cNvSpPr/>
          <p:nvPr/>
        </p:nvSpPr>
        <p:spPr>
          <a:xfrm>
            <a:off x="570932" y="1537670"/>
            <a:ext cx="1781781" cy="783191"/>
          </a:xfrm>
          <a:prstGeom prst="roundRect">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2000" b="0" i="0" u="none" strike="noStrike" cap="none" spc="0" normalizeH="0" baseline="0" dirty="0">
                <a:ln>
                  <a:noFill/>
                </a:ln>
                <a:solidFill>
                  <a:srgbClr val="000000"/>
                </a:solidFill>
                <a:effectLst/>
                <a:uFillTx/>
                <a:latin typeface="+mj-lt"/>
                <a:ea typeface="+mj-ea"/>
                <a:cs typeface="+mj-cs"/>
                <a:sym typeface="Arial"/>
              </a:rPr>
              <a:t>Sustained achievements</a:t>
            </a:r>
          </a:p>
        </p:txBody>
      </p:sp>
      <p:cxnSp>
        <p:nvCxnSpPr>
          <p:cNvPr id="55" name="Straight Connector 54">
            <a:extLst>
              <a:ext uri="{FF2B5EF4-FFF2-40B4-BE49-F238E27FC236}">
                <a16:creationId xmlns:a16="http://schemas.microsoft.com/office/drawing/2014/main" id="{E4141FA7-BD1C-466A-8EA2-BE2D6DEDDAB9}"/>
              </a:ext>
            </a:extLst>
          </p:cNvPr>
          <p:cNvCxnSpPr>
            <a:cxnSpLocks/>
          </p:cNvCxnSpPr>
          <p:nvPr/>
        </p:nvCxnSpPr>
        <p:spPr>
          <a:xfrm>
            <a:off x="2387114" y="1998805"/>
            <a:ext cx="2741067" cy="2096423"/>
          </a:xfrm>
          <a:prstGeom prst="line">
            <a:avLst/>
          </a:prstGeom>
          <a:ln w="28575"/>
        </p:spPr>
        <p:style>
          <a:lnRef idx="1">
            <a:schemeClr val="dk1"/>
          </a:lnRef>
          <a:fillRef idx="0">
            <a:schemeClr val="dk1"/>
          </a:fillRef>
          <a:effectRef idx="0">
            <a:schemeClr val="dk1"/>
          </a:effectRef>
          <a:fontRef idx="minor">
            <a:schemeClr val="tx1"/>
          </a:fontRef>
        </p:style>
      </p:cxnSp>
      <p:sp>
        <p:nvSpPr>
          <p:cNvPr id="56" name="Rectangle: Rounded Corners 55">
            <a:extLst>
              <a:ext uri="{FF2B5EF4-FFF2-40B4-BE49-F238E27FC236}">
                <a16:creationId xmlns:a16="http://schemas.microsoft.com/office/drawing/2014/main" id="{9CCE8769-01BF-4307-9701-2FFB69DD6FD6}"/>
              </a:ext>
            </a:extLst>
          </p:cNvPr>
          <p:cNvSpPr/>
          <p:nvPr/>
        </p:nvSpPr>
        <p:spPr>
          <a:xfrm>
            <a:off x="130016" y="3338458"/>
            <a:ext cx="1726826" cy="783191"/>
          </a:xfrm>
          <a:prstGeom prst="roundRect">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2000" b="0" i="0" u="none" strike="noStrike" cap="none" spc="0" normalizeH="0" baseline="0" dirty="0">
                <a:ln>
                  <a:noFill/>
                </a:ln>
                <a:solidFill>
                  <a:srgbClr val="000000"/>
                </a:solidFill>
                <a:effectLst/>
                <a:uFillTx/>
                <a:latin typeface="+mj-lt"/>
                <a:ea typeface="+mj-ea"/>
                <a:cs typeface="+mj-cs"/>
                <a:sym typeface="Arial"/>
              </a:rPr>
              <a:t>Ensure</a:t>
            </a:r>
            <a:r>
              <a:rPr kumimoji="0" lang="en-GB" sz="2000" b="0" i="0" u="none" strike="noStrike" cap="none" spc="0" normalizeH="0" dirty="0">
                <a:ln>
                  <a:noFill/>
                </a:ln>
                <a:solidFill>
                  <a:srgbClr val="000000"/>
                </a:solidFill>
                <a:effectLst/>
                <a:uFillTx/>
                <a:latin typeface="+mj-lt"/>
                <a:ea typeface="+mj-ea"/>
                <a:cs typeface="+mj-cs"/>
                <a:sym typeface="Arial"/>
              </a:rPr>
              <a:t> goal is achieved</a:t>
            </a:r>
            <a:endParaRPr kumimoji="0" lang="en-GB" sz="2000" b="0" i="0" u="none" strike="noStrike" cap="none" spc="0" normalizeH="0" baseline="0" dirty="0">
              <a:ln>
                <a:noFill/>
              </a:ln>
              <a:solidFill>
                <a:srgbClr val="000000"/>
              </a:solidFill>
              <a:effectLst/>
              <a:uFillTx/>
              <a:latin typeface="+mj-lt"/>
              <a:ea typeface="+mj-ea"/>
              <a:cs typeface="+mj-cs"/>
              <a:sym typeface="Arial"/>
            </a:endParaRPr>
          </a:p>
        </p:txBody>
      </p:sp>
      <p:cxnSp>
        <p:nvCxnSpPr>
          <p:cNvPr id="57" name="Straight Connector 56">
            <a:extLst>
              <a:ext uri="{FF2B5EF4-FFF2-40B4-BE49-F238E27FC236}">
                <a16:creationId xmlns:a16="http://schemas.microsoft.com/office/drawing/2014/main" id="{762999BE-D02C-49F5-839F-99009BF35343}"/>
              </a:ext>
            </a:extLst>
          </p:cNvPr>
          <p:cNvCxnSpPr>
            <a:cxnSpLocks/>
          </p:cNvCxnSpPr>
          <p:nvPr/>
        </p:nvCxnSpPr>
        <p:spPr>
          <a:xfrm>
            <a:off x="1852313" y="3666133"/>
            <a:ext cx="3282271" cy="421464"/>
          </a:xfrm>
          <a:prstGeom prst="line">
            <a:avLst/>
          </a:prstGeom>
          <a:ln w="28575"/>
        </p:spPr>
        <p:style>
          <a:lnRef idx="1">
            <a:schemeClr val="dk1"/>
          </a:lnRef>
          <a:fillRef idx="0">
            <a:schemeClr val="dk1"/>
          </a:fillRef>
          <a:effectRef idx="0">
            <a:schemeClr val="dk1"/>
          </a:effectRef>
          <a:fontRef idx="minor">
            <a:schemeClr val="tx1"/>
          </a:fontRef>
        </p:style>
      </p:cxnSp>
      <p:sp>
        <p:nvSpPr>
          <p:cNvPr id="3" name="Slide Number Placeholder 2">
            <a:extLst>
              <a:ext uri="{FF2B5EF4-FFF2-40B4-BE49-F238E27FC236}">
                <a16:creationId xmlns:a16="http://schemas.microsoft.com/office/drawing/2014/main" id="{BD2185D2-8613-764E-B14C-05339904F198}"/>
              </a:ext>
            </a:extLst>
          </p:cNvPr>
          <p:cNvSpPr>
            <a:spLocks noGrp="1"/>
          </p:cNvSpPr>
          <p:nvPr>
            <p:ph type="sldNum" sz="quarter" idx="2"/>
          </p:nvPr>
        </p:nvSpPr>
        <p:spPr>
          <a:xfrm>
            <a:off x="11913218" y="6533428"/>
            <a:ext cx="177290" cy="276999"/>
          </a:xfrm>
        </p:spPr>
        <p:txBody>
          <a:bodyPr/>
          <a:lstStyle/>
          <a:p>
            <a:fld id="{86CB4B4D-7CA3-9044-876B-883B54F8677D}" type="slidenum">
              <a:rPr lang="de-CH" smtClean="0">
                <a:solidFill>
                  <a:schemeClr val="tx2"/>
                </a:solidFill>
              </a:rPr>
              <a:t>11</a:t>
            </a:fld>
            <a:endParaRPr lang="de-CH" dirty="0">
              <a:solidFill>
                <a:schemeClr val="tx2"/>
              </a:solidFill>
            </a:endParaRPr>
          </a:p>
        </p:txBody>
      </p:sp>
    </p:spTree>
    <p:extLst>
      <p:ext uri="{BB962C8B-B14F-4D97-AF65-F5344CB8AC3E}">
        <p14:creationId xmlns:p14="http://schemas.microsoft.com/office/powerpoint/2010/main" val="82992781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8"/>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50"/>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5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52"/>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5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56"/>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5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54"/>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7" grpId="0" animBg="1"/>
      <p:bldP spid="28" grpId="0"/>
      <p:bldP spid="29" grpId="0"/>
      <p:bldP spid="30" grpId="0"/>
      <p:bldP spid="31" grpId="0"/>
      <p:bldP spid="32" grpId="0"/>
      <p:bldP spid="33" grpId="0"/>
      <p:bldP spid="34" grpId="0"/>
      <p:bldP spid="35" grpId="0"/>
      <p:bldP spid="37" grpId="0"/>
      <p:bldP spid="38" grpId="0"/>
      <p:bldP spid="39" grpId="0"/>
      <p:bldP spid="40" grpId="0"/>
      <p:bldP spid="41" grpId="0"/>
      <p:bldP spid="42" grpId="0"/>
      <p:bldP spid="43" grpId="0"/>
      <p:bldP spid="44" grpId="0"/>
      <p:bldP spid="4" grpId="0" animBg="1"/>
      <p:bldP spid="46" grpId="0" animBg="1"/>
      <p:bldP spid="47" grpId="0" animBg="1"/>
      <p:bldP spid="5" grpId="0" animBg="1"/>
      <p:bldP spid="48" grpId="0" animBg="1"/>
      <p:bldP spid="50" grpId="0" animBg="1"/>
      <p:bldP spid="52" grpId="0" animBg="1"/>
      <p:bldP spid="54" grpId="0" animBg="1"/>
      <p:bldP spid="5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45">
            <a:extLst>
              <a:ext uri="{FF2B5EF4-FFF2-40B4-BE49-F238E27FC236}">
                <a16:creationId xmlns:a16="http://schemas.microsoft.com/office/drawing/2014/main" id="{DEB1932D-C4E3-3142-A5C0-D82DAD4E1714}"/>
              </a:ext>
            </a:extLst>
          </p:cNvPr>
          <p:cNvSpPr txBox="1"/>
          <p:nvPr/>
        </p:nvSpPr>
        <p:spPr>
          <a:xfrm>
            <a:off x="8644427" y="4476521"/>
            <a:ext cx="3503306" cy="23083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2400" dirty="0"/>
              <a:t>Rapid test kits (RTKs) are used for:</a:t>
            </a:r>
          </a:p>
          <a:p>
            <a:pPr marL="342900" indent="-342900">
              <a:buFont typeface="+mj-lt"/>
              <a:buAutoNum type="arabicParenR"/>
            </a:pPr>
            <a:r>
              <a:rPr lang="en-US" sz="2400" dirty="0"/>
              <a:t>Monitoring quality </a:t>
            </a:r>
          </a:p>
          <a:p>
            <a:pPr marL="342900" indent="-342900">
              <a:buFont typeface="+mj-lt"/>
              <a:buAutoNum type="arabicParenR"/>
            </a:pPr>
            <a:r>
              <a:rPr lang="en-US" sz="2400" dirty="0"/>
              <a:t>Assessing coverage </a:t>
            </a:r>
          </a:p>
          <a:p>
            <a:pPr marL="342900" indent="-342900">
              <a:buFont typeface="+mj-lt"/>
              <a:buAutoNum type="arabicParenR"/>
            </a:pPr>
            <a:r>
              <a:rPr lang="en-US" sz="2400" dirty="0"/>
              <a:t>Education purposes to raise awareness </a:t>
            </a:r>
          </a:p>
        </p:txBody>
      </p:sp>
      <p:grpSp>
        <p:nvGrpSpPr>
          <p:cNvPr id="68" name="Group 67">
            <a:extLst>
              <a:ext uri="{FF2B5EF4-FFF2-40B4-BE49-F238E27FC236}">
                <a16:creationId xmlns:a16="http://schemas.microsoft.com/office/drawing/2014/main" id="{971DEE09-F4FA-A047-9610-C8A4FD6A0A16}"/>
              </a:ext>
            </a:extLst>
          </p:cNvPr>
          <p:cNvGrpSpPr/>
          <p:nvPr/>
        </p:nvGrpSpPr>
        <p:grpSpPr>
          <a:xfrm>
            <a:off x="0" y="1050557"/>
            <a:ext cx="8288977" cy="6302066"/>
            <a:chOff x="2268186" y="953757"/>
            <a:chExt cx="8017423" cy="6302066"/>
          </a:xfrm>
        </p:grpSpPr>
        <p:sp>
          <p:nvSpPr>
            <p:cNvPr id="69" name="Oval 68">
              <a:extLst>
                <a:ext uri="{FF2B5EF4-FFF2-40B4-BE49-F238E27FC236}">
                  <a16:creationId xmlns:a16="http://schemas.microsoft.com/office/drawing/2014/main" id="{A698E0C8-5E10-E245-9529-20009272DC58}"/>
                </a:ext>
              </a:extLst>
            </p:cNvPr>
            <p:cNvSpPr/>
            <p:nvPr/>
          </p:nvSpPr>
          <p:spPr>
            <a:xfrm>
              <a:off x="2268186" y="953757"/>
              <a:ext cx="8017423" cy="6302066"/>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u="sng" dirty="0">
                <a:solidFill>
                  <a:schemeClr val="tx1"/>
                </a:solidFill>
                <a:latin typeface="+mj-lt"/>
              </a:endParaRPr>
            </a:p>
          </p:txBody>
        </p:sp>
        <p:sp>
          <p:nvSpPr>
            <p:cNvPr id="70" name="Oval 69">
              <a:extLst>
                <a:ext uri="{FF2B5EF4-FFF2-40B4-BE49-F238E27FC236}">
                  <a16:creationId xmlns:a16="http://schemas.microsoft.com/office/drawing/2014/main" id="{09E556BA-9BE1-7545-8DD4-4F8D56FD2D9D}"/>
                </a:ext>
              </a:extLst>
            </p:cNvPr>
            <p:cNvSpPr/>
            <p:nvPr/>
          </p:nvSpPr>
          <p:spPr>
            <a:xfrm>
              <a:off x="3705100" y="2031239"/>
              <a:ext cx="4780555" cy="4238931"/>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u="sng" dirty="0">
                <a:solidFill>
                  <a:schemeClr val="tx1"/>
                </a:solidFill>
                <a:latin typeface="+mj-lt"/>
              </a:endParaRPr>
            </a:p>
          </p:txBody>
        </p:sp>
        <p:sp>
          <p:nvSpPr>
            <p:cNvPr id="71" name="Oval 70">
              <a:extLst>
                <a:ext uri="{FF2B5EF4-FFF2-40B4-BE49-F238E27FC236}">
                  <a16:creationId xmlns:a16="http://schemas.microsoft.com/office/drawing/2014/main" id="{3AB64F84-855D-F24E-9314-671F5ADD2C48}"/>
                </a:ext>
              </a:extLst>
            </p:cNvPr>
            <p:cNvSpPr/>
            <p:nvPr/>
          </p:nvSpPr>
          <p:spPr>
            <a:xfrm>
              <a:off x="4934063" y="3238964"/>
              <a:ext cx="2433907" cy="1846829"/>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a:solidFill>
                    <a:schemeClr val="tx1"/>
                  </a:solidFill>
                  <a:latin typeface="+mj-lt"/>
                </a:rPr>
                <a:t>GOAL</a:t>
              </a:r>
              <a:r>
                <a:rPr lang="en-US" sz="1600" dirty="0">
                  <a:solidFill>
                    <a:schemeClr val="tx1"/>
                  </a:solidFill>
                  <a:latin typeface="+mj-lt"/>
                </a:rPr>
                <a:t> optimum iodine nutrition for all</a:t>
              </a:r>
            </a:p>
            <a:p>
              <a:pPr algn="ctr"/>
              <a:r>
                <a:rPr lang="en-US" sz="1600" b="1" u="sng" dirty="0">
                  <a:solidFill>
                    <a:schemeClr val="tx1"/>
                  </a:solidFill>
                  <a:latin typeface="+mj-lt"/>
                </a:rPr>
                <a:t>Strategy:</a:t>
              </a:r>
              <a:r>
                <a:rPr lang="en-US" sz="1600" dirty="0">
                  <a:solidFill>
                    <a:schemeClr val="tx1"/>
                  </a:solidFill>
                  <a:latin typeface="+mj-lt"/>
                </a:rPr>
                <a:t> iodize all edible salt for human use</a:t>
              </a:r>
              <a:endParaRPr lang="en-US" sz="1600" b="1" u="sng" dirty="0">
                <a:solidFill>
                  <a:schemeClr val="tx1"/>
                </a:solidFill>
                <a:latin typeface="+mj-lt"/>
              </a:endParaRPr>
            </a:p>
          </p:txBody>
        </p:sp>
        <p:sp>
          <p:nvSpPr>
            <p:cNvPr id="72" name="TextBox 71">
              <a:extLst>
                <a:ext uri="{FF2B5EF4-FFF2-40B4-BE49-F238E27FC236}">
                  <a16:creationId xmlns:a16="http://schemas.microsoft.com/office/drawing/2014/main" id="{DF5A3053-5745-5249-82FB-5705FEB30402}"/>
                </a:ext>
              </a:extLst>
            </p:cNvPr>
            <p:cNvSpPr txBox="1"/>
            <p:nvPr/>
          </p:nvSpPr>
          <p:spPr>
            <a:xfrm>
              <a:off x="4906854" y="2331016"/>
              <a:ext cx="1975243"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dirty="0"/>
                <a:t>Define b</a:t>
              </a:r>
              <a:r>
                <a:rPr kumimoji="0" lang="en-US" sz="1800" b="0" i="0" u="none" strike="noStrike" cap="none" spc="0" normalizeH="0" baseline="0" dirty="0">
                  <a:ln>
                    <a:noFill/>
                  </a:ln>
                  <a:solidFill>
                    <a:srgbClr val="000000"/>
                  </a:solidFill>
                  <a:effectLst/>
                  <a:uFillTx/>
                  <a:ea typeface="+mj-ea"/>
                  <a:cs typeface="+mj-cs"/>
                  <a:sym typeface="Arial"/>
                </a:rPr>
                <a:t>aseline</a:t>
              </a:r>
            </a:p>
          </p:txBody>
        </p:sp>
        <p:sp>
          <p:nvSpPr>
            <p:cNvPr id="73" name="TextBox 72">
              <a:extLst>
                <a:ext uri="{FF2B5EF4-FFF2-40B4-BE49-F238E27FC236}">
                  <a16:creationId xmlns:a16="http://schemas.microsoft.com/office/drawing/2014/main" id="{F471938D-87F3-624B-A015-875699B148C2}"/>
                </a:ext>
              </a:extLst>
            </p:cNvPr>
            <p:cNvSpPr txBox="1"/>
            <p:nvPr/>
          </p:nvSpPr>
          <p:spPr>
            <a:xfrm>
              <a:off x="4949620" y="2612348"/>
              <a:ext cx="1472540"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ea typeface="+mj-ea"/>
                  <a:cs typeface="+mj-cs"/>
                  <a:sym typeface="Arial"/>
                </a:rPr>
                <a:t>Iodine status</a:t>
              </a:r>
            </a:p>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ea typeface="+mj-ea"/>
                  <a:cs typeface="+mj-cs"/>
                  <a:sym typeface="Arial"/>
                </a:rPr>
                <a:t>salt supply &amp;  consumption</a:t>
              </a:r>
            </a:p>
          </p:txBody>
        </p:sp>
        <p:sp>
          <p:nvSpPr>
            <p:cNvPr id="74" name="TextBox 73">
              <a:extLst>
                <a:ext uri="{FF2B5EF4-FFF2-40B4-BE49-F238E27FC236}">
                  <a16:creationId xmlns:a16="http://schemas.microsoft.com/office/drawing/2014/main" id="{753E2B5F-2AAC-BA40-827F-5D5810B0427C}"/>
                </a:ext>
              </a:extLst>
            </p:cNvPr>
            <p:cNvSpPr txBox="1"/>
            <p:nvPr/>
          </p:nvSpPr>
          <p:spPr>
            <a:xfrm>
              <a:off x="4033155" y="4929932"/>
              <a:ext cx="1739569"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ea typeface="+mj-ea"/>
                  <a:cs typeface="+mj-cs"/>
                  <a:sym typeface="Arial"/>
                </a:rPr>
                <a:t>Design program</a:t>
              </a:r>
            </a:p>
          </p:txBody>
        </p:sp>
        <p:sp>
          <p:nvSpPr>
            <p:cNvPr id="75" name="TextBox 74">
              <a:extLst>
                <a:ext uri="{FF2B5EF4-FFF2-40B4-BE49-F238E27FC236}">
                  <a16:creationId xmlns:a16="http://schemas.microsoft.com/office/drawing/2014/main" id="{C1EEF84F-C319-F24F-AB7D-FD32497C5E05}"/>
                </a:ext>
              </a:extLst>
            </p:cNvPr>
            <p:cNvSpPr txBox="1"/>
            <p:nvPr/>
          </p:nvSpPr>
          <p:spPr>
            <a:xfrm>
              <a:off x="4962113" y="5191550"/>
              <a:ext cx="1271513" cy="830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ea typeface="+mj-ea"/>
                  <a:cs typeface="+mj-cs"/>
                  <a:sym typeface="Arial"/>
                </a:rPr>
                <a:t>Targets</a:t>
              </a:r>
            </a:p>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ea typeface="+mj-ea"/>
                  <a:cs typeface="+mj-cs"/>
                  <a:sym typeface="Arial"/>
                </a:rPr>
                <a:t>Legislation</a:t>
              </a:r>
            </a:p>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ea typeface="+mj-ea"/>
                  <a:cs typeface="+mj-cs"/>
                  <a:sym typeface="Arial"/>
                </a:rPr>
                <a:t>Management</a:t>
              </a:r>
            </a:p>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ea typeface="+mj-ea"/>
                  <a:cs typeface="+mj-cs"/>
                  <a:sym typeface="Arial"/>
                </a:rPr>
                <a:t>budget</a:t>
              </a:r>
            </a:p>
          </p:txBody>
        </p:sp>
        <p:sp>
          <p:nvSpPr>
            <p:cNvPr id="76" name="TextBox 75">
              <a:extLst>
                <a:ext uri="{FF2B5EF4-FFF2-40B4-BE49-F238E27FC236}">
                  <a16:creationId xmlns:a16="http://schemas.microsoft.com/office/drawing/2014/main" id="{EABEFE77-F0AE-AA42-A4B6-8FD1F33A71EC}"/>
                </a:ext>
              </a:extLst>
            </p:cNvPr>
            <p:cNvSpPr txBox="1"/>
            <p:nvPr/>
          </p:nvSpPr>
          <p:spPr>
            <a:xfrm>
              <a:off x="5987758" y="5030404"/>
              <a:ext cx="2112656"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ea typeface="+mj-ea"/>
                  <a:cs typeface="+mj-cs"/>
                  <a:sym typeface="Arial"/>
                </a:rPr>
                <a:t>Implement program</a:t>
              </a:r>
            </a:p>
          </p:txBody>
        </p:sp>
        <p:sp>
          <p:nvSpPr>
            <p:cNvPr id="77" name="TextBox 76">
              <a:extLst>
                <a:ext uri="{FF2B5EF4-FFF2-40B4-BE49-F238E27FC236}">
                  <a16:creationId xmlns:a16="http://schemas.microsoft.com/office/drawing/2014/main" id="{1AD8C300-FE38-AD49-8752-CC6EDDFB8C31}"/>
                </a:ext>
              </a:extLst>
            </p:cNvPr>
            <p:cNvSpPr txBox="1"/>
            <p:nvPr/>
          </p:nvSpPr>
          <p:spPr>
            <a:xfrm>
              <a:off x="6143458" y="5331672"/>
              <a:ext cx="1271513"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ea typeface="+mj-ea"/>
                  <a:cs typeface="+mj-cs"/>
                  <a:sym typeface="Arial"/>
                </a:rPr>
                <a:t>Salt iodization </a:t>
              </a:r>
            </a:p>
          </p:txBody>
        </p:sp>
        <p:sp>
          <p:nvSpPr>
            <p:cNvPr id="78" name="TextBox 77">
              <a:extLst>
                <a:ext uri="{FF2B5EF4-FFF2-40B4-BE49-F238E27FC236}">
                  <a16:creationId xmlns:a16="http://schemas.microsoft.com/office/drawing/2014/main" id="{E7AD235B-6ED2-CA41-BDAF-2965D199FBC9}"/>
                </a:ext>
              </a:extLst>
            </p:cNvPr>
            <p:cNvSpPr txBox="1"/>
            <p:nvPr/>
          </p:nvSpPr>
          <p:spPr>
            <a:xfrm>
              <a:off x="6686637" y="2756998"/>
              <a:ext cx="173957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dirty="0"/>
                <a:t>U</a:t>
              </a:r>
              <a:r>
                <a:rPr kumimoji="0" lang="en-US" sz="1800" b="0" i="0" u="none" strike="noStrike" cap="none" spc="0" normalizeH="0" baseline="0" dirty="0">
                  <a:ln>
                    <a:noFill/>
                  </a:ln>
                  <a:solidFill>
                    <a:srgbClr val="000000"/>
                  </a:solidFill>
                  <a:effectLst/>
                  <a:uFillTx/>
                  <a:ea typeface="+mj-ea"/>
                  <a:cs typeface="+mj-cs"/>
                  <a:sym typeface="Arial"/>
                </a:rPr>
                <a:t>tilization</a:t>
              </a:r>
            </a:p>
          </p:txBody>
        </p:sp>
        <p:sp>
          <p:nvSpPr>
            <p:cNvPr id="79" name="TextBox 78">
              <a:extLst>
                <a:ext uri="{FF2B5EF4-FFF2-40B4-BE49-F238E27FC236}">
                  <a16:creationId xmlns:a16="http://schemas.microsoft.com/office/drawing/2014/main" id="{6D37E446-00D5-6C43-8BAF-A6FE1BAD2E61}"/>
                </a:ext>
              </a:extLst>
            </p:cNvPr>
            <p:cNvSpPr txBox="1"/>
            <p:nvPr/>
          </p:nvSpPr>
          <p:spPr>
            <a:xfrm>
              <a:off x="7146535" y="3127800"/>
              <a:ext cx="1271513"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ea typeface="+mj-ea"/>
                  <a:cs typeface="+mj-cs"/>
                  <a:sym typeface="Arial"/>
                </a:rPr>
                <a:t>Table salt</a:t>
              </a:r>
            </a:p>
            <a:p>
              <a:pPr marL="0" marR="0" indent="0" algn="l" defTabSz="914400" rtl="0" fontAlgn="auto" latinLnBrk="0" hangingPunct="0">
                <a:lnSpc>
                  <a:spcPct val="100000"/>
                </a:lnSpc>
                <a:spcBef>
                  <a:spcPts val="0"/>
                </a:spcBef>
                <a:spcAft>
                  <a:spcPts val="0"/>
                </a:spcAft>
                <a:buClrTx/>
                <a:buSzTx/>
                <a:buFontTx/>
                <a:buNone/>
                <a:tabLst/>
              </a:pPr>
              <a:r>
                <a:rPr lang="en-US" sz="1200" dirty="0"/>
                <a:t>Salt</a:t>
              </a:r>
              <a:r>
                <a:rPr kumimoji="0" lang="en-US" sz="1200" b="0" i="0" u="none" strike="noStrike" cap="none" spc="0" normalizeH="0" baseline="0" dirty="0">
                  <a:ln>
                    <a:noFill/>
                  </a:ln>
                  <a:solidFill>
                    <a:srgbClr val="000000"/>
                  </a:solidFill>
                  <a:effectLst/>
                  <a:uFillTx/>
                  <a:ea typeface="+mj-ea"/>
                  <a:cs typeface="+mj-cs"/>
                  <a:sym typeface="Arial"/>
                </a:rPr>
                <a:t> in processed food</a:t>
              </a:r>
            </a:p>
          </p:txBody>
        </p:sp>
        <p:sp>
          <p:nvSpPr>
            <p:cNvPr id="80" name="TextBox 79">
              <a:extLst>
                <a:ext uri="{FF2B5EF4-FFF2-40B4-BE49-F238E27FC236}">
                  <a16:creationId xmlns:a16="http://schemas.microsoft.com/office/drawing/2014/main" id="{2E6D8F7C-63FA-E340-920B-715FE8741DD0}"/>
                </a:ext>
              </a:extLst>
            </p:cNvPr>
            <p:cNvSpPr txBox="1"/>
            <p:nvPr/>
          </p:nvSpPr>
          <p:spPr>
            <a:xfrm>
              <a:off x="8287880" y="4855290"/>
              <a:ext cx="1467304"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ea typeface="+mj-ea"/>
                  <a:cs typeface="+mj-cs"/>
                  <a:sym typeface="Arial"/>
                </a:rPr>
                <a:t>Monitor scale</a:t>
              </a:r>
            </a:p>
          </p:txBody>
        </p:sp>
        <p:sp>
          <p:nvSpPr>
            <p:cNvPr id="81" name="TextBox 80">
              <a:extLst>
                <a:ext uri="{FF2B5EF4-FFF2-40B4-BE49-F238E27FC236}">
                  <a16:creationId xmlns:a16="http://schemas.microsoft.com/office/drawing/2014/main" id="{C0BCD1A1-392E-4B47-B58E-24DFD71D112B}"/>
                </a:ext>
              </a:extLst>
            </p:cNvPr>
            <p:cNvSpPr txBox="1"/>
            <p:nvPr/>
          </p:nvSpPr>
          <p:spPr>
            <a:xfrm>
              <a:off x="8242582" y="5202256"/>
              <a:ext cx="1271513"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1200" dirty="0">
                  <a:cs typeface="Calibri" panose="020F0502020204030204" pitchFamily="34" charset="0"/>
                </a:rPr>
                <a:t>% salt iodized</a:t>
              </a:r>
            </a:p>
            <a:p>
              <a:r>
                <a:rPr lang="en-US" sz="1200" dirty="0">
                  <a:cs typeface="Calibri" panose="020F0502020204030204" pitchFamily="34" charset="0"/>
                </a:rPr>
                <a:t>% food producers using iodized salt</a:t>
              </a:r>
            </a:p>
          </p:txBody>
        </p:sp>
        <p:sp>
          <p:nvSpPr>
            <p:cNvPr id="82" name="TextBox 81">
              <a:extLst>
                <a:ext uri="{FF2B5EF4-FFF2-40B4-BE49-F238E27FC236}">
                  <a16:creationId xmlns:a16="http://schemas.microsoft.com/office/drawing/2014/main" id="{F47DC55A-D31A-994F-ADFE-C5A64EB47383}"/>
                </a:ext>
              </a:extLst>
            </p:cNvPr>
            <p:cNvSpPr txBox="1"/>
            <p:nvPr/>
          </p:nvSpPr>
          <p:spPr>
            <a:xfrm>
              <a:off x="7234412" y="5958448"/>
              <a:ext cx="1864664"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ea typeface="+mj-ea"/>
                  <a:cs typeface="+mj-cs"/>
                  <a:sym typeface="Arial"/>
                </a:rPr>
                <a:t>Monitor quality</a:t>
              </a:r>
            </a:p>
          </p:txBody>
        </p:sp>
        <p:sp>
          <p:nvSpPr>
            <p:cNvPr id="83" name="TextBox 82">
              <a:extLst>
                <a:ext uri="{FF2B5EF4-FFF2-40B4-BE49-F238E27FC236}">
                  <a16:creationId xmlns:a16="http://schemas.microsoft.com/office/drawing/2014/main" id="{E3D3CBB1-8FCF-174D-BE36-E21721446D03}"/>
                </a:ext>
              </a:extLst>
            </p:cNvPr>
            <p:cNvSpPr txBox="1"/>
            <p:nvPr/>
          </p:nvSpPr>
          <p:spPr>
            <a:xfrm>
              <a:off x="7094414" y="6327778"/>
              <a:ext cx="1271513"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1200" dirty="0">
                  <a:cs typeface="Calibri" panose="020F0502020204030204" pitchFamily="34" charset="0"/>
                </a:rPr>
                <a:t>Iodine level in salt in supply chain</a:t>
              </a:r>
            </a:p>
          </p:txBody>
        </p:sp>
        <p:sp>
          <p:nvSpPr>
            <p:cNvPr id="84" name="TextBox 83">
              <a:extLst>
                <a:ext uri="{FF2B5EF4-FFF2-40B4-BE49-F238E27FC236}">
                  <a16:creationId xmlns:a16="http://schemas.microsoft.com/office/drawing/2014/main" id="{3A19C335-098C-074C-A9B6-239474714D2B}"/>
                </a:ext>
              </a:extLst>
            </p:cNvPr>
            <p:cNvSpPr txBox="1"/>
            <p:nvPr/>
          </p:nvSpPr>
          <p:spPr>
            <a:xfrm>
              <a:off x="8231323" y="2859577"/>
              <a:ext cx="1939424"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ea typeface="+mj-ea"/>
                  <a:cs typeface="+mj-cs"/>
                  <a:sym typeface="Arial"/>
                </a:rPr>
                <a:t>Assess coverage</a:t>
              </a:r>
            </a:p>
          </p:txBody>
        </p:sp>
        <p:sp>
          <p:nvSpPr>
            <p:cNvPr id="85" name="TextBox 84">
              <a:extLst>
                <a:ext uri="{FF2B5EF4-FFF2-40B4-BE49-F238E27FC236}">
                  <a16:creationId xmlns:a16="http://schemas.microsoft.com/office/drawing/2014/main" id="{CA5708F4-6C0B-D440-906F-DDA9710E0215}"/>
                </a:ext>
              </a:extLst>
            </p:cNvPr>
            <p:cNvSpPr txBox="1"/>
            <p:nvPr/>
          </p:nvSpPr>
          <p:spPr>
            <a:xfrm>
              <a:off x="8568594" y="3211103"/>
              <a:ext cx="1271513" cy="830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1200" dirty="0">
                  <a:cs typeface="Calibri" panose="020F0502020204030204" pitchFamily="34" charset="0"/>
                </a:rPr>
                <a:t>% households using iodized salt</a:t>
              </a:r>
            </a:p>
            <a:p>
              <a:r>
                <a:rPr lang="en-US" sz="1200" dirty="0">
                  <a:cs typeface="Calibri" panose="020F0502020204030204" pitchFamily="34" charset="0"/>
                </a:rPr>
                <a:t>Use iodized salt in processed food</a:t>
              </a:r>
            </a:p>
          </p:txBody>
        </p:sp>
        <p:sp>
          <p:nvSpPr>
            <p:cNvPr id="86" name="TextBox 85">
              <a:extLst>
                <a:ext uri="{FF2B5EF4-FFF2-40B4-BE49-F238E27FC236}">
                  <a16:creationId xmlns:a16="http://schemas.microsoft.com/office/drawing/2014/main" id="{6D263AF1-DA8B-1143-9BF7-E4CEF69F2C72}"/>
                </a:ext>
              </a:extLst>
            </p:cNvPr>
            <p:cNvSpPr txBox="1"/>
            <p:nvPr/>
          </p:nvSpPr>
          <p:spPr>
            <a:xfrm>
              <a:off x="4949620" y="1292580"/>
              <a:ext cx="1829309"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ea typeface="+mj-ea"/>
                  <a:cs typeface="+mj-cs"/>
                  <a:sym typeface="Arial"/>
                </a:rPr>
                <a:t>Evaluate Impact</a:t>
              </a:r>
            </a:p>
          </p:txBody>
        </p:sp>
        <p:sp>
          <p:nvSpPr>
            <p:cNvPr id="87" name="TextBox 86">
              <a:extLst>
                <a:ext uri="{FF2B5EF4-FFF2-40B4-BE49-F238E27FC236}">
                  <a16:creationId xmlns:a16="http://schemas.microsoft.com/office/drawing/2014/main" id="{43FFAF57-0CE2-9145-B259-B431F617A3D9}"/>
                </a:ext>
              </a:extLst>
            </p:cNvPr>
            <p:cNvSpPr txBox="1"/>
            <p:nvPr/>
          </p:nvSpPr>
          <p:spPr>
            <a:xfrm>
              <a:off x="5057544" y="1599949"/>
              <a:ext cx="2171829"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1200" dirty="0">
                  <a:cs typeface="Calibri" panose="020F0502020204030204" pitchFamily="34" charset="0"/>
                </a:rPr>
                <a:t>Iodine status</a:t>
              </a:r>
            </a:p>
            <a:p>
              <a:r>
                <a:rPr lang="en-US" sz="1200" dirty="0">
                  <a:cs typeface="Calibri" panose="020F0502020204030204" pitchFamily="34" charset="0"/>
                </a:rPr>
                <a:t>Iodine status by program use </a:t>
              </a:r>
            </a:p>
          </p:txBody>
        </p:sp>
      </p:grpSp>
      <p:cxnSp>
        <p:nvCxnSpPr>
          <p:cNvPr id="53" name="Straight Arrow Connector 52">
            <a:extLst>
              <a:ext uri="{FF2B5EF4-FFF2-40B4-BE49-F238E27FC236}">
                <a16:creationId xmlns:a16="http://schemas.microsoft.com/office/drawing/2014/main" id="{AE55F9F2-4072-CC48-B698-FB5D2B1FE9C2}"/>
              </a:ext>
            </a:extLst>
          </p:cNvPr>
          <p:cNvCxnSpPr>
            <a:cxnSpLocks/>
          </p:cNvCxnSpPr>
          <p:nvPr/>
        </p:nvCxnSpPr>
        <p:spPr>
          <a:xfrm flipH="1">
            <a:off x="6697684" y="5678915"/>
            <a:ext cx="1840322" cy="688055"/>
          </a:xfrm>
          <a:prstGeom prst="straightConnector1">
            <a:avLst/>
          </a:prstGeom>
          <a:noFill/>
          <a:ln w="50800" cap="flat">
            <a:solidFill>
              <a:srgbClr val="FA5DFF"/>
            </a:solidFill>
            <a:prstDash val="solid"/>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49" name="Straight Arrow Connector 48">
            <a:extLst>
              <a:ext uri="{FF2B5EF4-FFF2-40B4-BE49-F238E27FC236}">
                <a16:creationId xmlns:a16="http://schemas.microsoft.com/office/drawing/2014/main" id="{1B0046EF-6931-6E4A-917D-EC7839C43C7C}"/>
              </a:ext>
            </a:extLst>
          </p:cNvPr>
          <p:cNvCxnSpPr>
            <a:cxnSpLocks/>
          </p:cNvCxnSpPr>
          <p:nvPr/>
        </p:nvCxnSpPr>
        <p:spPr>
          <a:xfrm flipH="1" flipV="1">
            <a:off x="7834968" y="3483076"/>
            <a:ext cx="1385432" cy="1109073"/>
          </a:xfrm>
          <a:prstGeom prst="straightConnector1">
            <a:avLst/>
          </a:prstGeom>
          <a:noFill/>
          <a:ln w="50800" cap="flat">
            <a:solidFill>
              <a:srgbClr val="FA5DFF"/>
            </a:solidFill>
            <a:prstDash val="solid"/>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26" name="Straight Arrow Connector 25">
            <a:extLst>
              <a:ext uri="{FF2B5EF4-FFF2-40B4-BE49-F238E27FC236}">
                <a16:creationId xmlns:a16="http://schemas.microsoft.com/office/drawing/2014/main" id="{9CDC4194-2149-BA45-B1C5-FFA64493B721}"/>
              </a:ext>
            </a:extLst>
          </p:cNvPr>
          <p:cNvCxnSpPr>
            <a:cxnSpLocks/>
          </p:cNvCxnSpPr>
          <p:nvPr/>
        </p:nvCxnSpPr>
        <p:spPr>
          <a:xfrm flipH="1" flipV="1">
            <a:off x="5521546" y="3727729"/>
            <a:ext cx="3025450" cy="1440782"/>
          </a:xfrm>
          <a:prstGeom prst="straightConnector1">
            <a:avLst/>
          </a:prstGeom>
          <a:noFill/>
          <a:ln w="50800" cap="flat">
            <a:solidFill>
              <a:srgbClr val="FA5DFF"/>
            </a:solidFill>
            <a:prstDash val="solid"/>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sp>
        <p:nvSpPr>
          <p:cNvPr id="28" name="Title 1">
            <a:extLst>
              <a:ext uri="{FF2B5EF4-FFF2-40B4-BE49-F238E27FC236}">
                <a16:creationId xmlns:a16="http://schemas.microsoft.com/office/drawing/2014/main" id="{DE564488-7443-B746-A24E-230DBFC44944}"/>
              </a:ext>
            </a:extLst>
          </p:cNvPr>
          <p:cNvSpPr>
            <a:spLocks noGrp="1"/>
          </p:cNvSpPr>
          <p:nvPr>
            <p:ph type="title"/>
          </p:nvPr>
        </p:nvSpPr>
        <p:spPr>
          <a:xfrm>
            <a:off x="878645" y="97249"/>
            <a:ext cx="9517435" cy="762608"/>
          </a:xfrm>
        </p:spPr>
        <p:txBody>
          <a:bodyPr>
            <a:normAutofit/>
          </a:bodyPr>
          <a:lstStyle/>
          <a:p>
            <a:pPr>
              <a:lnSpc>
                <a:spcPct val="100000"/>
              </a:lnSpc>
            </a:pPr>
            <a:r>
              <a:rPr lang="en-US" sz="2800" dirty="0">
                <a:latin typeface="+mj-lt"/>
              </a:rPr>
              <a:t>recommendation 1 – use of Rapid test kits</a:t>
            </a:r>
          </a:p>
        </p:txBody>
      </p:sp>
      <p:sp>
        <p:nvSpPr>
          <p:cNvPr id="2" name="Slide Number Placeholder 1">
            <a:extLst>
              <a:ext uri="{FF2B5EF4-FFF2-40B4-BE49-F238E27FC236}">
                <a16:creationId xmlns:a16="http://schemas.microsoft.com/office/drawing/2014/main" id="{295C4617-B6E8-0346-8BDC-B2ED930C0BBA}"/>
              </a:ext>
            </a:extLst>
          </p:cNvPr>
          <p:cNvSpPr>
            <a:spLocks noGrp="1"/>
          </p:cNvSpPr>
          <p:nvPr>
            <p:ph type="sldNum" sz="quarter" idx="2"/>
          </p:nvPr>
        </p:nvSpPr>
        <p:spPr>
          <a:xfrm>
            <a:off x="11892948" y="6563591"/>
            <a:ext cx="262249" cy="276999"/>
          </a:xfrm>
        </p:spPr>
        <p:txBody>
          <a:bodyPr/>
          <a:lstStyle/>
          <a:p>
            <a:fld id="{86CB4B4D-7CA3-9044-876B-883B54F8677D}" type="slidenum">
              <a:rPr lang="de-CH" smtClean="0">
                <a:solidFill>
                  <a:schemeClr val="tx2"/>
                </a:solidFill>
              </a:rPr>
              <a:t>12</a:t>
            </a:fld>
            <a:endParaRPr lang="de-CH" dirty="0">
              <a:solidFill>
                <a:schemeClr val="tx2"/>
              </a:solidFill>
            </a:endParaRPr>
          </a:p>
        </p:txBody>
      </p:sp>
    </p:spTree>
    <p:extLst>
      <p:ext uri="{BB962C8B-B14F-4D97-AF65-F5344CB8AC3E}">
        <p14:creationId xmlns:p14="http://schemas.microsoft.com/office/powerpoint/2010/main" val="3722306036"/>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156C9-931E-9B40-9B0D-3EE222ED3624}"/>
              </a:ext>
            </a:extLst>
          </p:cNvPr>
          <p:cNvSpPr>
            <a:spLocks noGrp="1"/>
          </p:cNvSpPr>
          <p:nvPr>
            <p:ph type="title"/>
          </p:nvPr>
        </p:nvSpPr>
        <p:spPr/>
        <p:txBody>
          <a:bodyPr>
            <a:noAutofit/>
          </a:bodyPr>
          <a:lstStyle/>
          <a:p>
            <a:pPr>
              <a:lnSpc>
                <a:spcPct val="100000"/>
              </a:lnSpc>
            </a:pPr>
            <a:r>
              <a:rPr lang="en-US" sz="2500" dirty="0">
                <a:latin typeface="+mj-lt"/>
              </a:rPr>
              <a:t>Correct use of Rapid test kits</a:t>
            </a:r>
          </a:p>
        </p:txBody>
      </p:sp>
      <p:sp>
        <p:nvSpPr>
          <p:cNvPr id="3" name="Text Placeholder 2">
            <a:extLst>
              <a:ext uri="{FF2B5EF4-FFF2-40B4-BE49-F238E27FC236}">
                <a16:creationId xmlns:a16="http://schemas.microsoft.com/office/drawing/2014/main" id="{EF59B045-BB4F-0340-AD45-18153866F038}"/>
              </a:ext>
            </a:extLst>
          </p:cNvPr>
          <p:cNvSpPr>
            <a:spLocks noGrp="1"/>
          </p:cNvSpPr>
          <p:nvPr>
            <p:ph type="body" sz="half" idx="1"/>
          </p:nvPr>
        </p:nvSpPr>
        <p:spPr>
          <a:xfrm>
            <a:off x="878646" y="1320800"/>
            <a:ext cx="7042195" cy="4974839"/>
          </a:xfrm>
        </p:spPr>
        <p:txBody>
          <a:bodyPr>
            <a:normAutofit fontScale="92500" lnSpcReduction="20000"/>
          </a:bodyPr>
          <a:lstStyle/>
          <a:p>
            <a:pPr marL="342900" indent="-342900">
              <a:buFont typeface="Arial" panose="020B0604020202020204" pitchFamily="34" charset="0"/>
              <a:buChar char="•"/>
            </a:pPr>
            <a:r>
              <a:rPr lang="en-US" dirty="0"/>
              <a:t>Rapid test kit (RTK) is a chemical solution. A few drops on salt turns it blue when iodine is present. It is field friendly and easy to use</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BUT - It has been incorrectly used to distinguish inadequately from adequately iodized salt (confirmed by many studies</a:t>
            </a:r>
            <a:r>
              <a:rPr lang="en-US" baseline="30000" dirty="0"/>
              <a:t>1</a:t>
            </a:r>
            <a:r>
              <a:rPr lang="en-US" dirty="0"/>
              <a:t>)</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It is good to tell if there is iodine in the salt: yes or no, for example for education purposes </a:t>
            </a:r>
          </a:p>
          <a:p>
            <a:pPr marL="342900" indent="-342900">
              <a:buFont typeface="Arial" panose="020B0604020202020204" pitchFamily="34" charset="0"/>
              <a:buChar char="•"/>
            </a:pPr>
            <a:endParaRPr lang="en-US" dirty="0"/>
          </a:p>
          <a:p>
            <a:pPr indent="0" algn="ctr"/>
            <a:r>
              <a:rPr lang="en-US" sz="3000" b="1" dirty="0">
                <a:solidFill>
                  <a:srgbClr val="FF00FF"/>
                </a:solidFill>
              </a:rPr>
              <a:t>RTKs should only be used to differentiate between non-iodized and iodized salt - not to measure the actual iodine content!</a:t>
            </a:r>
          </a:p>
        </p:txBody>
      </p:sp>
      <p:sp>
        <p:nvSpPr>
          <p:cNvPr id="4" name="TextBox 3">
            <a:extLst>
              <a:ext uri="{FF2B5EF4-FFF2-40B4-BE49-F238E27FC236}">
                <a16:creationId xmlns:a16="http://schemas.microsoft.com/office/drawing/2014/main" id="{5626EE78-62D4-E645-BEDD-EB399FF09A01}"/>
              </a:ext>
            </a:extLst>
          </p:cNvPr>
          <p:cNvSpPr txBox="1"/>
          <p:nvPr/>
        </p:nvSpPr>
        <p:spPr>
          <a:xfrm>
            <a:off x="950026" y="6457892"/>
            <a:ext cx="8752114" cy="4001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kumimoji="0" lang="en-US" sz="1200" b="0" i="0" u="none" strike="noStrike" cap="none" spc="0" normalizeH="0" baseline="30000" dirty="0">
                <a:ln>
                  <a:noFill/>
                </a:ln>
                <a:solidFill>
                  <a:srgbClr val="000000"/>
                </a:solidFill>
                <a:effectLst/>
                <a:uFillTx/>
                <a:latin typeface="+mj-lt"/>
                <a:ea typeface="+mj-ea"/>
                <a:cs typeface="+mj-cs"/>
                <a:sym typeface="Arial"/>
              </a:rPr>
              <a:t>1</a:t>
            </a:r>
            <a:r>
              <a:rPr kumimoji="0" lang="en-US" sz="1200" b="0" i="0" u="none" strike="noStrike" cap="none" spc="0" normalizeH="0" dirty="0">
                <a:ln>
                  <a:noFill/>
                </a:ln>
                <a:solidFill>
                  <a:srgbClr val="000000"/>
                </a:solidFill>
                <a:effectLst/>
                <a:uFillTx/>
                <a:latin typeface="+mj-lt"/>
                <a:ea typeface="+mj-ea"/>
                <a:cs typeface="+mj-cs"/>
                <a:sym typeface="Arial"/>
              </a:rPr>
              <a:t> </a:t>
            </a:r>
            <a:r>
              <a:rPr lang="en-US" sz="1200" dirty="0"/>
              <a:t>Performance of rapid test kits to assess household coverage of iodized salt. Gorstein et al, Public Health Nutrition 2016</a:t>
            </a:r>
          </a:p>
          <a:p>
            <a:pPr marL="0" marR="0" indent="0" algn="l" defTabSz="914400"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30000" dirty="0">
              <a:ln>
                <a:noFill/>
              </a:ln>
              <a:solidFill>
                <a:srgbClr val="000000"/>
              </a:solidFill>
              <a:effectLst/>
              <a:uFillTx/>
              <a:latin typeface="+mj-lt"/>
              <a:ea typeface="+mj-ea"/>
              <a:cs typeface="+mj-cs"/>
              <a:sym typeface="Arial"/>
            </a:endParaRPr>
          </a:p>
        </p:txBody>
      </p:sp>
      <p:pic>
        <p:nvPicPr>
          <p:cNvPr id="5" name="Picture 4">
            <a:extLst>
              <a:ext uri="{FF2B5EF4-FFF2-40B4-BE49-F238E27FC236}">
                <a16:creationId xmlns:a16="http://schemas.microsoft.com/office/drawing/2014/main" id="{9FF5149F-BC1C-4E3A-9647-B735ADCE44DB}"/>
              </a:ext>
            </a:extLst>
          </p:cNvPr>
          <p:cNvPicPr>
            <a:picLocks noChangeAspect="1"/>
          </p:cNvPicPr>
          <p:nvPr/>
        </p:nvPicPr>
        <p:blipFill>
          <a:blip r:embed="rId3"/>
          <a:stretch>
            <a:fillRect/>
          </a:stretch>
        </p:blipFill>
        <p:spPr>
          <a:xfrm>
            <a:off x="8118140" y="1983945"/>
            <a:ext cx="3700045" cy="2928547"/>
          </a:xfrm>
          <a:prstGeom prst="rect">
            <a:avLst/>
          </a:prstGeom>
        </p:spPr>
      </p:pic>
      <p:sp>
        <p:nvSpPr>
          <p:cNvPr id="6" name="Slide Number Placeholder 5">
            <a:extLst>
              <a:ext uri="{FF2B5EF4-FFF2-40B4-BE49-F238E27FC236}">
                <a16:creationId xmlns:a16="http://schemas.microsoft.com/office/drawing/2014/main" id="{99A63BDF-42E1-314E-967C-7B6B72557424}"/>
              </a:ext>
            </a:extLst>
          </p:cNvPr>
          <p:cNvSpPr>
            <a:spLocks noGrp="1"/>
          </p:cNvSpPr>
          <p:nvPr>
            <p:ph type="sldNum" sz="quarter" idx="2"/>
          </p:nvPr>
        </p:nvSpPr>
        <p:spPr>
          <a:xfrm>
            <a:off x="11750987" y="6535350"/>
            <a:ext cx="262249" cy="276999"/>
          </a:xfrm>
        </p:spPr>
        <p:txBody>
          <a:bodyPr/>
          <a:lstStyle/>
          <a:p>
            <a:fld id="{86CB4B4D-7CA3-9044-876B-883B54F8677D}" type="slidenum">
              <a:rPr lang="de-CH" smtClean="0">
                <a:solidFill>
                  <a:schemeClr val="tx2"/>
                </a:solidFill>
              </a:rPr>
              <a:t>13</a:t>
            </a:fld>
            <a:endParaRPr lang="de-CH" dirty="0">
              <a:solidFill>
                <a:schemeClr val="tx2"/>
              </a:solidFill>
            </a:endParaRPr>
          </a:p>
        </p:txBody>
      </p:sp>
    </p:spTree>
    <p:extLst>
      <p:ext uri="{BB962C8B-B14F-4D97-AF65-F5344CB8AC3E}">
        <p14:creationId xmlns:p14="http://schemas.microsoft.com/office/powerpoint/2010/main" val="1280023657"/>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45">
            <a:extLst>
              <a:ext uri="{FF2B5EF4-FFF2-40B4-BE49-F238E27FC236}">
                <a16:creationId xmlns:a16="http://schemas.microsoft.com/office/drawing/2014/main" id="{DEB1932D-C4E3-3142-A5C0-D82DAD4E1714}"/>
              </a:ext>
            </a:extLst>
          </p:cNvPr>
          <p:cNvSpPr txBox="1"/>
          <p:nvPr/>
        </p:nvSpPr>
        <p:spPr>
          <a:xfrm>
            <a:off x="146738" y="1335953"/>
            <a:ext cx="3620335" cy="15696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2400" dirty="0"/>
              <a:t>The acceptable range of median UIC (MUIC) in monitoring iodine status of school aged children</a:t>
            </a:r>
          </a:p>
        </p:txBody>
      </p:sp>
      <p:grpSp>
        <p:nvGrpSpPr>
          <p:cNvPr id="25" name="Group 24">
            <a:extLst>
              <a:ext uri="{FF2B5EF4-FFF2-40B4-BE49-F238E27FC236}">
                <a16:creationId xmlns:a16="http://schemas.microsoft.com/office/drawing/2014/main" id="{FCEFCDC1-F42B-8E40-BC9A-E12090DCD2D3}"/>
              </a:ext>
            </a:extLst>
          </p:cNvPr>
          <p:cNvGrpSpPr/>
          <p:nvPr/>
        </p:nvGrpSpPr>
        <p:grpSpPr>
          <a:xfrm>
            <a:off x="3903023" y="978607"/>
            <a:ext cx="8288977" cy="6302066"/>
            <a:chOff x="2268186" y="953757"/>
            <a:chExt cx="8017423" cy="6302066"/>
          </a:xfrm>
        </p:grpSpPr>
        <p:sp>
          <p:nvSpPr>
            <p:cNvPr id="26" name="Oval 25">
              <a:extLst>
                <a:ext uri="{FF2B5EF4-FFF2-40B4-BE49-F238E27FC236}">
                  <a16:creationId xmlns:a16="http://schemas.microsoft.com/office/drawing/2014/main" id="{C4695848-D0E7-8F4B-9CE3-D3C8C0231AD0}"/>
                </a:ext>
              </a:extLst>
            </p:cNvPr>
            <p:cNvSpPr/>
            <p:nvPr/>
          </p:nvSpPr>
          <p:spPr>
            <a:xfrm>
              <a:off x="2268186" y="953757"/>
              <a:ext cx="8017423" cy="6302066"/>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u="sng" dirty="0">
                <a:solidFill>
                  <a:schemeClr val="tx1"/>
                </a:solidFill>
              </a:endParaRPr>
            </a:p>
          </p:txBody>
        </p:sp>
        <p:sp>
          <p:nvSpPr>
            <p:cNvPr id="45" name="Oval 44">
              <a:extLst>
                <a:ext uri="{FF2B5EF4-FFF2-40B4-BE49-F238E27FC236}">
                  <a16:creationId xmlns:a16="http://schemas.microsoft.com/office/drawing/2014/main" id="{B8A62829-0858-D34A-BBDB-76E88E3519B6}"/>
                </a:ext>
              </a:extLst>
            </p:cNvPr>
            <p:cNvSpPr/>
            <p:nvPr/>
          </p:nvSpPr>
          <p:spPr>
            <a:xfrm>
              <a:off x="3705100" y="2031239"/>
              <a:ext cx="4780555" cy="4238931"/>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u="sng" dirty="0">
                <a:solidFill>
                  <a:schemeClr val="tx1"/>
                </a:solidFill>
              </a:endParaRPr>
            </a:p>
          </p:txBody>
        </p:sp>
        <p:sp>
          <p:nvSpPr>
            <p:cNvPr id="48" name="Oval 47">
              <a:extLst>
                <a:ext uri="{FF2B5EF4-FFF2-40B4-BE49-F238E27FC236}">
                  <a16:creationId xmlns:a16="http://schemas.microsoft.com/office/drawing/2014/main" id="{11829796-EC98-F04F-972C-B29E9249FBD9}"/>
                </a:ext>
              </a:extLst>
            </p:cNvPr>
            <p:cNvSpPr/>
            <p:nvPr/>
          </p:nvSpPr>
          <p:spPr>
            <a:xfrm>
              <a:off x="4934063" y="3238964"/>
              <a:ext cx="2433907" cy="1846829"/>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a:solidFill>
                    <a:schemeClr val="tx1"/>
                  </a:solidFill>
                  <a:latin typeface="+mj-lt"/>
                </a:rPr>
                <a:t>GOAL</a:t>
              </a:r>
              <a:r>
                <a:rPr lang="en-US" sz="1600" dirty="0">
                  <a:solidFill>
                    <a:schemeClr val="tx1"/>
                  </a:solidFill>
                  <a:latin typeface="+mj-lt"/>
                </a:rPr>
                <a:t> optimum iodine nutrition for all</a:t>
              </a:r>
            </a:p>
            <a:p>
              <a:pPr algn="ctr"/>
              <a:r>
                <a:rPr lang="en-US" sz="1600" b="1" u="sng" dirty="0">
                  <a:solidFill>
                    <a:schemeClr val="tx1"/>
                  </a:solidFill>
                  <a:latin typeface="+mj-lt"/>
                </a:rPr>
                <a:t>Strategy:</a:t>
              </a:r>
              <a:r>
                <a:rPr lang="en-US" sz="1600" dirty="0">
                  <a:solidFill>
                    <a:schemeClr val="tx1"/>
                  </a:solidFill>
                  <a:latin typeface="+mj-lt"/>
                </a:rPr>
                <a:t> iodize all edible salt for human use</a:t>
              </a:r>
              <a:endParaRPr lang="en-US" sz="1600" b="1" u="sng" dirty="0">
                <a:solidFill>
                  <a:schemeClr val="tx1"/>
                </a:solidFill>
                <a:latin typeface="+mj-lt"/>
              </a:endParaRPr>
            </a:p>
          </p:txBody>
        </p:sp>
        <p:sp>
          <p:nvSpPr>
            <p:cNvPr id="50" name="TextBox 49">
              <a:extLst>
                <a:ext uri="{FF2B5EF4-FFF2-40B4-BE49-F238E27FC236}">
                  <a16:creationId xmlns:a16="http://schemas.microsoft.com/office/drawing/2014/main" id="{C9E215F3-6094-F649-8990-BB223CA0080C}"/>
                </a:ext>
              </a:extLst>
            </p:cNvPr>
            <p:cNvSpPr txBox="1"/>
            <p:nvPr/>
          </p:nvSpPr>
          <p:spPr>
            <a:xfrm>
              <a:off x="4906854" y="2331016"/>
              <a:ext cx="1975243"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dirty="0"/>
                <a:t>Define b</a:t>
              </a:r>
              <a:r>
                <a:rPr kumimoji="0" lang="en-US" sz="1800" b="0" i="0" u="none" strike="noStrike" cap="none" spc="0" normalizeH="0" baseline="0" dirty="0">
                  <a:ln>
                    <a:noFill/>
                  </a:ln>
                  <a:solidFill>
                    <a:srgbClr val="000000"/>
                  </a:solidFill>
                  <a:effectLst/>
                  <a:uFillTx/>
                  <a:latin typeface="+mj-lt"/>
                  <a:ea typeface="+mj-ea"/>
                  <a:cs typeface="+mj-cs"/>
                  <a:sym typeface="Arial"/>
                </a:rPr>
                <a:t>aseline</a:t>
              </a:r>
            </a:p>
          </p:txBody>
        </p:sp>
        <p:sp>
          <p:nvSpPr>
            <p:cNvPr id="51" name="TextBox 50">
              <a:extLst>
                <a:ext uri="{FF2B5EF4-FFF2-40B4-BE49-F238E27FC236}">
                  <a16:creationId xmlns:a16="http://schemas.microsoft.com/office/drawing/2014/main" id="{7CBE1210-124E-254D-B50E-1F29EB82F595}"/>
                </a:ext>
              </a:extLst>
            </p:cNvPr>
            <p:cNvSpPr txBox="1"/>
            <p:nvPr/>
          </p:nvSpPr>
          <p:spPr>
            <a:xfrm>
              <a:off x="4949620" y="2612348"/>
              <a:ext cx="1472540"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mj-lt"/>
                  <a:ea typeface="+mj-ea"/>
                  <a:cs typeface="+mj-cs"/>
                  <a:sym typeface="Arial"/>
                </a:rPr>
                <a:t>Iodine status</a:t>
              </a:r>
            </a:p>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mj-lt"/>
                  <a:ea typeface="+mj-ea"/>
                  <a:cs typeface="+mj-cs"/>
                  <a:sym typeface="Arial"/>
                </a:rPr>
                <a:t>salt supply &amp;  consumption</a:t>
              </a:r>
            </a:p>
          </p:txBody>
        </p:sp>
        <p:sp>
          <p:nvSpPr>
            <p:cNvPr id="52" name="TextBox 51">
              <a:extLst>
                <a:ext uri="{FF2B5EF4-FFF2-40B4-BE49-F238E27FC236}">
                  <a16:creationId xmlns:a16="http://schemas.microsoft.com/office/drawing/2014/main" id="{5E2A6B40-F1E1-B14F-BFFD-3003817E4404}"/>
                </a:ext>
              </a:extLst>
            </p:cNvPr>
            <p:cNvSpPr txBox="1"/>
            <p:nvPr/>
          </p:nvSpPr>
          <p:spPr>
            <a:xfrm>
              <a:off x="4033155" y="4929932"/>
              <a:ext cx="1739569"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j-lt"/>
                  <a:ea typeface="+mj-ea"/>
                  <a:cs typeface="+mj-cs"/>
                  <a:sym typeface="Arial"/>
                </a:rPr>
                <a:t>Design program</a:t>
              </a:r>
            </a:p>
          </p:txBody>
        </p:sp>
        <p:sp>
          <p:nvSpPr>
            <p:cNvPr id="53" name="TextBox 52">
              <a:extLst>
                <a:ext uri="{FF2B5EF4-FFF2-40B4-BE49-F238E27FC236}">
                  <a16:creationId xmlns:a16="http://schemas.microsoft.com/office/drawing/2014/main" id="{58C136A1-5086-CF4E-ACD6-F6A37E8BBEFD}"/>
                </a:ext>
              </a:extLst>
            </p:cNvPr>
            <p:cNvSpPr txBox="1"/>
            <p:nvPr/>
          </p:nvSpPr>
          <p:spPr>
            <a:xfrm>
              <a:off x="4962113" y="5191550"/>
              <a:ext cx="1271513" cy="830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mj-lt"/>
                  <a:ea typeface="+mj-ea"/>
                  <a:cs typeface="+mj-cs"/>
                  <a:sym typeface="Arial"/>
                </a:rPr>
                <a:t>Targets</a:t>
              </a:r>
            </a:p>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mj-lt"/>
                  <a:ea typeface="+mj-ea"/>
                  <a:cs typeface="+mj-cs"/>
                  <a:sym typeface="Arial"/>
                </a:rPr>
                <a:t>Legislation</a:t>
              </a:r>
            </a:p>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mj-lt"/>
                  <a:ea typeface="+mj-ea"/>
                  <a:cs typeface="+mj-cs"/>
                  <a:sym typeface="Arial"/>
                </a:rPr>
                <a:t>Management</a:t>
              </a:r>
            </a:p>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mj-lt"/>
                  <a:ea typeface="+mj-ea"/>
                  <a:cs typeface="+mj-cs"/>
                  <a:sym typeface="Arial"/>
                </a:rPr>
                <a:t>budget</a:t>
              </a:r>
            </a:p>
          </p:txBody>
        </p:sp>
        <p:sp>
          <p:nvSpPr>
            <p:cNvPr id="54" name="TextBox 53">
              <a:extLst>
                <a:ext uri="{FF2B5EF4-FFF2-40B4-BE49-F238E27FC236}">
                  <a16:creationId xmlns:a16="http://schemas.microsoft.com/office/drawing/2014/main" id="{6D23490A-9A8C-2F49-8859-1F12DF9B388B}"/>
                </a:ext>
              </a:extLst>
            </p:cNvPr>
            <p:cNvSpPr txBox="1"/>
            <p:nvPr/>
          </p:nvSpPr>
          <p:spPr>
            <a:xfrm>
              <a:off x="5987758" y="5030404"/>
              <a:ext cx="2112656"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j-lt"/>
                  <a:ea typeface="+mj-ea"/>
                  <a:cs typeface="+mj-cs"/>
                  <a:sym typeface="Arial"/>
                </a:rPr>
                <a:t>Implement program</a:t>
              </a:r>
            </a:p>
          </p:txBody>
        </p:sp>
        <p:sp>
          <p:nvSpPr>
            <p:cNvPr id="55" name="TextBox 54">
              <a:extLst>
                <a:ext uri="{FF2B5EF4-FFF2-40B4-BE49-F238E27FC236}">
                  <a16:creationId xmlns:a16="http://schemas.microsoft.com/office/drawing/2014/main" id="{AD5A4C5B-1C75-374B-90E7-A452D61466C3}"/>
                </a:ext>
              </a:extLst>
            </p:cNvPr>
            <p:cNvSpPr txBox="1"/>
            <p:nvPr/>
          </p:nvSpPr>
          <p:spPr>
            <a:xfrm>
              <a:off x="6143458" y="5331672"/>
              <a:ext cx="1271513"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mj-lt"/>
                  <a:ea typeface="+mj-ea"/>
                  <a:cs typeface="+mj-cs"/>
                  <a:sym typeface="Arial"/>
                </a:rPr>
                <a:t>Salt iodization </a:t>
              </a:r>
            </a:p>
          </p:txBody>
        </p:sp>
        <p:sp>
          <p:nvSpPr>
            <p:cNvPr id="56" name="TextBox 55">
              <a:extLst>
                <a:ext uri="{FF2B5EF4-FFF2-40B4-BE49-F238E27FC236}">
                  <a16:creationId xmlns:a16="http://schemas.microsoft.com/office/drawing/2014/main" id="{DF565AB1-A385-8E42-BAB8-53CF96FEAE8E}"/>
                </a:ext>
              </a:extLst>
            </p:cNvPr>
            <p:cNvSpPr txBox="1"/>
            <p:nvPr/>
          </p:nvSpPr>
          <p:spPr>
            <a:xfrm>
              <a:off x="6686637" y="2756998"/>
              <a:ext cx="173957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dirty="0"/>
                <a:t>U</a:t>
              </a:r>
              <a:r>
                <a:rPr kumimoji="0" lang="en-US" sz="1800" b="0" i="0" u="none" strike="noStrike" cap="none" spc="0" normalizeH="0" baseline="0" dirty="0">
                  <a:ln>
                    <a:noFill/>
                  </a:ln>
                  <a:solidFill>
                    <a:srgbClr val="000000"/>
                  </a:solidFill>
                  <a:effectLst/>
                  <a:uFillTx/>
                  <a:latin typeface="+mj-lt"/>
                  <a:ea typeface="+mj-ea"/>
                  <a:cs typeface="+mj-cs"/>
                  <a:sym typeface="Arial"/>
                </a:rPr>
                <a:t>tilization</a:t>
              </a:r>
            </a:p>
          </p:txBody>
        </p:sp>
        <p:sp>
          <p:nvSpPr>
            <p:cNvPr id="57" name="TextBox 56">
              <a:extLst>
                <a:ext uri="{FF2B5EF4-FFF2-40B4-BE49-F238E27FC236}">
                  <a16:creationId xmlns:a16="http://schemas.microsoft.com/office/drawing/2014/main" id="{0873FDBD-287F-5440-965B-F50AF61D4592}"/>
                </a:ext>
              </a:extLst>
            </p:cNvPr>
            <p:cNvSpPr txBox="1"/>
            <p:nvPr/>
          </p:nvSpPr>
          <p:spPr>
            <a:xfrm>
              <a:off x="7146535" y="3127800"/>
              <a:ext cx="1271513"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mj-lt"/>
                  <a:ea typeface="+mj-ea"/>
                  <a:cs typeface="+mj-cs"/>
                  <a:sym typeface="Arial"/>
                </a:rPr>
                <a:t>Table salt</a:t>
              </a:r>
            </a:p>
            <a:p>
              <a:pPr marL="0" marR="0" indent="0" algn="l" defTabSz="914400" rtl="0" fontAlgn="auto" latinLnBrk="0" hangingPunct="0">
                <a:lnSpc>
                  <a:spcPct val="100000"/>
                </a:lnSpc>
                <a:spcBef>
                  <a:spcPts val="0"/>
                </a:spcBef>
                <a:spcAft>
                  <a:spcPts val="0"/>
                </a:spcAft>
                <a:buClrTx/>
                <a:buSzTx/>
                <a:buFontTx/>
                <a:buNone/>
                <a:tabLst/>
              </a:pPr>
              <a:r>
                <a:rPr lang="en-US" sz="1200" dirty="0"/>
                <a:t>Salt</a:t>
              </a:r>
              <a:r>
                <a:rPr kumimoji="0" lang="en-US" sz="1200" b="0" i="0" u="none" strike="noStrike" cap="none" spc="0" normalizeH="0" baseline="0" dirty="0">
                  <a:ln>
                    <a:noFill/>
                  </a:ln>
                  <a:solidFill>
                    <a:srgbClr val="000000"/>
                  </a:solidFill>
                  <a:effectLst/>
                  <a:uFillTx/>
                  <a:latin typeface="+mj-lt"/>
                  <a:ea typeface="+mj-ea"/>
                  <a:cs typeface="+mj-cs"/>
                  <a:sym typeface="Arial"/>
                </a:rPr>
                <a:t> in processed food</a:t>
              </a:r>
            </a:p>
          </p:txBody>
        </p:sp>
        <p:sp>
          <p:nvSpPr>
            <p:cNvPr id="58" name="TextBox 57">
              <a:extLst>
                <a:ext uri="{FF2B5EF4-FFF2-40B4-BE49-F238E27FC236}">
                  <a16:creationId xmlns:a16="http://schemas.microsoft.com/office/drawing/2014/main" id="{BD5D2675-E632-0A43-841F-B3C7B59A4173}"/>
                </a:ext>
              </a:extLst>
            </p:cNvPr>
            <p:cNvSpPr txBox="1"/>
            <p:nvPr/>
          </p:nvSpPr>
          <p:spPr>
            <a:xfrm>
              <a:off x="8287880" y="4855290"/>
              <a:ext cx="1467304"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j-lt"/>
                  <a:ea typeface="+mj-ea"/>
                  <a:cs typeface="+mj-cs"/>
                  <a:sym typeface="Arial"/>
                </a:rPr>
                <a:t>Monitor scale</a:t>
              </a:r>
            </a:p>
          </p:txBody>
        </p:sp>
        <p:sp>
          <p:nvSpPr>
            <p:cNvPr id="59" name="TextBox 58">
              <a:extLst>
                <a:ext uri="{FF2B5EF4-FFF2-40B4-BE49-F238E27FC236}">
                  <a16:creationId xmlns:a16="http://schemas.microsoft.com/office/drawing/2014/main" id="{2CE0E963-9EE5-AA4C-BF94-0C7C9896D191}"/>
                </a:ext>
              </a:extLst>
            </p:cNvPr>
            <p:cNvSpPr txBox="1"/>
            <p:nvPr/>
          </p:nvSpPr>
          <p:spPr>
            <a:xfrm>
              <a:off x="8242582" y="5202256"/>
              <a:ext cx="1271513"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1200" dirty="0">
                  <a:cs typeface="Calibri" panose="020F0502020204030204" pitchFamily="34" charset="0"/>
                </a:rPr>
                <a:t>% salt iodized</a:t>
              </a:r>
            </a:p>
            <a:p>
              <a:r>
                <a:rPr lang="en-US" sz="1200" dirty="0">
                  <a:cs typeface="Calibri" panose="020F0502020204030204" pitchFamily="34" charset="0"/>
                </a:rPr>
                <a:t>% food producers using iodized salt</a:t>
              </a:r>
            </a:p>
          </p:txBody>
        </p:sp>
        <p:sp>
          <p:nvSpPr>
            <p:cNvPr id="60" name="TextBox 59">
              <a:extLst>
                <a:ext uri="{FF2B5EF4-FFF2-40B4-BE49-F238E27FC236}">
                  <a16:creationId xmlns:a16="http://schemas.microsoft.com/office/drawing/2014/main" id="{8889ABD7-14C1-574E-AE14-4129E4BFC22B}"/>
                </a:ext>
              </a:extLst>
            </p:cNvPr>
            <p:cNvSpPr txBox="1"/>
            <p:nvPr/>
          </p:nvSpPr>
          <p:spPr>
            <a:xfrm>
              <a:off x="7234412" y="5958448"/>
              <a:ext cx="1864664"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j-lt"/>
                  <a:ea typeface="+mj-ea"/>
                  <a:cs typeface="+mj-cs"/>
                  <a:sym typeface="Arial"/>
                </a:rPr>
                <a:t>Monitor quality</a:t>
              </a:r>
            </a:p>
          </p:txBody>
        </p:sp>
        <p:sp>
          <p:nvSpPr>
            <p:cNvPr id="61" name="TextBox 60">
              <a:extLst>
                <a:ext uri="{FF2B5EF4-FFF2-40B4-BE49-F238E27FC236}">
                  <a16:creationId xmlns:a16="http://schemas.microsoft.com/office/drawing/2014/main" id="{A1CCD704-97D3-1D4B-8FAE-A9F95DF25521}"/>
                </a:ext>
              </a:extLst>
            </p:cNvPr>
            <p:cNvSpPr txBox="1"/>
            <p:nvPr/>
          </p:nvSpPr>
          <p:spPr>
            <a:xfrm>
              <a:off x="7094414" y="6327778"/>
              <a:ext cx="1271513"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1200" dirty="0">
                  <a:cs typeface="Calibri" panose="020F0502020204030204" pitchFamily="34" charset="0"/>
                </a:rPr>
                <a:t>Iodine level in salt in supply chain</a:t>
              </a:r>
            </a:p>
          </p:txBody>
        </p:sp>
        <p:sp>
          <p:nvSpPr>
            <p:cNvPr id="62" name="TextBox 61">
              <a:extLst>
                <a:ext uri="{FF2B5EF4-FFF2-40B4-BE49-F238E27FC236}">
                  <a16:creationId xmlns:a16="http://schemas.microsoft.com/office/drawing/2014/main" id="{517CD278-9BE8-364F-881D-4A80E7807CE8}"/>
                </a:ext>
              </a:extLst>
            </p:cNvPr>
            <p:cNvSpPr txBox="1"/>
            <p:nvPr/>
          </p:nvSpPr>
          <p:spPr>
            <a:xfrm>
              <a:off x="8231323" y="2859577"/>
              <a:ext cx="1939424"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j-lt"/>
                  <a:ea typeface="+mj-ea"/>
                  <a:cs typeface="+mj-cs"/>
                  <a:sym typeface="Arial"/>
                </a:rPr>
                <a:t>Assess coverage</a:t>
              </a:r>
            </a:p>
          </p:txBody>
        </p:sp>
        <p:sp>
          <p:nvSpPr>
            <p:cNvPr id="63" name="TextBox 62">
              <a:extLst>
                <a:ext uri="{FF2B5EF4-FFF2-40B4-BE49-F238E27FC236}">
                  <a16:creationId xmlns:a16="http://schemas.microsoft.com/office/drawing/2014/main" id="{B7930BDA-A2E7-244E-B687-2AC74C6A561F}"/>
                </a:ext>
              </a:extLst>
            </p:cNvPr>
            <p:cNvSpPr txBox="1"/>
            <p:nvPr/>
          </p:nvSpPr>
          <p:spPr>
            <a:xfrm>
              <a:off x="8568594" y="3211103"/>
              <a:ext cx="1271513" cy="830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1200" dirty="0">
                  <a:cs typeface="Calibri" panose="020F0502020204030204" pitchFamily="34" charset="0"/>
                </a:rPr>
                <a:t>% households using iodized salt</a:t>
              </a:r>
            </a:p>
            <a:p>
              <a:r>
                <a:rPr lang="en-US" sz="1200" dirty="0">
                  <a:cs typeface="Calibri" panose="020F0502020204030204" pitchFamily="34" charset="0"/>
                </a:rPr>
                <a:t>Use iodized salt in processed food</a:t>
              </a:r>
            </a:p>
          </p:txBody>
        </p:sp>
        <p:sp>
          <p:nvSpPr>
            <p:cNvPr id="64" name="TextBox 63">
              <a:extLst>
                <a:ext uri="{FF2B5EF4-FFF2-40B4-BE49-F238E27FC236}">
                  <a16:creationId xmlns:a16="http://schemas.microsoft.com/office/drawing/2014/main" id="{AB6DAD67-EEE0-934E-99B3-14FF0A35B67F}"/>
                </a:ext>
              </a:extLst>
            </p:cNvPr>
            <p:cNvSpPr txBox="1"/>
            <p:nvPr/>
          </p:nvSpPr>
          <p:spPr>
            <a:xfrm>
              <a:off x="4949620" y="1292580"/>
              <a:ext cx="1829309"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j-lt"/>
                  <a:ea typeface="+mj-ea"/>
                  <a:cs typeface="+mj-cs"/>
                  <a:sym typeface="Arial"/>
                </a:rPr>
                <a:t>Evaluate Impact</a:t>
              </a:r>
            </a:p>
          </p:txBody>
        </p:sp>
        <p:sp>
          <p:nvSpPr>
            <p:cNvPr id="65" name="TextBox 64">
              <a:extLst>
                <a:ext uri="{FF2B5EF4-FFF2-40B4-BE49-F238E27FC236}">
                  <a16:creationId xmlns:a16="http://schemas.microsoft.com/office/drawing/2014/main" id="{C1E1830B-D211-0441-B0EC-A225BC968313}"/>
                </a:ext>
              </a:extLst>
            </p:cNvPr>
            <p:cNvSpPr txBox="1"/>
            <p:nvPr/>
          </p:nvSpPr>
          <p:spPr>
            <a:xfrm>
              <a:off x="5057544" y="1599949"/>
              <a:ext cx="2171829"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1200" dirty="0">
                  <a:cs typeface="Calibri" panose="020F0502020204030204" pitchFamily="34" charset="0"/>
                </a:rPr>
                <a:t>Iodine status</a:t>
              </a:r>
            </a:p>
            <a:p>
              <a:r>
                <a:rPr lang="en-US" sz="1200" dirty="0">
                  <a:cs typeface="Calibri" panose="020F0502020204030204" pitchFamily="34" charset="0"/>
                </a:rPr>
                <a:t>Iodine status by program use </a:t>
              </a:r>
            </a:p>
          </p:txBody>
        </p:sp>
      </p:grpSp>
      <p:cxnSp>
        <p:nvCxnSpPr>
          <p:cNvPr id="49" name="Straight Arrow Connector 48">
            <a:extLst>
              <a:ext uri="{FF2B5EF4-FFF2-40B4-BE49-F238E27FC236}">
                <a16:creationId xmlns:a16="http://schemas.microsoft.com/office/drawing/2014/main" id="{1B0046EF-6931-6E4A-917D-EC7839C43C7C}"/>
              </a:ext>
            </a:extLst>
          </p:cNvPr>
          <p:cNvCxnSpPr>
            <a:cxnSpLocks/>
            <a:stCxn id="46" idx="3"/>
          </p:cNvCxnSpPr>
          <p:nvPr/>
        </p:nvCxnSpPr>
        <p:spPr>
          <a:xfrm flipV="1">
            <a:off x="3767073" y="1903220"/>
            <a:ext cx="2863991" cy="217562"/>
          </a:xfrm>
          <a:prstGeom prst="straightConnector1">
            <a:avLst/>
          </a:prstGeom>
          <a:noFill/>
          <a:ln w="50800" cap="flat">
            <a:solidFill>
              <a:srgbClr val="FA5DFF"/>
            </a:solidFill>
            <a:prstDash val="solid"/>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sp>
        <p:nvSpPr>
          <p:cNvPr id="24" name="Title 1">
            <a:extLst>
              <a:ext uri="{FF2B5EF4-FFF2-40B4-BE49-F238E27FC236}">
                <a16:creationId xmlns:a16="http://schemas.microsoft.com/office/drawing/2014/main" id="{0F11F0F2-CA4A-3A43-9784-733D61BF57E4}"/>
              </a:ext>
            </a:extLst>
          </p:cNvPr>
          <p:cNvSpPr>
            <a:spLocks noGrp="1"/>
          </p:cNvSpPr>
          <p:nvPr>
            <p:ph type="title"/>
          </p:nvPr>
        </p:nvSpPr>
        <p:spPr>
          <a:xfrm>
            <a:off x="878645" y="97249"/>
            <a:ext cx="9517435" cy="762608"/>
          </a:xfrm>
        </p:spPr>
        <p:txBody>
          <a:bodyPr>
            <a:normAutofit fontScale="90000"/>
          </a:bodyPr>
          <a:lstStyle/>
          <a:p>
            <a:pPr>
              <a:lnSpc>
                <a:spcPct val="100000"/>
              </a:lnSpc>
            </a:pPr>
            <a:r>
              <a:rPr lang="en-US" sz="2800" dirty="0">
                <a:latin typeface="+mj-lt"/>
              </a:rPr>
              <a:t>Recommendation 2 – Acceptable range for urinary iodine</a:t>
            </a:r>
          </a:p>
        </p:txBody>
      </p:sp>
      <p:cxnSp>
        <p:nvCxnSpPr>
          <p:cNvPr id="27" name="Straight Arrow Connector 26">
            <a:extLst>
              <a:ext uri="{FF2B5EF4-FFF2-40B4-BE49-F238E27FC236}">
                <a16:creationId xmlns:a16="http://schemas.microsoft.com/office/drawing/2014/main" id="{3E5640AF-C94E-4231-BAB6-BB10C5ACD40E}"/>
              </a:ext>
            </a:extLst>
          </p:cNvPr>
          <p:cNvCxnSpPr>
            <a:cxnSpLocks/>
            <a:stCxn id="46" idx="3"/>
          </p:cNvCxnSpPr>
          <p:nvPr/>
        </p:nvCxnSpPr>
        <p:spPr>
          <a:xfrm>
            <a:off x="3767073" y="2120782"/>
            <a:ext cx="3406725" cy="1838476"/>
          </a:xfrm>
          <a:prstGeom prst="straightConnector1">
            <a:avLst/>
          </a:prstGeom>
          <a:noFill/>
          <a:ln w="50800" cap="flat">
            <a:solidFill>
              <a:srgbClr val="FA5DFF"/>
            </a:solidFill>
            <a:prstDash val="solid"/>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29" name="Straight Arrow Connector 28">
            <a:extLst>
              <a:ext uri="{FF2B5EF4-FFF2-40B4-BE49-F238E27FC236}">
                <a16:creationId xmlns:a16="http://schemas.microsoft.com/office/drawing/2014/main" id="{1CE286AD-3D04-4F2D-89F4-BC33466C1B61}"/>
              </a:ext>
            </a:extLst>
          </p:cNvPr>
          <p:cNvCxnSpPr>
            <a:cxnSpLocks/>
            <a:stCxn id="46" idx="3"/>
            <a:endCxn id="52" idx="0"/>
          </p:cNvCxnSpPr>
          <p:nvPr/>
        </p:nvCxnSpPr>
        <p:spPr>
          <a:xfrm>
            <a:off x="3767073" y="2120782"/>
            <a:ext cx="2859944" cy="2834000"/>
          </a:xfrm>
          <a:prstGeom prst="straightConnector1">
            <a:avLst/>
          </a:prstGeom>
          <a:noFill/>
          <a:ln w="50800" cap="flat">
            <a:solidFill>
              <a:srgbClr val="FA5DFF"/>
            </a:solidFill>
            <a:prstDash val="solid"/>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sp>
        <p:nvSpPr>
          <p:cNvPr id="2" name="Slide Number Placeholder 1">
            <a:extLst>
              <a:ext uri="{FF2B5EF4-FFF2-40B4-BE49-F238E27FC236}">
                <a16:creationId xmlns:a16="http://schemas.microsoft.com/office/drawing/2014/main" id="{B4649017-0B43-9D4B-A6F6-F54A3E6E217D}"/>
              </a:ext>
            </a:extLst>
          </p:cNvPr>
          <p:cNvSpPr>
            <a:spLocks noGrp="1"/>
          </p:cNvSpPr>
          <p:nvPr>
            <p:ph type="sldNum" sz="quarter" idx="2"/>
          </p:nvPr>
        </p:nvSpPr>
        <p:spPr>
          <a:xfrm>
            <a:off x="11810998" y="6540681"/>
            <a:ext cx="262249" cy="276999"/>
          </a:xfrm>
        </p:spPr>
        <p:txBody>
          <a:bodyPr/>
          <a:lstStyle/>
          <a:p>
            <a:fld id="{86CB4B4D-7CA3-9044-876B-883B54F8677D}" type="slidenum">
              <a:rPr lang="de-CH" smtClean="0">
                <a:solidFill>
                  <a:schemeClr val="tx2"/>
                </a:solidFill>
              </a:rPr>
              <a:t>14</a:t>
            </a:fld>
            <a:endParaRPr lang="de-CH" dirty="0">
              <a:solidFill>
                <a:schemeClr val="tx2"/>
              </a:solidFill>
            </a:endParaRPr>
          </a:p>
        </p:txBody>
      </p:sp>
    </p:spTree>
    <p:extLst>
      <p:ext uri="{BB962C8B-B14F-4D97-AF65-F5344CB8AC3E}">
        <p14:creationId xmlns:p14="http://schemas.microsoft.com/office/powerpoint/2010/main" val="3847933177"/>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81B3D-648C-D94B-9BF2-4E827C994B69}"/>
              </a:ext>
            </a:extLst>
          </p:cNvPr>
          <p:cNvSpPr>
            <a:spLocks noGrp="1"/>
          </p:cNvSpPr>
          <p:nvPr>
            <p:ph type="title"/>
          </p:nvPr>
        </p:nvSpPr>
        <p:spPr>
          <a:xfrm>
            <a:off x="699398" y="413271"/>
            <a:ext cx="10073024" cy="506414"/>
          </a:xfrm>
        </p:spPr>
        <p:txBody>
          <a:bodyPr>
            <a:normAutofit/>
          </a:bodyPr>
          <a:lstStyle/>
          <a:p>
            <a:r>
              <a:rPr lang="en-US" b="0" dirty="0">
                <a:solidFill>
                  <a:schemeClr val="bg1"/>
                </a:solidFill>
              </a:rPr>
              <a:t>Summary of a multi-country study</a:t>
            </a:r>
          </a:p>
        </p:txBody>
      </p:sp>
      <p:sp>
        <p:nvSpPr>
          <p:cNvPr id="3" name="Text Placeholder 2">
            <a:extLst>
              <a:ext uri="{FF2B5EF4-FFF2-40B4-BE49-F238E27FC236}">
                <a16:creationId xmlns:a16="http://schemas.microsoft.com/office/drawing/2014/main" id="{DF8BA6CA-CC42-9D4F-8DCB-02D040D6D1D1}"/>
              </a:ext>
            </a:extLst>
          </p:cNvPr>
          <p:cNvSpPr>
            <a:spLocks noGrp="1"/>
          </p:cNvSpPr>
          <p:nvPr>
            <p:ph type="body" idx="1"/>
          </p:nvPr>
        </p:nvSpPr>
        <p:spPr>
          <a:xfrm>
            <a:off x="675651" y="1319316"/>
            <a:ext cx="10609379" cy="4781030"/>
          </a:xfrm>
        </p:spPr>
        <p:txBody>
          <a:bodyPr>
            <a:normAutofit fontScale="92500" lnSpcReduction="20000"/>
          </a:bodyPr>
          <a:lstStyle/>
          <a:p>
            <a:pPr marL="342900" indent="-342900">
              <a:buFont typeface="Arial" panose="020B0604020202020204" pitchFamily="34" charset="0"/>
              <a:buChar char="•"/>
            </a:pPr>
            <a:r>
              <a:rPr lang="en-US" dirty="0"/>
              <a:t>Median urinary iodine concentration (MUIC) is a biomarker of iodine intake</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MUIC in school aged children, in the past: </a:t>
            </a:r>
          </a:p>
          <a:p>
            <a:pPr marL="973137" lvl="3" indent="-342900">
              <a:buFont typeface="Arial" panose="020B0604020202020204" pitchFamily="34" charset="0"/>
              <a:buChar char="•"/>
            </a:pPr>
            <a:r>
              <a:rPr lang="en-US" dirty="0"/>
              <a:t>mUIC of 100–199 </a:t>
            </a:r>
            <a:r>
              <a:rPr lang="el-GR" dirty="0"/>
              <a:t>μ</a:t>
            </a:r>
            <a:r>
              <a:rPr lang="en-US" dirty="0"/>
              <a:t>g/L indicates ‘adequate’ iodine intake </a:t>
            </a:r>
          </a:p>
          <a:p>
            <a:pPr marL="973137" lvl="3" indent="-342900">
              <a:buFont typeface="Arial" panose="020B0604020202020204" pitchFamily="34" charset="0"/>
              <a:buChar char="•"/>
            </a:pPr>
            <a:r>
              <a:rPr lang="en-US" dirty="0"/>
              <a:t>mUIC 200–299 </a:t>
            </a:r>
            <a:r>
              <a:rPr lang="el-GR" dirty="0"/>
              <a:t>μ</a:t>
            </a:r>
            <a:r>
              <a:rPr lang="en-US" dirty="0"/>
              <a:t>g/L indicates ‘more than adequate’ iodine intake (WHO)</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In a 12 country study</a:t>
            </a:r>
            <a:r>
              <a:rPr lang="en-US" baseline="30000" dirty="0"/>
              <a:t>1</a:t>
            </a:r>
            <a:r>
              <a:rPr lang="en-US" dirty="0"/>
              <a:t>, the association between UIC and markers of thyroid function was assessed among 2500 school aged children</a:t>
            </a:r>
          </a:p>
          <a:p>
            <a:pPr marL="342900" indent="-342900">
              <a:buFont typeface="Arial" panose="020B0604020202020204" pitchFamily="34" charset="0"/>
              <a:buChar char="•"/>
            </a:pPr>
            <a:endParaRPr lang="en-US" dirty="0"/>
          </a:p>
          <a:p>
            <a:pPr marL="1143000" lvl="4" indent="-342900">
              <a:buFont typeface="Arial" panose="020B0604020202020204" pitchFamily="34" charset="0"/>
              <a:buChar char="•"/>
            </a:pPr>
            <a:r>
              <a:rPr lang="en-US" dirty="0"/>
              <a:t>Risk of thyroid dysfunction increases with iodine deficiency (UIC &lt;100 </a:t>
            </a:r>
            <a:r>
              <a:rPr lang="el-GR" dirty="0"/>
              <a:t>μ</a:t>
            </a:r>
            <a:r>
              <a:rPr lang="en-US" dirty="0"/>
              <a:t>g/L) and iodine excess (UIC &gt;300 </a:t>
            </a:r>
            <a:r>
              <a:rPr lang="el-GR" dirty="0"/>
              <a:t>μ</a:t>
            </a:r>
            <a:r>
              <a:rPr lang="en-US" dirty="0"/>
              <a:t>g/L)</a:t>
            </a:r>
          </a:p>
          <a:p>
            <a:pPr marL="1143000" lvl="4" indent="-342900">
              <a:buFont typeface="Arial" panose="020B0604020202020204" pitchFamily="34" charset="0"/>
              <a:buChar char="•"/>
            </a:pPr>
            <a:r>
              <a:rPr lang="en-US" dirty="0"/>
              <a:t>Between 100 and 299 </a:t>
            </a:r>
            <a:r>
              <a:rPr lang="el-GR" dirty="0"/>
              <a:t>μ</a:t>
            </a:r>
            <a:r>
              <a:rPr lang="en-US" dirty="0"/>
              <a:t>g/L thyroid function is normal</a:t>
            </a:r>
          </a:p>
          <a:p>
            <a:pPr marL="342900" indent="-342900">
              <a:buFont typeface="Arial" panose="020B0604020202020204" pitchFamily="34" charset="0"/>
              <a:buChar char="•"/>
            </a:pPr>
            <a:endParaRPr lang="en-US" dirty="0"/>
          </a:p>
          <a:p>
            <a:pPr indent="0" algn="ctr"/>
            <a:r>
              <a:rPr lang="en-US" sz="2800" b="1" dirty="0">
                <a:solidFill>
                  <a:srgbClr val="FF00FF"/>
                </a:solidFill>
              </a:rPr>
              <a:t>The acceptable range of MUIC in monitoring iodine status of school aged children can be safely widened to 100 to 299 </a:t>
            </a:r>
            <a:r>
              <a:rPr lang="el-GR" sz="2800" b="1" dirty="0">
                <a:solidFill>
                  <a:srgbClr val="FF00FF"/>
                </a:solidFill>
              </a:rPr>
              <a:t>μ</a:t>
            </a:r>
            <a:r>
              <a:rPr lang="en-US" sz="2800" b="1" dirty="0">
                <a:solidFill>
                  <a:srgbClr val="FF00FF"/>
                </a:solidFill>
              </a:rPr>
              <a:t>g/L!</a:t>
            </a:r>
          </a:p>
        </p:txBody>
      </p:sp>
      <p:sp>
        <p:nvSpPr>
          <p:cNvPr id="4" name="TextBox 3">
            <a:extLst>
              <a:ext uri="{FF2B5EF4-FFF2-40B4-BE49-F238E27FC236}">
                <a16:creationId xmlns:a16="http://schemas.microsoft.com/office/drawing/2014/main" id="{CDB58E65-304F-B444-B8DD-EEE061FEABCD}"/>
              </a:ext>
            </a:extLst>
          </p:cNvPr>
          <p:cNvSpPr txBox="1"/>
          <p:nvPr/>
        </p:nvSpPr>
        <p:spPr>
          <a:xfrm>
            <a:off x="699398" y="6436423"/>
            <a:ext cx="9739012" cy="5078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kumimoji="0" lang="en-US" sz="900" i="0" u="none" strike="noStrike" cap="none" spc="0" normalizeH="0" baseline="30000" dirty="0">
                <a:ln>
                  <a:noFill/>
                </a:ln>
                <a:solidFill>
                  <a:srgbClr val="000000"/>
                </a:solidFill>
                <a:effectLst/>
                <a:uFillTx/>
                <a:latin typeface="+mj-ea"/>
                <a:cs typeface="+mj-cs"/>
                <a:sym typeface="Arial"/>
              </a:rPr>
              <a:t>1 </a:t>
            </a:r>
            <a:r>
              <a:rPr kumimoji="0" lang="en-US" sz="900" i="0" u="none" strike="noStrike" cap="none" spc="0" normalizeH="0" baseline="0" dirty="0">
                <a:ln>
                  <a:noFill/>
                </a:ln>
                <a:solidFill>
                  <a:srgbClr val="000000"/>
                </a:solidFill>
                <a:effectLst/>
                <a:uFillTx/>
                <a:latin typeface="+mj-ea"/>
                <a:cs typeface="+mj-cs"/>
                <a:sym typeface="Arial"/>
              </a:rPr>
              <a:t>Zimmermann et al. </a:t>
            </a:r>
            <a:r>
              <a:rPr lang="en-US" sz="900" dirty="0">
                <a:latin typeface="+mj-ea"/>
              </a:rPr>
              <a:t>Thyroglobulin is a sensitive measure of both deficient and excess iodine intakes in children and indicates no adverse effects on thyroid function in the UIC range of 100-299 </a:t>
            </a:r>
            <a:r>
              <a:rPr lang="el-GR" sz="900" dirty="0">
                <a:latin typeface="+mj-ea"/>
              </a:rPr>
              <a:t>μ</a:t>
            </a:r>
            <a:r>
              <a:rPr lang="en-US" sz="900" dirty="0">
                <a:latin typeface="+mj-ea"/>
              </a:rPr>
              <a:t>g/L: a UNICEF/ICCIDD study group report. </a:t>
            </a:r>
            <a:r>
              <a:rPr lang="en-US" sz="900" u="sng" dirty="0">
                <a:latin typeface="+mj-ea"/>
                <a:hlinkClick r:id="rId3" tooltip="The Journal of clinical endocrinology and metabolism."/>
              </a:rPr>
              <a:t>J Clin Endocrinol Metab.</a:t>
            </a:r>
            <a:r>
              <a:rPr lang="en-US" sz="900" dirty="0">
                <a:latin typeface="+mj-ea"/>
              </a:rPr>
              <a:t> 2013 Mar;98(3):1271-80</a:t>
            </a:r>
          </a:p>
          <a:p>
            <a:pPr marL="0" marR="0" indent="0" algn="l" defTabSz="914400" rtl="0" fontAlgn="auto" latinLnBrk="0" hangingPunct="0">
              <a:lnSpc>
                <a:spcPct val="100000"/>
              </a:lnSpc>
              <a:spcBef>
                <a:spcPts val="0"/>
              </a:spcBef>
              <a:spcAft>
                <a:spcPts val="0"/>
              </a:spcAft>
              <a:buClrTx/>
              <a:buSzTx/>
              <a:buFontTx/>
              <a:buNone/>
              <a:tabLst/>
            </a:pPr>
            <a:endParaRPr kumimoji="0" lang="en-US" sz="900" b="0" i="0" u="none" strike="noStrike" cap="none" spc="0" normalizeH="0" baseline="0" dirty="0">
              <a:ln>
                <a:noFill/>
              </a:ln>
              <a:solidFill>
                <a:srgbClr val="000000"/>
              </a:solidFill>
              <a:effectLst/>
              <a:uFillTx/>
              <a:latin typeface="+mj-ea"/>
              <a:cs typeface="+mj-cs"/>
              <a:sym typeface="Arial"/>
            </a:endParaRPr>
          </a:p>
        </p:txBody>
      </p:sp>
      <p:sp>
        <p:nvSpPr>
          <p:cNvPr id="5" name="Slide Number Placeholder 4">
            <a:extLst>
              <a:ext uri="{FF2B5EF4-FFF2-40B4-BE49-F238E27FC236}">
                <a16:creationId xmlns:a16="http://schemas.microsoft.com/office/drawing/2014/main" id="{C25CFCAA-FBD5-EA4A-9AEB-F93B05A7EAF9}"/>
              </a:ext>
            </a:extLst>
          </p:cNvPr>
          <p:cNvSpPr>
            <a:spLocks noGrp="1"/>
          </p:cNvSpPr>
          <p:nvPr>
            <p:ph type="sldNum" sz="quarter" idx="2"/>
          </p:nvPr>
        </p:nvSpPr>
        <p:spPr>
          <a:xfrm>
            <a:off x="11803651" y="6502796"/>
            <a:ext cx="169918" cy="153888"/>
          </a:xfrm>
        </p:spPr>
        <p:txBody>
          <a:bodyPr/>
          <a:lstStyle/>
          <a:p>
            <a:fld id="{86CB4B4D-7CA3-9044-876B-883B54F8677D}" type="slidenum">
              <a:rPr lang="de-CH" smtClean="0">
                <a:solidFill>
                  <a:schemeClr val="tx2"/>
                </a:solidFill>
              </a:rPr>
              <a:t>15</a:t>
            </a:fld>
            <a:endParaRPr lang="de-CH" dirty="0">
              <a:solidFill>
                <a:schemeClr val="tx2"/>
              </a:solidFill>
            </a:endParaRPr>
          </a:p>
        </p:txBody>
      </p:sp>
    </p:spTree>
    <p:extLst>
      <p:ext uri="{BB962C8B-B14F-4D97-AF65-F5344CB8AC3E}">
        <p14:creationId xmlns:p14="http://schemas.microsoft.com/office/powerpoint/2010/main" val="3975078674"/>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45">
            <a:extLst>
              <a:ext uri="{FF2B5EF4-FFF2-40B4-BE49-F238E27FC236}">
                <a16:creationId xmlns:a16="http://schemas.microsoft.com/office/drawing/2014/main" id="{DEB1932D-C4E3-3142-A5C0-D82DAD4E1714}"/>
              </a:ext>
            </a:extLst>
          </p:cNvPr>
          <p:cNvSpPr txBox="1"/>
          <p:nvPr/>
        </p:nvSpPr>
        <p:spPr>
          <a:xfrm>
            <a:off x="279866" y="2325886"/>
            <a:ext cx="2540218" cy="23083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2400" dirty="0"/>
              <a:t>The median urinary iodine concentration (MUIC) to define population iodine status</a:t>
            </a:r>
          </a:p>
        </p:txBody>
      </p:sp>
      <p:grpSp>
        <p:nvGrpSpPr>
          <p:cNvPr id="25" name="Group 24">
            <a:extLst>
              <a:ext uri="{FF2B5EF4-FFF2-40B4-BE49-F238E27FC236}">
                <a16:creationId xmlns:a16="http://schemas.microsoft.com/office/drawing/2014/main" id="{DCFC523C-3383-F245-A417-4EFF4716B488}"/>
              </a:ext>
            </a:extLst>
          </p:cNvPr>
          <p:cNvGrpSpPr/>
          <p:nvPr/>
        </p:nvGrpSpPr>
        <p:grpSpPr>
          <a:xfrm>
            <a:off x="3645721" y="978607"/>
            <a:ext cx="8288977" cy="6302066"/>
            <a:chOff x="2268186" y="953757"/>
            <a:chExt cx="8017423" cy="6302066"/>
          </a:xfrm>
        </p:grpSpPr>
        <p:sp>
          <p:nvSpPr>
            <p:cNvPr id="26" name="Oval 25">
              <a:extLst>
                <a:ext uri="{FF2B5EF4-FFF2-40B4-BE49-F238E27FC236}">
                  <a16:creationId xmlns:a16="http://schemas.microsoft.com/office/drawing/2014/main" id="{0D70745D-7218-954C-8ECC-BC22E3516A9C}"/>
                </a:ext>
              </a:extLst>
            </p:cNvPr>
            <p:cNvSpPr/>
            <p:nvPr/>
          </p:nvSpPr>
          <p:spPr>
            <a:xfrm>
              <a:off x="2268186" y="953757"/>
              <a:ext cx="8017423" cy="6302066"/>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u="sng" dirty="0">
                <a:solidFill>
                  <a:schemeClr val="tx1"/>
                </a:solidFill>
              </a:endParaRPr>
            </a:p>
          </p:txBody>
        </p:sp>
        <p:sp>
          <p:nvSpPr>
            <p:cNvPr id="45" name="Oval 44">
              <a:extLst>
                <a:ext uri="{FF2B5EF4-FFF2-40B4-BE49-F238E27FC236}">
                  <a16:creationId xmlns:a16="http://schemas.microsoft.com/office/drawing/2014/main" id="{AE74FE89-F579-1749-AC94-276CCD093C1B}"/>
                </a:ext>
              </a:extLst>
            </p:cNvPr>
            <p:cNvSpPr/>
            <p:nvPr/>
          </p:nvSpPr>
          <p:spPr>
            <a:xfrm>
              <a:off x="3705100" y="2031239"/>
              <a:ext cx="4780555" cy="4238931"/>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u="sng" dirty="0">
                <a:solidFill>
                  <a:schemeClr val="tx1"/>
                </a:solidFill>
              </a:endParaRPr>
            </a:p>
          </p:txBody>
        </p:sp>
        <p:sp>
          <p:nvSpPr>
            <p:cNvPr id="48" name="Oval 47">
              <a:extLst>
                <a:ext uri="{FF2B5EF4-FFF2-40B4-BE49-F238E27FC236}">
                  <a16:creationId xmlns:a16="http://schemas.microsoft.com/office/drawing/2014/main" id="{3134C70E-03C1-DF45-BBA7-FC970FF8E365}"/>
                </a:ext>
              </a:extLst>
            </p:cNvPr>
            <p:cNvSpPr/>
            <p:nvPr/>
          </p:nvSpPr>
          <p:spPr>
            <a:xfrm>
              <a:off x="4934063" y="3238964"/>
              <a:ext cx="2433907" cy="1846829"/>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a:solidFill>
                    <a:schemeClr val="tx1"/>
                  </a:solidFill>
                  <a:latin typeface="+mj-lt"/>
                </a:rPr>
                <a:t>GOAL</a:t>
              </a:r>
              <a:r>
                <a:rPr lang="en-US" sz="1600" dirty="0">
                  <a:solidFill>
                    <a:schemeClr val="tx1"/>
                  </a:solidFill>
                  <a:latin typeface="+mj-lt"/>
                </a:rPr>
                <a:t> optimum iodine nutrition for all</a:t>
              </a:r>
            </a:p>
            <a:p>
              <a:pPr algn="ctr"/>
              <a:r>
                <a:rPr lang="en-US" sz="1600" b="1" u="sng" dirty="0">
                  <a:solidFill>
                    <a:schemeClr val="tx1"/>
                  </a:solidFill>
                  <a:latin typeface="+mj-lt"/>
                </a:rPr>
                <a:t>Strategy:</a:t>
              </a:r>
              <a:r>
                <a:rPr lang="en-US" sz="1600" dirty="0">
                  <a:solidFill>
                    <a:schemeClr val="tx1"/>
                  </a:solidFill>
                  <a:latin typeface="+mj-lt"/>
                </a:rPr>
                <a:t> iodize all edible salt for human use</a:t>
              </a:r>
              <a:endParaRPr lang="en-US" sz="1600" b="1" u="sng" dirty="0">
                <a:solidFill>
                  <a:schemeClr val="tx1"/>
                </a:solidFill>
                <a:latin typeface="+mj-lt"/>
              </a:endParaRPr>
            </a:p>
          </p:txBody>
        </p:sp>
        <p:sp>
          <p:nvSpPr>
            <p:cNvPr id="50" name="TextBox 49">
              <a:extLst>
                <a:ext uri="{FF2B5EF4-FFF2-40B4-BE49-F238E27FC236}">
                  <a16:creationId xmlns:a16="http://schemas.microsoft.com/office/drawing/2014/main" id="{AE3C4BFC-F443-994B-959B-9DEFB96793FD}"/>
                </a:ext>
              </a:extLst>
            </p:cNvPr>
            <p:cNvSpPr txBox="1"/>
            <p:nvPr/>
          </p:nvSpPr>
          <p:spPr>
            <a:xfrm>
              <a:off x="4906854" y="2331016"/>
              <a:ext cx="1975243"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dirty="0"/>
                <a:t>Define b</a:t>
              </a:r>
              <a:r>
                <a:rPr kumimoji="0" lang="en-US" sz="1800" b="0" i="0" u="none" strike="noStrike" cap="none" spc="0" normalizeH="0" baseline="0" dirty="0">
                  <a:ln>
                    <a:noFill/>
                  </a:ln>
                  <a:solidFill>
                    <a:srgbClr val="000000"/>
                  </a:solidFill>
                  <a:effectLst/>
                  <a:uFillTx/>
                  <a:latin typeface="+mj-lt"/>
                  <a:ea typeface="+mj-ea"/>
                  <a:cs typeface="+mj-cs"/>
                  <a:sym typeface="Arial"/>
                </a:rPr>
                <a:t>aseline</a:t>
              </a:r>
            </a:p>
          </p:txBody>
        </p:sp>
        <p:sp>
          <p:nvSpPr>
            <p:cNvPr id="51" name="TextBox 50">
              <a:extLst>
                <a:ext uri="{FF2B5EF4-FFF2-40B4-BE49-F238E27FC236}">
                  <a16:creationId xmlns:a16="http://schemas.microsoft.com/office/drawing/2014/main" id="{B392B582-4205-FC40-A8C6-ACBC2EB36CDE}"/>
                </a:ext>
              </a:extLst>
            </p:cNvPr>
            <p:cNvSpPr txBox="1"/>
            <p:nvPr/>
          </p:nvSpPr>
          <p:spPr>
            <a:xfrm>
              <a:off x="4949620" y="2612348"/>
              <a:ext cx="1472540"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mj-lt"/>
                  <a:ea typeface="+mj-ea"/>
                  <a:cs typeface="+mj-cs"/>
                  <a:sym typeface="Arial"/>
                </a:rPr>
                <a:t>Iodine status</a:t>
              </a:r>
            </a:p>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mj-lt"/>
                  <a:ea typeface="+mj-ea"/>
                  <a:cs typeface="+mj-cs"/>
                  <a:sym typeface="Arial"/>
                </a:rPr>
                <a:t>salt supply &amp;  consumption</a:t>
              </a:r>
            </a:p>
          </p:txBody>
        </p:sp>
        <p:sp>
          <p:nvSpPr>
            <p:cNvPr id="52" name="TextBox 51">
              <a:extLst>
                <a:ext uri="{FF2B5EF4-FFF2-40B4-BE49-F238E27FC236}">
                  <a16:creationId xmlns:a16="http://schemas.microsoft.com/office/drawing/2014/main" id="{C69FD4BE-65CE-7648-9429-D2E992F56D64}"/>
                </a:ext>
              </a:extLst>
            </p:cNvPr>
            <p:cNvSpPr txBox="1"/>
            <p:nvPr/>
          </p:nvSpPr>
          <p:spPr>
            <a:xfrm>
              <a:off x="4033155" y="4929932"/>
              <a:ext cx="1739569"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j-lt"/>
                  <a:ea typeface="+mj-ea"/>
                  <a:cs typeface="+mj-cs"/>
                  <a:sym typeface="Arial"/>
                </a:rPr>
                <a:t>Design program</a:t>
              </a:r>
            </a:p>
          </p:txBody>
        </p:sp>
        <p:sp>
          <p:nvSpPr>
            <p:cNvPr id="53" name="TextBox 52">
              <a:extLst>
                <a:ext uri="{FF2B5EF4-FFF2-40B4-BE49-F238E27FC236}">
                  <a16:creationId xmlns:a16="http://schemas.microsoft.com/office/drawing/2014/main" id="{6816A300-C665-574C-BFF3-EF005FD9B398}"/>
                </a:ext>
              </a:extLst>
            </p:cNvPr>
            <p:cNvSpPr txBox="1"/>
            <p:nvPr/>
          </p:nvSpPr>
          <p:spPr>
            <a:xfrm>
              <a:off x="4962113" y="5191550"/>
              <a:ext cx="1271513" cy="830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mj-lt"/>
                  <a:ea typeface="+mj-ea"/>
                  <a:cs typeface="+mj-cs"/>
                  <a:sym typeface="Arial"/>
                </a:rPr>
                <a:t>Targets</a:t>
              </a:r>
            </a:p>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mj-lt"/>
                  <a:ea typeface="+mj-ea"/>
                  <a:cs typeface="+mj-cs"/>
                  <a:sym typeface="Arial"/>
                </a:rPr>
                <a:t>Legislation</a:t>
              </a:r>
            </a:p>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mj-lt"/>
                  <a:ea typeface="+mj-ea"/>
                  <a:cs typeface="+mj-cs"/>
                  <a:sym typeface="Arial"/>
                </a:rPr>
                <a:t>Management</a:t>
              </a:r>
            </a:p>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mj-lt"/>
                  <a:ea typeface="+mj-ea"/>
                  <a:cs typeface="+mj-cs"/>
                  <a:sym typeface="Arial"/>
                </a:rPr>
                <a:t>budget</a:t>
              </a:r>
            </a:p>
          </p:txBody>
        </p:sp>
        <p:sp>
          <p:nvSpPr>
            <p:cNvPr id="54" name="TextBox 53">
              <a:extLst>
                <a:ext uri="{FF2B5EF4-FFF2-40B4-BE49-F238E27FC236}">
                  <a16:creationId xmlns:a16="http://schemas.microsoft.com/office/drawing/2014/main" id="{D999F05F-7CD3-564D-A62F-7F2B89BC688D}"/>
                </a:ext>
              </a:extLst>
            </p:cNvPr>
            <p:cNvSpPr txBox="1"/>
            <p:nvPr/>
          </p:nvSpPr>
          <p:spPr>
            <a:xfrm>
              <a:off x="5987758" y="5030404"/>
              <a:ext cx="2112656"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j-lt"/>
                  <a:ea typeface="+mj-ea"/>
                  <a:cs typeface="+mj-cs"/>
                  <a:sym typeface="Arial"/>
                </a:rPr>
                <a:t>Implement program</a:t>
              </a:r>
            </a:p>
          </p:txBody>
        </p:sp>
        <p:sp>
          <p:nvSpPr>
            <p:cNvPr id="55" name="TextBox 54">
              <a:extLst>
                <a:ext uri="{FF2B5EF4-FFF2-40B4-BE49-F238E27FC236}">
                  <a16:creationId xmlns:a16="http://schemas.microsoft.com/office/drawing/2014/main" id="{3BCF9D45-EDCC-454B-8891-EB3DE9D4D564}"/>
                </a:ext>
              </a:extLst>
            </p:cNvPr>
            <p:cNvSpPr txBox="1"/>
            <p:nvPr/>
          </p:nvSpPr>
          <p:spPr>
            <a:xfrm>
              <a:off x="6143458" y="5331672"/>
              <a:ext cx="1271513"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mj-lt"/>
                  <a:ea typeface="+mj-ea"/>
                  <a:cs typeface="+mj-cs"/>
                  <a:sym typeface="Arial"/>
                </a:rPr>
                <a:t>Salt iodization </a:t>
              </a:r>
            </a:p>
          </p:txBody>
        </p:sp>
        <p:sp>
          <p:nvSpPr>
            <p:cNvPr id="56" name="TextBox 55">
              <a:extLst>
                <a:ext uri="{FF2B5EF4-FFF2-40B4-BE49-F238E27FC236}">
                  <a16:creationId xmlns:a16="http://schemas.microsoft.com/office/drawing/2014/main" id="{0F80887B-24EF-8D4E-8735-B98EB4B108B2}"/>
                </a:ext>
              </a:extLst>
            </p:cNvPr>
            <p:cNvSpPr txBox="1"/>
            <p:nvPr/>
          </p:nvSpPr>
          <p:spPr>
            <a:xfrm>
              <a:off x="6686637" y="2756998"/>
              <a:ext cx="173957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dirty="0"/>
                <a:t>U</a:t>
              </a:r>
              <a:r>
                <a:rPr kumimoji="0" lang="en-US" sz="1800" b="0" i="0" u="none" strike="noStrike" cap="none" spc="0" normalizeH="0" baseline="0" dirty="0">
                  <a:ln>
                    <a:noFill/>
                  </a:ln>
                  <a:solidFill>
                    <a:srgbClr val="000000"/>
                  </a:solidFill>
                  <a:effectLst/>
                  <a:uFillTx/>
                  <a:latin typeface="+mj-lt"/>
                  <a:ea typeface="+mj-ea"/>
                  <a:cs typeface="+mj-cs"/>
                  <a:sym typeface="Arial"/>
                </a:rPr>
                <a:t>tilization</a:t>
              </a:r>
            </a:p>
          </p:txBody>
        </p:sp>
        <p:sp>
          <p:nvSpPr>
            <p:cNvPr id="57" name="TextBox 56">
              <a:extLst>
                <a:ext uri="{FF2B5EF4-FFF2-40B4-BE49-F238E27FC236}">
                  <a16:creationId xmlns:a16="http://schemas.microsoft.com/office/drawing/2014/main" id="{30375C96-4863-2543-88B8-2DA29DDBE2EF}"/>
                </a:ext>
              </a:extLst>
            </p:cNvPr>
            <p:cNvSpPr txBox="1"/>
            <p:nvPr/>
          </p:nvSpPr>
          <p:spPr>
            <a:xfrm>
              <a:off x="7146535" y="3127800"/>
              <a:ext cx="1271513"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mj-lt"/>
                  <a:ea typeface="+mj-ea"/>
                  <a:cs typeface="+mj-cs"/>
                  <a:sym typeface="Arial"/>
                </a:rPr>
                <a:t>Table salt</a:t>
              </a:r>
            </a:p>
            <a:p>
              <a:pPr marL="0" marR="0" indent="0" algn="l" defTabSz="914400" rtl="0" fontAlgn="auto" latinLnBrk="0" hangingPunct="0">
                <a:lnSpc>
                  <a:spcPct val="100000"/>
                </a:lnSpc>
                <a:spcBef>
                  <a:spcPts val="0"/>
                </a:spcBef>
                <a:spcAft>
                  <a:spcPts val="0"/>
                </a:spcAft>
                <a:buClrTx/>
                <a:buSzTx/>
                <a:buFontTx/>
                <a:buNone/>
                <a:tabLst/>
              </a:pPr>
              <a:r>
                <a:rPr lang="en-US" sz="1200" dirty="0"/>
                <a:t>Salt</a:t>
              </a:r>
              <a:r>
                <a:rPr kumimoji="0" lang="en-US" sz="1200" b="0" i="0" u="none" strike="noStrike" cap="none" spc="0" normalizeH="0" baseline="0" dirty="0">
                  <a:ln>
                    <a:noFill/>
                  </a:ln>
                  <a:solidFill>
                    <a:srgbClr val="000000"/>
                  </a:solidFill>
                  <a:effectLst/>
                  <a:uFillTx/>
                  <a:latin typeface="+mj-lt"/>
                  <a:ea typeface="+mj-ea"/>
                  <a:cs typeface="+mj-cs"/>
                  <a:sym typeface="Arial"/>
                </a:rPr>
                <a:t> in processed food</a:t>
              </a:r>
            </a:p>
          </p:txBody>
        </p:sp>
        <p:sp>
          <p:nvSpPr>
            <p:cNvPr id="58" name="TextBox 57">
              <a:extLst>
                <a:ext uri="{FF2B5EF4-FFF2-40B4-BE49-F238E27FC236}">
                  <a16:creationId xmlns:a16="http://schemas.microsoft.com/office/drawing/2014/main" id="{79C92EA5-212F-6F45-863A-73045130AD65}"/>
                </a:ext>
              </a:extLst>
            </p:cNvPr>
            <p:cNvSpPr txBox="1"/>
            <p:nvPr/>
          </p:nvSpPr>
          <p:spPr>
            <a:xfrm>
              <a:off x="8287880" y="4855290"/>
              <a:ext cx="1467304"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j-lt"/>
                  <a:ea typeface="+mj-ea"/>
                  <a:cs typeface="+mj-cs"/>
                  <a:sym typeface="Arial"/>
                </a:rPr>
                <a:t>Monitor scale</a:t>
              </a:r>
            </a:p>
          </p:txBody>
        </p:sp>
        <p:sp>
          <p:nvSpPr>
            <p:cNvPr id="59" name="TextBox 58">
              <a:extLst>
                <a:ext uri="{FF2B5EF4-FFF2-40B4-BE49-F238E27FC236}">
                  <a16:creationId xmlns:a16="http://schemas.microsoft.com/office/drawing/2014/main" id="{E83F7E30-86CA-2B47-8B1D-62054171B616}"/>
                </a:ext>
              </a:extLst>
            </p:cNvPr>
            <p:cNvSpPr txBox="1"/>
            <p:nvPr/>
          </p:nvSpPr>
          <p:spPr>
            <a:xfrm>
              <a:off x="8242582" y="5202256"/>
              <a:ext cx="1271513"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1200" dirty="0">
                  <a:cs typeface="Calibri" panose="020F0502020204030204" pitchFamily="34" charset="0"/>
                </a:rPr>
                <a:t>% salt iodized</a:t>
              </a:r>
            </a:p>
            <a:p>
              <a:r>
                <a:rPr lang="en-US" sz="1200" dirty="0">
                  <a:cs typeface="Calibri" panose="020F0502020204030204" pitchFamily="34" charset="0"/>
                </a:rPr>
                <a:t>% food producers using iodized salt</a:t>
              </a:r>
            </a:p>
          </p:txBody>
        </p:sp>
        <p:sp>
          <p:nvSpPr>
            <p:cNvPr id="60" name="TextBox 59">
              <a:extLst>
                <a:ext uri="{FF2B5EF4-FFF2-40B4-BE49-F238E27FC236}">
                  <a16:creationId xmlns:a16="http://schemas.microsoft.com/office/drawing/2014/main" id="{2D16331C-5889-7941-A764-818EC935C7CD}"/>
                </a:ext>
              </a:extLst>
            </p:cNvPr>
            <p:cNvSpPr txBox="1"/>
            <p:nvPr/>
          </p:nvSpPr>
          <p:spPr>
            <a:xfrm>
              <a:off x="7234412" y="5958448"/>
              <a:ext cx="1864664"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j-lt"/>
                  <a:ea typeface="+mj-ea"/>
                  <a:cs typeface="+mj-cs"/>
                  <a:sym typeface="Arial"/>
                </a:rPr>
                <a:t>Monitor quality</a:t>
              </a:r>
            </a:p>
          </p:txBody>
        </p:sp>
        <p:sp>
          <p:nvSpPr>
            <p:cNvPr id="61" name="TextBox 60">
              <a:extLst>
                <a:ext uri="{FF2B5EF4-FFF2-40B4-BE49-F238E27FC236}">
                  <a16:creationId xmlns:a16="http://schemas.microsoft.com/office/drawing/2014/main" id="{2DB31744-7358-0648-8D8E-DBB5C8A5C183}"/>
                </a:ext>
              </a:extLst>
            </p:cNvPr>
            <p:cNvSpPr txBox="1"/>
            <p:nvPr/>
          </p:nvSpPr>
          <p:spPr>
            <a:xfrm>
              <a:off x="7094414" y="6327778"/>
              <a:ext cx="1271513"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1200" dirty="0">
                  <a:cs typeface="Calibri" panose="020F0502020204030204" pitchFamily="34" charset="0"/>
                </a:rPr>
                <a:t>Iodine level in salt in supply chain</a:t>
              </a:r>
            </a:p>
          </p:txBody>
        </p:sp>
        <p:sp>
          <p:nvSpPr>
            <p:cNvPr id="62" name="TextBox 61">
              <a:extLst>
                <a:ext uri="{FF2B5EF4-FFF2-40B4-BE49-F238E27FC236}">
                  <a16:creationId xmlns:a16="http://schemas.microsoft.com/office/drawing/2014/main" id="{92A740A9-7FAA-5442-9B68-5E8C2E7C4200}"/>
                </a:ext>
              </a:extLst>
            </p:cNvPr>
            <p:cNvSpPr txBox="1"/>
            <p:nvPr/>
          </p:nvSpPr>
          <p:spPr>
            <a:xfrm>
              <a:off x="8231323" y="2859577"/>
              <a:ext cx="1939424"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j-lt"/>
                  <a:ea typeface="+mj-ea"/>
                  <a:cs typeface="+mj-cs"/>
                  <a:sym typeface="Arial"/>
                </a:rPr>
                <a:t>Assess coverage</a:t>
              </a:r>
            </a:p>
          </p:txBody>
        </p:sp>
        <p:sp>
          <p:nvSpPr>
            <p:cNvPr id="63" name="TextBox 62">
              <a:extLst>
                <a:ext uri="{FF2B5EF4-FFF2-40B4-BE49-F238E27FC236}">
                  <a16:creationId xmlns:a16="http://schemas.microsoft.com/office/drawing/2014/main" id="{02AAA093-C8A6-3F40-8A47-BDF01299A928}"/>
                </a:ext>
              </a:extLst>
            </p:cNvPr>
            <p:cNvSpPr txBox="1"/>
            <p:nvPr/>
          </p:nvSpPr>
          <p:spPr>
            <a:xfrm>
              <a:off x="8568594" y="3211103"/>
              <a:ext cx="1271513" cy="830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1200" dirty="0">
                  <a:cs typeface="Calibri" panose="020F0502020204030204" pitchFamily="34" charset="0"/>
                </a:rPr>
                <a:t>% households using iodized salt</a:t>
              </a:r>
            </a:p>
            <a:p>
              <a:r>
                <a:rPr lang="en-US" sz="1200" dirty="0">
                  <a:cs typeface="Calibri" panose="020F0502020204030204" pitchFamily="34" charset="0"/>
                </a:rPr>
                <a:t>Use iodized salt in processed food</a:t>
              </a:r>
            </a:p>
          </p:txBody>
        </p:sp>
        <p:sp>
          <p:nvSpPr>
            <p:cNvPr id="64" name="TextBox 63">
              <a:extLst>
                <a:ext uri="{FF2B5EF4-FFF2-40B4-BE49-F238E27FC236}">
                  <a16:creationId xmlns:a16="http://schemas.microsoft.com/office/drawing/2014/main" id="{767D6BFB-5DD3-5343-9728-B9D1613403F5}"/>
                </a:ext>
              </a:extLst>
            </p:cNvPr>
            <p:cNvSpPr txBox="1"/>
            <p:nvPr/>
          </p:nvSpPr>
          <p:spPr>
            <a:xfrm>
              <a:off x="4949620" y="1292580"/>
              <a:ext cx="1829309"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j-lt"/>
                  <a:ea typeface="+mj-ea"/>
                  <a:cs typeface="+mj-cs"/>
                  <a:sym typeface="Arial"/>
                </a:rPr>
                <a:t>Evaluate Impact</a:t>
              </a:r>
            </a:p>
          </p:txBody>
        </p:sp>
        <p:sp>
          <p:nvSpPr>
            <p:cNvPr id="65" name="TextBox 64">
              <a:extLst>
                <a:ext uri="{FF2B5EF4-FFF2-40B4-BE49-F238E27FC236}">
                  <a16:creationId xmlns:a16="http://schemas.microsoft.com/office/drawing/2014/main" id="{181A938E-5AF4-0E44-AC74-D62AED02D4E4}"/>
                </a:ext>
              </a:extLst>
            </p:cNvPr>
            <p:cNvSpPr txBox="1"/>
            <p:nvPr/>
          </p:nvSpPr>
          <p:spPr>
            <a:xfrm>
              <a:off x="5057544" y="1599949"/>
              <a:ext cx="2171829"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1200" dirty="0">
                  <a:cs typeface="Calibri" panose="020F0502020204030204" pitchFamily="34" charset="0"/>
                </a:rPr>
                <a:t>Iodine status</a:t>
              </a:r>
            </a:p>
            <a:p>
              <a:r>
                <a:rPr lang="en-US" sz="1200" dirty="0">
                  <a:cs typeface="Calibri" panose="020F0502020204030204" pitchFamily="34" charset="0"/>
                </a:rPr>
                <a:t>Iodine status by program use </a:t>
              </a:r>
            </a:p>
          </p:txBody>
        </p:sp>
      </p:grpSp>
      <p:cxnSp>
        <p:nvCxnSpPr>
          <p:cNvPr id="49" name="Straight Arrow Connector 48">
            <a:extLst>
              <a:ext uri="{FF2B5EF4-FFF2-40B4-BE49-F238E27FC236}">
                <a16:creationId xmlns:a16="http://schemas.microsoft.com/office/drawing/2014/main" id="{1B0046EF-6931-6E4A-917D-EC7839C43C7C}"/>
              </a:ext>
            </a:extLst>
          </p:cNvPr>
          <p:cNvCxnSpPr>
            <a:cxnSpLocks/>
            <a:endCxn id="65" idx="1"/>
          </p:cNvCxnSpPr>
          <p:nvPr/>
        </p:nvCxnSpPr>
        <p:spPr>
          <a:xfrm flipV="1">
            <a:off x="2820084" y="1855631"/>
            <a:ext cx="3709472" cy="869565"/>
          </a:xfrm>
          <a:prstGeom prst="straightConnector1">
            <a:avLst/>
          </a:prstGeom>
          <a:noFill/>
          <a:ln w="50800" cap="flat">
            <a:solidFill>
              <a:srgbClr val="FA5DFF"/>
            </a:solidFill>
            <a:prstDash val="solid"/>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27" name="Straight Arrow Connector 26">
            <a:extLst>
              <a:ext uri="{FF2B5EF4-FFF2-40B4-BE49-F238E27FC236}">
                <a16:creationId xmlns:a16="http://schemas.microsoft.com/office/drawing/2014/main" id="{94EAC278-642D-5D46-833E-9D0B7D192269}"/>
              </a:ext>
            </a:extLst>
          </p:cNvPr>
          <p:cNvCxnSpPr>
            <a:cxnSpLocks/>
            <a:endCxn id="51" idx="1"/>
          </p:cNvCxnSpPr>
          <p:nvPr/>
        </p:nvCxnSpPr>
        <p:spPr>
          <a:xfrm>
            <a:off x="2811407" y="2725196"/>
            <a:ext cx="3606569" cy="235167"/>
          </a:xfrm>
          <a:prstGeom prst="straightConnector1">
            <a:avLst/>
          </a:prstGeom>
          <a:noFill/>
          <a:ln w="50800" cap="flat">
            <a:solidFill>
              <a:srgbClr val="FA5DFF"/>
            </a:solidFill>
            <a:prstDash val="solid"/>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sp>
        <p:nvSpPr>
          <p:cNvPr id="28" name="Title 1">
            <a:extLst>
              <a:ext uri="{FF2B5EF4-FFF2-40B4-BE49-F238E27FC236}">
                <a16:creationId xmlns:a16="http://schemas.microsoft.com/office/drawing/2014/main" id="{078A39A9-4A3D-6149-ADB1-E32E9FDD6AA5}"/>
              </a:ext>
            </a:extLst>
          </p:cNvPr>
          <p:cNvSpPr>
            <a:spLocks noGrp="1"/>
          </p:cNvSpPr>
          <p:nvPr>
            <p:ph type="title"/>
          </p:nvPr>
        </p:nvSpPr>
        <p:spPr>
          <a:xfrm>
            <a:off x="878645" y="97249"/>
            <a:ext cx="9517435" cy="762608"/>
          </a:xfrm>
        </p:spPr>
        <p:txBody>
          <a:bodyPr>
            <a:normAutofit/>
          </a:bodyPr>
          <a:lstStyle/>
          <a:p>
            <a:pPr>
              <a:lnSpc>
                <a:spcPct val="100000"/>
              </a:lnSpc>
            </a:pPr>
            <a:r>
              <a:rPr lang="en-US" sz="2800" dirty="0">
                <a:latin typeface="+mj-lt"/>
              </a:rPr>
              <a:t>Recommendation 3 – Population status</a:t>
            </a:r>
          </a:p>
        </p:txBody>
      </p:sp>
      <p:sp>
        <p:nvSpPr>
          <p:cNvPr id="2" name="Slide Number Placeholder 1">
            <a:extLst>
              <a:ext uri="{FF2B5EF4-FFF2-40B4-BE49-F238E27FC236}">
                <a16:creationId xmlns:a16="http://schemas.microsoft.com/office/drawing/2014/main" id="{8C3592F0-62B6-7443-858B-F55056BBE346}"/>
              </a:ext>
            </a:extLst>
          </p:cNvPr>
          <p:cNvSpPr>
            <a:spLocks noGrp="1"/>
          </p:cNvSpPr>
          <p:nvPr>
            <p:ph type="sldNum" sz="quarter" idx="2"/>
          </p:nvPr>
        </p:nvSpPr>
        <p:spPr>
          <a:xfrm>
            <a:off x="11875257" y="6530061"/>
            <a:ext cx="262249" cy="276999"/>
          </a:xfrm>
        </p:spPr>
        <p:txBody>
          <a:bodyPr/>
          <a:lstStyle/>
          <a:p>
            <a:fld id="{86CB4B4D-7CA3-9044-876B-883B54F8677D}" type="slidenum">
              <a:rPr lang="de-CH" smtClean="0">
                <a:solidFill>
                  <a:schemeClr val="tx2"/>
                </a:solidFill>
              </a:rPr>
              <a:t>16</a:t>
            </a:fld>
            <a:endParaRPr lang="de-CH" dirty="0">
              <a:solidFill>
                <a:schemeClr val="tx2"/>
              </a:solidFill>
            </a:endParaRPr>
          </a:p>
        </p:txBody>
      </p:sp>
    </p:spTree>
    <p:extLst>
      <p:ext uri="{BB962C8B-B14F-4D97-AF65-F5344CB8AC3E}">
        <p14:creationId xmlns:p14="http://schemas.microsoft.com/office/powerpoint/2010/main" val="3159146560"/>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9A364-0D14-0540-82E1-E955E2D876C6}"/>
              </a:ext>
            </a:extLst>
          </p:cNvPr>
          <p:cNvSpPr>
            <a:spLocks noGrp="1"/>
          </p:cNvSpPr>
          <p:nvPr>
            <p:ph type="title"/>
          </p:nvPr>
        </p:nvSpPr>
        <p:spPr>
          <a:xfrm>
            <a:off x="878645" y="162991"/>
            <a:ext cx="10465216" cy="762608"/>
          </a:xfrm>
        </p:spPr>
        <p:txBody>
          <a:bodyPr>
            <a:normAutofit fontScale="90000"/>
          </a:bodyPr>
          <a:lstStyle/>
          <a:p>
            <a:pPr>
              <a:lnSpc>
                <a:spcPct val="100000"/>
              </a:lnSpc>
            </a:pPr>
            <a:r>
              <a:rPr lang="en-US" sz="2800" dirty="0">
                <a:latin typeface="+mj-lt"/>
              </a:rPr>
              <a:t>urinary iodine – used for populations, not for individuals</a:t>
            </a:r>
          </a:p>
        </p:txBody>
      </p:sp>
      <p:sp>
        <p:nvSpPr>
          <p:cNvPr id="5" name="Text Placeholder 4">
            <a:extLst>
              <a:ext uri="{FF2B5EF4-FFF2-40B4-BE49-F238E27FC236}">
                <a16:creationId xmlns:a16="http://schemas.microsoft.com/office/drawing/2014/main" id="{19589F58-387B-D444-BA76-3B39D2E492EF}"/>
              </a:ext>
            </a:extLst>
          </p:cNvPr>
          <p:cNvSpPr>
            <a:spLocks noGrp="1"/>
          </p:cNvSpPr>
          <p:nvPr>
            <p:ph type="body" sz="half" idx="1"/>
          </p:nvPr>
        </p:nvSpPr>
        <p:spPr>
          <a:xfrm>
            <a:off x="641269" y="1433891"/>
            <a:ext cx="6483926" cy="4974839"/>
          </a:xfrm>
        </p:spPr>
        <p:txBody>
          <a:bodyPr>
            <a:normAutofit/>
          </a:bodyPr>
          <a:lstStyle/>
          <a:p>
            <a:pPr marL="342900" indent="-342900">
              <a:buFont typeface="Arial" panose="020B0604020202020204" pitchFamily="34" charset="0"/>
              <a:buChar char="•"/>
            </a:pPr>
            <a:r>
              <a:rPr lang="en-US" dirty="0"/>
              <a:t>The concentration of iodine excreted in urine (UIC) is an indicator of iodine intake</a:t>
            </a:r>
          </a:p>
          <a:p>
            <a:pPr marL="342900" indent="-342900">
              <a:buFont typeface="Arial" panose="020B0604020202020204" pitchFamily="34" charset="0"/>
              <a:buChar char="•"/>
            </a:pPr>
            <a:r>
              <a:rPr lang="en-US" dirty="0"/>
              <a:t>The assessment of UIC is typically assessed in spot urine samples</a:t>
            </a:r>
          </a:p>
          <a:p>
            <a:pPr marL="342900" indent="-342900">
              <a:buFont typeface="Arial" panose="020B0604020202020204" pitchFamily="34" charset="0"/>
              <a:buChar char="•"/>
            </a:pPr>
            <a:r>
              <a:rPr lang="en-US" dirty="0"/>
              <a:t>Because of the variation in individual iodine intake, UIC data can only be presented for the entire population (presented as the median UIC) and cannot be used to classify individuals</a:t>
            </a:r>
          </a:p>
          <a:p>
            <a:pPr indent="0"/>
            <a:endParaRPr lang="en-US" b="1" dirty="0">
              <a:solidFill>
                <a:srgbClr val="FA5DFF"/>
              </a:solidFill>
            </a:endParaRPr>
          </a:p>
          <a:p>
            <a:pPr indent="0" algn="ctr"/>
            <a:r>
              <a:rPr lang="en-US" b="1" dirty="0">
                <a:solidFill>
                  <a:srgbClr val="FA5DFF"/>
                </a:solidFill>
              </a:rPr>
              <a:t>The </a:t>
            </a:r>
            <a:r>
              <a:rPr lang="en-US" b="1" u="sng" dirty="0">
                <a:solidFill>
                  <a:srgbClr val="FA5DFF"/>
                </a:solidFill>
              </a:rPr>
              <a:t>median</a:t>
            </a:r>
            <a:r>
              <a:rPr lang="en-US" b="1" dirty="0">
                <a:solidFill>
                  <a:srgbClr val="FA5DFF"/>
                </a:solidFill>
              </a:rPr>
              <a:t> value provides a reflection of the status of the entire population</a:t>
            </a:r>
          </a:p>
          <a:p>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pic>
        <p:nvPicPr>
          <p:cNvPr id="3" name="Picture 2">
            <a:extLst>
              <a:ext uri="{FF2B5EF4-FFF2-40B4-BE49-F238E27FC236}">
                <a16:creationId xmlns:a16="http://schemas.microsoft.com/office/drawing/2014/main" id="{958EFA99-EB22-464A-A540-E320012F24F1}"/>
              </a:ext>
            </a:extLst>
          </p:cNvPr>
          <p:cNvPicPr>
            <a:picLocks noChangeAspect="1"/>
          </p:cNvPicPr>
          <p:nvPr/>
        </p:nvPicPr>
        <p:blipFill>
          <a:blip r:embed="rId3"/>
          <a:stretch>
            <a:fillRect/>
          </a:stretch>
        </p:blipFill>
        <p:spPr>
          <a:xfrm>
            <a:off x="7523018" y="2852530"/>
            <a:ext cx="4568547" cy="2576946"/>
          </a:xfrm>
          <a:prstGeom prst="rect">
            <a:avLst/>
          </a:prstGeom>
        </p:spPr>
      </p:pic>
      <p:sp>
        <p:nvSpPr>
          <p:cNvPr id="4" name="Slide Number Placeholder 3">
            <a:extLst>
              <a:ext uri="{FF2B5EF4-FFF2-40B4-BE49-F238E27FC236}">
                <a16:creationId xmlns:a16="http://schemas.microsoft.com/office/drawing/2014/main" id="{D1D07367-0795-A849-9B63-808DD442B614}"/>
              </a:ext>
            </a:extLst>
          </p:cNvPr>
          <p:cNvSpPr>
            <a:spLocks noGrp="1"/>
          </p:cNvSpPr>
          <p:nvPr>
            <p:ph type="sldNum" sz="quarter" idx="2"/>
          </p:nvPr>
        </p:nvSpPr>
        <p:spPr>
          <a:xfrm>
            <a:off x="11829316" y="6535350"/>
            <a:ext cx="262249" cy="276999"/>
          </a:xfrm>
        </p:spPr>
        <p:txBody>
          <a:bodyPr/>
          <a:lstStyle/>
          <a:p>
            <a:fld id="{86CB4B4D-7CA3-9044-876B-883B54F8677D}" type="slidenum">
              <a:rPr lang="de-CH" smtClean="0">
                <a:solidFill>
                  <a:schemeClr val="tx2"/>
                </a:solidFill>
              </a:rPr>
              <a:t>17</a:t>
            </a:fld>
            <a:endParaRPr lang="de-CH" dirty="0">
              <a:solidFill>
                <a:schemeClr val="tx2"/>
              </a:solidFill>
            </a:endParaRPr>
          </a:p>
        </p:txBody>
      </p:sp>
    </p:spTree>
    <p:extLst>
      <p:ext uri="{BB962C8B-B14F-4D97-AF65-F5344CB8AC3E}">
        <p14:creationId xmlns:p14="http://schemas.microsoft.com/office/powerpoint/2010/main" val="2641191917"/>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9A364-0D14-0540-82E1-E955E2D876C6}"/>
              </a:ext>
            </a:extLst>
          </p:cNvPr>
          <p:cNvSpPr>
            <a:spLocks noGrp="1"/>
          </p:cNvSpPr>
          <p:nvPr>
            <p:ph type="title"/>
          </p:nvPr>
        </p:nvSpPr>
        <p:spPr/>
        <p:txBody>
          <a:bodyPr>
            <a:normAutofit/>
          </a:bodyPr>
          <a:lstStyle/>
          <a:p>
            <a:r>
              <a:rPr lang="en-US" sz="2800" dirty="0">
                <a:latin typeface="+mj-lt"/>
              </a:rPr>
              <a:t>Use of Median urinary iodine</a:t>
            </a:r>
          </a:p>
        </p:txBody>
      </p:sp>
      <p:sp>
        <p:nvSpPr>
          <p:cNvPr id="5" name="Text Placeholder 4">
            <a:extLst>
              <a:ext uri="{FF2B5EF4-FFF2-40B4-BE49-F238E27FC236}">
                <a16:creationId xmlns:a16="http://schemas.microsoft.com/office/drawing/2014/main" id="{19589F58-387B-D444-BA76-3B39D2E492EF}"/>
              </a:ext>
            </a:extLst>
          </p:cNvPr>
          <p:cNvSpPr>
            <a:spLocks noGrp="1"/>
          </p:cNvSpPr>
          <p:nvPr>
            <p:ph type="body" sz="half" idx="1"/>
          </p:nvPr>
        </p:nvSpPr>
        <p:spPr>
          <a:xfrm>
            <a:off x="285009" y="1326375"/>
            <a:ext cx="5522027" cy="4377297"/>
          </a:xfrm>
        </p:spPr>
        <p:txBody>
          <a:bodyPr>
            <a:normAutofit lnSpcReduction="10000"/>
          </a:bodyPr>
          <a:lstStyle/>
          <a:p>
            <a:pPr marL="342900" indent="-342900">
              <a:buFont typeface="Arial" panose="020B0604020202020204" pitchFamily="34" charset="0"/>
              <a:buChar char="•"/>
            </a:pPr>
            <a:r>
              <a:rPr lang="en-US" sz="2000" dirty="0"/>
              <a:t>The use of percentages of low and excessive iodine intake has been problematic and provide a misleading impression of population status.</a:t>
            </a:r>
          </a:p>
          <a:p>
            <a:pPr lvl="0" indent="0"/>
            <a:endParaRPr lang="en-US" sz="2000" dirty="0"/>
          </a:p>
          <a:p>
            <a:pPr lvl="0" indent="0"/>
            <a:r>
              <a:rPr lang="en-US" sz="2000" dirty="0"/>
              <a:t>Example</a:t>
            </a:r>
          </a:p>
          <a:p>
            <a:pPr marL="285750" lvl="0" indent="-285750">
              <a:buFont typeface="Arial" panose="020B0604020202020204" pitchFamily="34" charset="0"/>
              <a:buChar char="•"/>
            </a:pPr>
            <a:r>
              <a:rPr lang="en-US" sz="2000" dirty="0"/>
              <a:t>In a population the median UIC = 120 ug/L, but 40% of values are &lt; 100 ug/L and 10% are &gt; 300 ug/L </a:t>
            </a:r>
          </a:p>
          <a:p>
            <a:pPr marL="285750" lvl="0" indent="-285750">
              <a:buFont typeface="Arial" panose="020B0604020202020204" pitchFamily="34" charset="0"/>
              <a:buChar char="•"/>
            </a:pPr>
            <a:r>
              <a:rPr lang="en-US" sz="2000" dirty="0"/>
              <a:t>The median UIC in this example is classified as optimal since it falls in the range of 100-299 ug/L</a:t>
            </a:r>
          </a:p>
          <a:p>
            <a:pPr marL="285750" lvl="0" indent="-285750">
              <a:buFont typeface="Arial" panose="020B0604020202020204" pitchFamily="34" charset="0"/>
              <a:buChar char="•"/>
            </a:pPr>
            <a:r>
              <a:rPr lang="en-US" sz="2000" dirty="0"/>
              <a:t>We cannot say that 40% is deficient or 10% has excess</a:t>
            </a:r>
          </a:p>
        </p:txBody>
      </p:sp>
      <p:pic>
        <p:nvPicPr>
          <p:cNvPr id="4" name="Picture 3">
            <a:extLst>
              <a:ext uri="{FF2B5EF4-FFF2-40B4-BE49-F238E27FC236}">
                <a16:creationId xmlns:a16="http://schemas.microsoft.com/office/drawing/2014/main" id="{48F4A620-721C-B44B-8543-117280AD60F6}"/>
              </a:ext>
            </a:extLst>
          </p:cNvPr>
          <p:cNvPicPr>
            <a:picLocks noChangeAspect="1"/>
          </p:cNvPicPr>
          <p:nvPr/>
        </p:nvPicPr>
        <p:blipFill>
          <a:blip r:embed="rId3"/>
          <a:stretch>
            <a:fillRect/>
          </a:stretch>
        </p:blipFill>
        <p:spPr>
          <a:xfrm>
            <a:off x="6263640" y="1478378"/>
            <a:ext cx="5522026" cy="3616824"/>
          </a:xfrm>
          <a:prstGeom prst="rect">
            <a:avLst/>
          </a:prstGeom>
          <a:ln>
            <a:solidFill>
              <a:schemeClr val="accent3"/>
            </a:solidFill>
          </a:ln>
        </p:spPr>
      </p:pic>
      <p:sp>
        <p:nvSpPr>
          <p:cNvPr id="3" name="Rectangle 2">
            <a:extLst>
              <a:ext uri="{FF2B5EF4-FFF2-40B4-BE49-F238E27FC236}">
                <a16:creationId xmlns:a16="http://schemas.microsoft.com/office/drawing/2014/main" id="{67763B82-7780-4237-9D6A-B7ABD3EE5522}"/>
              </a:ext>
            </a:extLst>
          </p:cNvPr>
          <p:cNvSpPr/>
          <p:nvPr/>
        </p:nvSpPr>
        <p:spPr>
          <a:xfrm>
            <a:off x="583444" y="5588631"/>
            <a:ext cx="11025112" cy="1200329"/>
          </a:xfrm>
          <a:prstGeom prst="rect">
            <a:avLst/>
          </a:prstGeom>
        </p:spPr>
        <p:txBody>
          <a:bodyPr wrap="square">
            <a:spAutoFit/>
          </a:bodyPr>
          <a:lstStyle/>
          <a:p>
            <a:pPr lvl="0" algn="ctr" hangingPunct="1">
              <a:defRPr/>
            </a:pPr>
            <a:r>
              <a:rPr lang="en-US" sz="2400" b="1" dirty="0">
                <a:solidFill>
                  <a:srgbClr val="FA5DFF"/>
                </a:solidFill>
              </a:rPr>
              <a:t>With currently available methods, the analysis and interpretation of mUIC  cannot be used to quantify the proportion of the population with iodine deficiency or iodine excess.</a:t>
            </a:r>
          </a:p>
        </p:txBody>
      </p:sp>
      <p:sp>
        <p:nvSpPr>
          <p:cNvPr id="6" name="Slide Number Placeholder 5">
            <a:extLst>
              <a:ext uri="{FF2B5EF4-FFF2-40B4-BE49-F238E27FC236}">
                <a16:creationId xmlns:a16="http://schemas.microsoft.com/office/drawing/2014/main" id="{DEA132B4-C235-6442-B709-7387022643C6}"/>
              </a:ext>
            </a:extLst>
          </p:cNvPr>
          <p:cNvSpPr>
            <a:spLocks noGrp="1"/>
          </p:cNvSpPr>
          <p:nvPr>
            <p:ph type="sldNum" sz="quarter" idx="2"/>
          </p:nvPr>
        </p:nvSpPr>
        <p:spPr>
          <a:xfrm>
            <a:off x="11843584" y="6535350"/>
            <a:ext cx="262249" cy="276999"/>
          </a:xfrm>
        </p:spPr>
        <p:txBody>
          <a:bodyPr/>
          <a:lstStyle/>
          <a:p>
            <a:fld id="{86CB4B4D-7CA3-9044-876B-883B54F8677D}" type="slidenum">
              <a:rPr lang="de-CH" smtClean="0">
                <a:solidFill>
                  <a:schemeClr val="tx2"/>
                </a:solidFill>
              </a:rPr>
              <a:t>18</a:t>
            </a:fld>
            <a:endParaRPr lang="de-CH" dirty="0">
              <a:solidFill>
                <a:schemeClr val="tx2"/>
              </a:solidFill>
            </a:endParaRPr>
          </a:p>
        </p:txBody>
      </p:sp>
    </p:spTree>
    <p:extLst>
      <p:ext uri="{BB962C8B-B14F-4D97-AF65-F5344CB8AC3E}">
        <p14:creationId xmlns:p14="http://schemas.microsoft.com/office/powerpoint/2010/main" val="2678165982"/>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982CA-155C-1549-9D9D-578401EC2886}"/>
              </a:ext>
            </a:extLst>
          </p:cNvPr>
          <p:cNvSpPr>
            <a:spLocks noGrp="1"/>
          </p:cNvSpPr>
          <p:nvPr>
            <p:ph type="title"/>
          </p:nvPr>
        </p:nvSpPr>
        <p:spPr>
          <a:xfrm>
            <a:off x="1040963" y="401389"/>
            <a:ext cx="10073024" cy="506414"/>
          </a:xfrm>
        </p:spPr>
        <p:txBody>
          <a:bodyPr>
            <a:noAutofit/>
          </a:bodyPr>
          <a:lstStyle/>
          <a:p>
            <a:pPr>
              <a:lnSpc>
                <a:spcPct val="100000"/>
              </a:lnSpc>
            </a:pPr>
            <a:r>
              <a:rPr lang="en-US" b="0" dirty="0">
                <a:solidFill>
                  <a:schemeClr val="bg1"/>
                </a:solidFill>
              </a:rPr>
              <a:t>Current iodine status criteria</a:t>
            </a:r>
          </a:p>
        </p:txBody>
      </p:sp>
      <p:graphicFrame>
        <p:nvGraphicFramePr>
          <p:cNvPr id="4" name="Table 3">
            <a:extLst>
              <a:ext uri="{FF2B5EF4-FFF2-40B4-BE49-F238E27FC236}">
                <a16:creationId xmlns:a16="http://schemas.microsoft.com/office/drawing/2014/main" id="{C610411E-C725-5145-A312-D8B17796D507}"/>
              </a:ext>
            </a:extLst>
          </p:cNvPr>
          <p:cNvGraphicFramePr>
            <a:graphicFrameLocks noGrp="1"/>
          </p:cNvGraphicFramePr>
          <p:nvPr>
            <p:extLst>
              <p:ext uri="{D42A27DB-BD31-4B8C-83A1-F6EECF244321}">
                <p14:modId xmlns:p14="http://schemas.microsoft.com/office/powerpoint/2010/main" val="818232950"/>
              </p:ext>
            </p:extLst>
          </p:nvPr>
        </p:nvGraphicFramePr>
        <p:xfrm>
          <a:off x="1616364" y="1211283"/>
          <a:ext cx="8275784" cy="4025862"/>
        </p:xfrm>
        <a:graphic>
          <a:graphicData uri="http://schemas.openxmlformats.org/drawingml/2006/table">
            <a:tbl>
              <a:tblPr firstRow="1" bandRow="1">
                <a:tableStyleId>{5940675A-B579-460E-94D1-54222C63F5DA}</a:tableStyleId>
              </a:tblPr>
              <a:tblGrid>
                <a:gridCol w="2068946">
                  <a:extLst>
                    <a:ext uri="{9D8B030D-6E8A-4147-A177-3AD203B41FA5}">
                      <a16:colId xmlns:a16="http://schemas.microsoft.com/office/drawing/2014/main" val="3507814565"/>
                    </a:ext>
                  </a:extLst>
                </a:gridCol>
                <a:gridCol w="2068946">
                  <a:extLst>
                    <a:ext uri="{9D8B030D-6E8A-4147-A177-3AD203B41FA5}">
                      <a16:colId xmlns:a16="http://schemas.microsoft.com/office/drawing/2014/main" val="1747739927"/>
                    </a:ext>
                  </a:extLst>
                </a:gridCol>
                <a:gridCol w="2068946">
                  <a:extLst>
                    <a:ext uri="{9D8B030D-6E8A-4147-A177-3AD203B41FA5}">
                      <a16:colId xmlns:a16="http://schemas.microsoft.com/office/drawing/2014/main" val="2249265084"/>
                    </a:ext>
                  </a:extLst>
                </a:gridCol>
                <a:gridCol w="2068946">
                  <a:extLst>
                    <a:ext uri="{9D8B030D-6E8A-4147-A177-3AD203B41FA5}">
                      <a16:colId xmlns:a16="http://schemas.microsoft.com/office/drawing/2014/main" val="1984088308"/>
                    </a:ext>
                  </a:extLst>
                </a:gridCol>
              </a:tblGrid>
              <a:tr h="376754">
                <a:tc gridSpan="4">
                  <a:txBody>
                    <a:bodyPr/>
                    <a:lstStyle/>
                    <a:p>
                      <a:pPr algn="ctr"/>
                      <a:r>
                        <a:rPr lang="en-US" sz="1600" b="0" i="0" u="none" strike="noStrike" cap="none" spc="0" baseline="0" dirty="0">
                          <a:ln>
                            <a:noFill/>
                          </a:ln>
                          <a:solidFill>
                            <a:schemeClr val="tx1"/>
                          </a:solidFill>
                          <a:effectLst/>
                          <a:uFillTx/>
                          <a:latin typeface="+mj-lt"/>
                          <a:ea typeface="+mn-ea"/>
                          <a:cs typeface="+mn-cs"/>
                          <a:sym typeface="Arial"/>
                        </a:rPr>
                        <a:t>Epidemiologic criteria for assessing iodine nutrition based on median urinary iodine concentrations in different target groups</a:t>
                      </a:r>
                    </a:p>
                  </a:txBody>
                  <a:tcPr/>
                </a:tc>
                <a:tc hMerge="1">
                  <a:txBody>
                    <a:bodyPr/>
                    <a:lstStyle/>
                    <a:p>
                      <a:pPr algn="l"/>
                      <a:endParaRPr lang="en-US" sz="1200" b="0" i="0" u="none" strike="noStrike" cap="none" spc="0" baseline="0" dirty="0">
                        <a:ln>
                          <a:noFill/>
                        </a:ln>
                        <a:solidFill>
                          <a:schemeClr val="tx1"/>
                        </a:solidFill>
                        <a:effectLst/>
                        <a:uFillTx/>
                        <a:latin typeface="+mn-lt"/>
                        <a:ea typeface="+mn-ea"/>
                        <a:cs typeface="+mn-cs"/>
                        <a:sym typeface="Arial"/>
                      </a:endParaRPr>
                    </a:p>
                  </a:txBody>
                  <a:tcPr>
                    <a:solidFill>
                      <a:schemeClr val="tx2">
                        <a:lumMod val="60000"/>
                        <a:lumOff val="4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92588186"/>
                  </a:ext>
                </a:extLst>
              </a:tr>
              <a:tr h="376754">
                <a:tc>
                  <a:txBody>
                    <a:bodyPr/>
                    <a:lstStyle/>
                    <a:p>
                      <a:endParaRPr lang="en-US" sz="1600" dirty="0">
                        <a:latin typeface="+mj-lt"/>
                      </a:endParaRPr>
                    </a:p>
                  </a:txBody>
                  <a:tcPr/>
                </a:tc>
                <a:tc gridSpan="3">
                  <a:txBody>
                    <a:bodyPr/>
                    <a:lstStyle/>
                    <a:p>
                      <a:pPr algn="ctr"/>
                      <a:r>
                        <a:rPr lang="en-US" sz="1600" dirty="0">
                          <a:latin typeface="+mj-lt"/>
                        </a:rPr>
                        <a:t>MUIC (ug/L)</a:t>
                      </a:r>
                    </a:p>
                  </a:txBody>
                  <a:tcPr>
                    <a:solidFill>
                      <a:schemeClr val="tx2">
                        <a:lumMod val="60000"/>
                        <a:lumOff val="40000"/>
                      </a:schemeClr>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9227569"/>
                  </a:ext>
                </a:extLst>
              </a:tr>
              <a:tr h="46449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dirty="0">
                          <a:latin typeface="+mj-lt"/>
                        </a:rPr>
                        <a:t>Population group</a:t>
                      </a:r>
                    </a:p>
                    <a:p>
                      <a:endParaRPr lang="en-US" sz="1600" dirty="0">
                        <a:latin typeface="+mj-lt"/>
                      </a:endParaRPr>
                    </a:p>
                  </a:txBody>
                  <a:tcPr>
                    <a:solidFill>
                      <a:schemeClr val="tx2">
                        <a:lumMod val="60000"/>
                        <a:lumOff val="40000"/>
                      </a:schemeClr>
                    </a:solidFill>
                  </a:tcPr>
                </a:tc>
                <a:tc>
                  <a:txBody>
                    <a:bodyPr/>
                    <a:lstStyle/>
                    <a:p>
                      <a:r>
                        <a:rPr lang="en-US" sz="1600" b="1" dirty="0">
                          <a:latin typeface="+mj-lt"/>
                        </a:rPr>
                        <a:t>Insufficient</a:t>
                      </a:r>
                    </a:p>
                  </a:txBody>
                  <a:tcPr>
                    <a:solidFill>
                      <a:schemeClr val="tx2">
                        <a:lumMod val="75000"/>
                      </a:schemeClr>
                    </a:solidFill>
                  </a:tcPr>
                </a:tc>
                <a:tc>
                  <a:txBody>
                    <a:bodyPr/>
                    <a:lstStyle/>
                    <a:p>
                      <a:r>
                        <a:rPr lang="en-US" sz="1600" b="1" dirty="0">
                          <a:latin typeface="+mj-lt"/>
                        </a:rPr>
                        <a:t>Adequate </a:t>
                      </a:r>
                    </a:p>
                  </a:txBody>
                  <a:tcPr>
                    <a:solidFill>
                      <a:schemeClr val="tx2">
                        <a:lumMod val="75000"/>
                      </a:schemeClr>
                    </a:solidFill>
                  </a:tcPr>
                </a:tc>
                <a:tc>
                  <a:txBody>
                    <a:bodyPr/>
                    <a:lstStyle/>
                    <a:p>
                      <a:r>
                        <a:rPr lang="en-US" sz="1600" b="1" dirty="0">
                          <a:latin typeface="+mj-lt"/>
                        </a:rPr>
                        <a:t>Above requirement and excessive</a:t>
                      </a:r>
                    </a:p>
                  </a:txBody>
                  <a:tcPr>
                    <a:solidFill>
                      <a:schemeClr val="tx2">
                        <a:lumMod val="75000"/>
                      </a:schemeClr>
                    </a:solidFill>
                  </a:tcPr>
                </a:tc>
                <a:extLst>
                  <a:ext uri="{0D108BD9-81ED-4DB2-BD59-A6C34878D82A}">
                    <a16:rowId xmlns:a16="http://schemas.microsoft.com/office/drawing/2014/main" val="2163913975"/>
                  </a:ext>
                </a:extLst>
              </a:tr>
              <a:tr h="376754">
                <a:tc>
                  <a:txBody>
                    <a:bodyPr/>
                    <a:lstStyle/>
                    <a:p>
                      <a:r>
                        <a:rPr lang="en-US" sz="1600" b="1" dirty="0">
                          <a:latin typeface="+mj-lt"/>
                        </a:rPr>
                        <a:t>School aged children</a:t>
                      </a:r>
                    </a:p>
                  </a:txBody>
                  <a:tcPr>
                    <a:solidFill>
                      <a:schemeClr val="tx2">
                        <a:lumMod val="75000"/>
                      </a:schemeClr>
                    </a:solidFill>
                  </a:tcPr>
                </a:tc>
                <a:tc>
                  <a:txBody>
                    <a:bodyPr/>
                    <a:lstStyle/>
                    <a:p>
                      <a:r>
                        <a:rPr lang="en-US" sz="1600" dirty="0">
                          <a:latin typeface="+mj-lt"/>
                        </a:rPr>
                        <a:t>&lt;100</a:t>
                      </a:r>
                    </a:p>
                  </a:txBody>
                  <a:tcPr/>
                </a:tc>
                <a:tc>
                  <a:txBody>
                    <a:bodyPr/>
                    <a:lstStyle/>
                    <a:p>
                      <a:r>
                        <a:rPr lang="en-US" sz="1600" dirty="0">
                          <a:latin typeface="+mj-lt"/>
                        </a:rPr>
                        <a:t>100-299</a:t>
                      </a:r>
                      <a:r>
                        <a:rPr lang="en-US" sz="1600" baseline="30000" dirty="0">
                          <a:latin typeface="+mj-lt"/>
                        </a:rPr>
                        <a:t>a</a:t>
                      </a:r>
                      <a:endParaRPr lang="en-US" sz="1600" dirty="0">
                        <a:latin typeface="+mj-lt"/>
                      </a:endParaRPr>
                    </a:p>
                  </a:txBody>
                  <a:tcPr/>
                </a:tc>
                <a:tc>
                  <a:txBody>
                    <a:bodyPr/>
                    <a:lstStyle/>
                    <a:p>
                      <a:r>
                        <a:rPr lang="en-US" sz="1600" u="sng" dirty="0">
                          <a:latin typeface="+mj-lt"/>
                        </a:rPr>
                        <a:t>&gt;</a:t>
                      </a:r>
                      <a:r>
                        <a:rPr lang="en-US" sz="1600" u="none" dirty="0">
                          <a:latin typeface="+mj-lt"/>
                        </a:rPr>
                        <a:t> 300</a:t>
                      </a:r>
                      <a:r>
                        <a:rPr lang="en-US" sz="1600" u="none" baseline="30000" dirty="0">
                          <a:latin typeface="+mj-lt"/>
                        </a:rPr>
                        <a:t>a</a:t>
                      </a:r>
                      <a:endParaRPr lang="en-US" sz="1600" u="sng" dirty="0">
                        <a:latin typeface="+mj-lt"/>
                      </a:endParaRPr>
                    </a:p>
                  </a:txBody>
                  <a:tcPr/>
                </a:tc>
                <a:extLst>
                  <a:ext uri="{0D108BD9-81ED-4DB2-BD59-A6C34878D82A}">
                    <a16:rowId xmlns:a16="http://schemas.microsoft.com/office/drawing/2014/main" val="4161493951"/>
                  </a:ext>
                </a:extLst>
              </a:tr>
              <a:tr h="376754">
                <a:tc>
                  <a:txBody>
                    <a:bodyPr/>
                    <a:lstStyle/>
                    <a:p>
                      <a:r>
                        <a:rPr lang="en-US" sz="1600" b="1" dirty="0">
                          <a:latin typeface="+mj-lt"/>
                        </a:rPr>
                        <a:t>Adults (women reproductive age)</a:t>
                      </a:r>
                    </a:p>
                  </a:txBody>
                  <a:tcPr>
                    <a:solidFill>
                      <a:schemeClr val="tx2">
                        <a:lumMod val="75000"/>
                      </a:schemeClr>
                    </a:solidFill>
                  </a:tcPr>
                </a:tc>
                <a:tc>
                  <a:txBody>
                    <a:bodyPr/>
                    <a:lstStyle/>
                    <a:p>
                      <a:r>
                        <a:rPr lang="en-US" sz="1600" dirty="0">
                          <a:latin typeface="+mj-lt"/>
                        </a:rPr>
                        <a:t>&lt;100</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dirty="0">
                          <a:latin typeface="+mj-lt"/>
                        </a:rPr>
                        <a:t>100-299</a:t>
                      </a:r>
                      <a:r>
                        <a:rPr lang="en-US" sz="1600" baseline="30000" dirty="0">
                          <a:latin typeface="+mj-lt"/>
                        </a:rPr>
                        <a:t>a</a:t>
                      </a:r>
                      <a:endParaRPr lang="en-US" sz="1600" dirty="0">
                        <a:latin typeface="+mj-lt"/>
                      </a:endParaRPr>
                    </a:p>
                    <a:p>
                      <a:endParaRPr lang="en-US" sz="1600" dirty="0">
                        <a:latin typeface="+mj-lt"/>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u="sng" dirty="0">
                          <a:latin typeface="+mj-lt"/>
                        </a:rPr>
                        <a:t>&gt;</a:t>
                      </a:r>
                      <a:r>
                        <a:rPr lang="en-US" sz="1600" u="none" dirty="0">
                          <a:latin typeface="+mj-lt"/>
                        </a:rPr>
                        <a:t> 300</a:t>
                      </a:r>
                      <a:r>
                        <a:rPr lang="en-US" sz="1600" u="none" baseline="30000" dirty="0">
                          <a:latin typeface="+mj-lt"/>
                        </a:rPr>
                        <a:t>a</a:t>
                      </a:r>
                      <a:endParaRPr lang="en-US" sz="1600" u="sng" dirty="0">
                        <a:latin typeface="+mj-lt"/>
                      </a:endParaRPr>
                    </a:p>
                    <a:p>
                      <a:endParaRPr lang="en-US" sz="1600" u="sng" dirty="0">
                        <a:latin typeface="+mj-lt"/>
                      </a:endParaRPr>
                    </a:p>
                  </a:txBody>
                  <a:tcPr/>
                </a:tc>
                <a:extLst>
                  <a:ext uri="{0D108BD9-81ED-4DB2-BD59-A6C34878D82A}">
                    <a16:rowId xmlns:a16="http://schemas.microsoft.com/office/drawing/2014/main" val="2208078423"/>
                  </a:ext>
                </a:extLst>
              </a:tr>
              <a:tr h="376754">
                <a:tc>
                  <a:txBody>
                    <a:bodyPr/>
                    <a:lstStyle/>
                    <a:p>
                      <a:r>
                        <a:rPr lang="en-US" sz="1600" b="1" dirty="0">
                          <a:latin typeface="+mj-lt"/>
                        </a:rPr>
                        <a:t>Pregnant women</a:t>
                      </a:r>
                    </a:p>
                  </a:txBody>
                  <a:tcPr>
                    <a:solidFill>
                      <a:schemeClr val="tx2">
                        <a:lumMod val="75000"/>
                      </a:schemeClr>
                    </a:solidFill>
                  </a:tcPr>
                </a:tc>
                <a:tc>
                  <a:txBody>
                    <a:bodyPr/>
                    <a:lstStyle/>
                    <a:p>
                      <a:r>
                        <a:rPr lang="en-US" sz="1600" dirty="0">
                          <a:latin typeface="+mj-lt"/>
                        </a:rPr>
                        <a:t>&lt;150</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dirty="0">
                          <a:latin typeface="+mj-lt"/>
                        </a:rPr>
                        <a:t>150-249</a:t>
                      </a:r>
                    </a:p>
                    <a:p>
                      <a:endParaRPr lang="en-US" sz="1600" dirty="0">
                        <a:latin typeface="+mj-lt"/>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u="sng" dirty="0">
                          <a:latin typeface="+mj-lt"/>
                        </a:rPr>
                        <a:t>&gt;</a:t>
                      </a:r>
                      <a:r>
                        <a:rPr lang="en-US" sz="1600" u="none" dirty="0">
                          <a:latin typeface="+mj-lt"/>
                        </a:rPr>
                        <a:t> 250</a:t>
                      </a:r>
                      <a:endParaRPr lang="en-US" sz="1600" u="sng" dirty="0">
                        <a:latin typeface="+mj-lt"/>
                      </a:endParaRPr>
                    </a:p>
                    <a:p>
                      <a:endParaRPr lang="en-US" sz="1600" dirty="0">
                        <a:latin typeface="+mj-lt"/>
                      </a:endParaRPr>
                    </a:p>
                  </a:txBody>
                  <a:tcPr/>
                </a:tc>
                <a:extLst>
                  <a:ext uri="{0D108BD9-81ED-4DB2-BD59-A6C34878D82A}">
                    <a16:rowId xmlns:a16="http://schemas.microsoft.com/office/drawing/2014/main" val="731369812"/>
                  </a:ext>
                </a:extLst>
              </a:tr>
              <a:tr h="376754">
                <a:tc>
                  <a:txBody>
                    <a:bodyPr/>
                    <a:lstStyle/>
                    <a:p>
                      <a:r>
                        <a:rPr lang="en-US" sz="1600" b="1" dirty="0">
                          <a:latin typeface="+mj-lt"/>
                        </a:rPr>
                        <a:t>Lactating women</a:t>
                      </a:r>
                    </a:p>
                  </a:txBody>
                  <a:tcPr>
                    <a:solidFill>
                      <a:schemeClr val="tx2">
                        <a:lumMod val="75000"/>
                      </a:schemeClr>
                    </a:solidFill>
                  </a:tcPr>
                </a:tc>
                <a:tc>
                  <a:txBody>
                    <a:bodyPr/>
                    <a:lstStyle/>
                    <a:p>
                      <a:r>
                        <a:rPr lang="en-US" sz="1600" dirty="0">
                          <a:latin typeface="+mj-lt"/>
                        </a:rPr>
                        <a:t>&lt;100</a:t>
                      </a:r>
                    </a:p>
                  </a:txBody>
                  <a:tcPr/>
                </a:tc>
                <a:tc>
                  <a:txBody>
                    <a:bodyPr/>
                    <a:lstStyle/>
                    <a:p>
                      <a:r>
                        <a:rPr lang="en-US" sz="1600" u="sng" dirty="0">
                          <a:latin typeface="+mj-lt"/>
                        </a:rPr>
                        <a:t>&gt;</a:t>
                      </a:r>
                      <a:r>
                        <a:rPr lang="en-US" sz="1600" u="none" dirty="0">
                          <a:latin typeface="+mj-lt"/>
                        </a:rPr>
                        <a:t> 100</a:t>
                      </a:r>
                      <a:endParaRPr lang="en-US" sz="1600" u="sng" dirty="0">
                        <a:latin typeface="+mj-lt"/>
                      </a:endParaRPr>
                    </a:p>
                  </a:txBody>
                  <a:tcPr/>
                </a:tc>
                <a:tc>
                  <a:txBody>
                    <a:bodyPr/>
                    <a:lstStyle/>
                    <a:p>
                      <a:endParaRPr lang="en-US" sz="1600" dirty="0">
                        <a:latin typeface="+mj-lt"/>
                      </a:endParaRPr>
                    </a:p>
                  </a:txBody>
                  <a:tcPr/>
                </a:tc>
                <a:extLst>
                  <a:ext uri="{0D108BD9-81ED-4DB2-BD59-A6C34878D82A}">
                    <a16:rowId xmlns:a16="http://schemas.microsoft.com/office/drawing/2014/main" val="3055928130"/>
                  </a:ext>
                </a:extLst>
              </a:tr>
              <a:tr h="376754">
                <a:tc>
                  <a:txBody>
                    <a:bodyPr/>
                    <a:lstStyle/>
                    <a:p>
                      <a:r>
                        <a:rPr lang="en-US" sz="1600" b="1" dirty="0">
                          <a:latin typeface="+mj-lt"/>
                        </a:rPr>
                        <a:t>Children &lt; 2 years</a:t>
                      </a:r>
                    </a:p>
                  </a:txBody>
                  <a:tcPr>
                    <a:solidFill>
                      <a:schemeClr val="tx2">
                        <a:lumMod val="75000"/>
                      </a:schemeClr>
                    </a:solidFill>
                  </a:tcPr>
                </a:tc>
                <a:tc>
                  <a:txBody>
                    <a:bodyPr/>
                    <a:lstStyle/>
                    <a:p>
                      <a:r>
                        <a:rPr lang="en-US" sz="1600" dirty="0">
                          <a:latin typeface="+mj-lt"/>
                        </a:rPr>
                        <a:t>&lt;100</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u="sng" dirty="0">
                          <a:latin typeface="+mj-lt"/>
                        </a:rPr>
                        <a:t>&gt;</a:t>
                      </a:r>
                      <a:r>
                        <a:rPr lang="en-US" sz="1600" u="none" dirty="0">
                          <a:latin typeface="+mj-lt"/>
                        </a:rPr>
                        <a:t> 100</a:t>
                      </a:r>
                      <a:endParaRPr lang="en-US" sz="1600" u="sng" dirty="0">
                        <a:latin typeface="+mj-lt"/>
                      </a:endParaRPr>
                    </a:p>
                  </a:txBody>
                  <a:tcPr/>
                </a:tc>
                <a:tc>
                  <a:txBody>
                    <a:bodyPr/>
                    <a:lstStyle/>
                    <a:p>
                      <a:endParaRPr lang="en-US" sz="1600" dirty="0">
                        <a:latin typeface="+mj-lt"/>
                      </a:endParaRPr>
                    </a:p>
                  </a:txBody>
                  <a:tcPr/>
                </a:tc>
                <a:extLst>
                  <a:ext uri="{0D108BD9-81ED-4DB2-BD59-A6C34878D82A}">
                    <a16:rowId xmlns:a16="http://schemas.microsoft.com/office/drawing/2014/main" val="2539450941"/>
                  </a:ext>
                </a:extLst>
              </a:tr>
            </a:tbl>
          </a:graphicData>
        </a:graphic>
      </p:graphicFrame>
      <p:sp>
        <p:nvSpPr>
          <p:cNvPr id="5" name="TextBox 4">
            <a:extLst>
              <a:ext uri="{FF2B5EF4-FFF2-40B4-BE49-F238E27FC236}">
                <a16:creationId xmlns:a16="http://schemas.microsoft.com/office/drawing/2014/main" id="{081631EC-06F7-C14C-BDF4-4396D5FA9D2C}"/>
              </a:ext>
            </a:extLst>
          </p:cNvPr>
          <p:cNvSpPr txBox="1"/>
          <p:nvPr/>
        </p:nvSpPr>
        <p:spPr>
          <a:xfrm>
            <a:off x="1616363" y="5545777"/>
            <a:ext cx="8275783" cy="7078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000" baseline="30000" dirty="0"/>
              <a:t>a </a:t>
            </a:r>
            <a:r>
              <a:rPr lang="en-US" sz="1000" dirty="0"/>
              <a:t>adjusted based on best available scientific evidence to date</a:t>
            </a:r>
          </a:p>
          <a:p>
            <a:r>
              <a:rPr lang="en-US" sz="1000" dirty="0"/>
              <a:t>Source: WHO. Urinary iodine concentrations for determining iodine status deficiency in populations. Vitamin and Mineral Nutrition Information System. Geneva: World Health Organization; 2013 (http://</a:t>
            </a:r>
            <a:r>
              <a:rPr lang="en-US" sz="1000" dirty="0" err="1"/>
              <a:t>www.who.int</a:t>
            </a:r>
            <a:r>
              <a:rPr lang="en-US" sz="1000" dirty="0"/>
              <a:t>/nutrition/</a:t>
            </a:r>
            <a:r>
              <a:rPr lang="en-US" sz="1000" dirty="0" err="1"/>
              <a:t>vmnis</a:t>
            </a:r>
            <a:r>
              <a:rPr lang="en-US" sz="1000" dirty="0"/>
              <a:t>/indicators/</a:t>
            </a:r>
            <a:r>
              <a:rPr lang="en-US" sz="1000" dirty="0" err="1"/>
              <a:t>urinaryiodine</a:t>
            </a:r>
            <a:r>
              <a:rPr lang="en-US" sz="1000" dirty="0"/>
              <a:t>, accessed 3 October 2019).</a:t>
            </a:r>
          </a:p>
          <a:p>
            <a:pPr marL="0" marR="0" indent="0" algn="l" defTabSz="914400" rtl="0" fontAlgn="auto" latinLnBrk="0" hangingPunct="0">
              <a:lnSpc>
                <a:spcPct val="100000"/>
              </a:lnSpc>
              <a:spcBef>
                <a:spcPts val="0"/>
              </a:spcBef>
              <a:spcAft>
                <a:spcPts val="0"/>
              </a:spcAft>
              <a:buClrTx/>
              <a:buSzTx/>
              <a:buFontTx/>
              <a:buNone/>
              <a:tabLst/>
            </a:pPr>
            <a:r>
              <a:rPr lang="en-US" sz="1000" dirty="0"/>
              <a:t> </a:t>
            </a:r>
            <a:endParaRPr kumimoji="0" lang="en-US" sz="1000" b="0" i="0" u="none" strike="noStrike" cap="none" spc="0" normalizeH="0" baseline="30000" dirty="0">
              <a:ln>
                <a:noFill/>
              </a:ln>
              <a:solidFill>
                <a:srgbClr val="000000"/>
              </a:solidFill>
              <a:effectLst/>
              <a:uFillTx/>
              <a:latin typeface="+mj-lt"/>
              <a:ea typeface="+mj-ea"/>
              <a:cs typeface="+mj-cs"/>
              <a:sym typeface="Arial"/>
            </a:endParaRPr>
          </a:p>
        </p:txBody>
      </p:sp>
      <p:sp>
        <p:nvSpPr>
          <p:cNvPr id="3" name="Slide Number Placeholder 2">
            <a:extLst>
              <a:ext uri="{FF2B5EF4-FFF2-40B4-BE49-F238E27FC236}">
                <a16:creationId xmlns:a16="http://schemas.microsoft.com/office/drawing/2014/main" id="{82BE3255-D04D-0946-88AC-073675BB3C3B}"/>
              </a:ext>
            </a:extLst>
          </p:cNvPr>
          <p:cNvSpPr>
            <a:spLocks noGrp="1"/>
          </p:cNvSpPr>
          <p:nvPr>
            <p:ph type="sldNum" sz="quarter" idx="2"/>
          </p:nvPr>
        </p:nvSpPr>
        <p:spPr>
          <a:xfrm>
            <a:off x="11803651" y="6502796"/>
            <a:ext cx="169918" cy="153888"/>
          </a:xfrm>
        </p:spPr>
        <p:txBody>
          <a:bodyPr/>
          <a:lstStyle/>
          <a:p>
            <a:fld id="{86CB4B4D-7CA3-9044-876B-883B54F8677D}" type="slidenum">
              <a:rPr lang="de-CH" smtClean="0">
                <a:solidFill>
                  <a:schemeClr val="tx2"/>
                </a:solidFill>
              </a:rPr>
              <a:t>19</a:t>
            </a:fld>
            <a:endParaRPr lang="de-CH" dirty="0">
              <a:solidFill>
                <a:schemeClr val="tx2"/>
              </a:solidFill>
            </a:endParaRPr>
          </a:p>
        </p:txBody>
      </p:sp>
    </p:spTree>
    <p:extLst>
      <p:ext uri="{BB962C8B-B14F-4D97-AF65-F5344CB8AC3E}">
        <p14:creationId xmlns:p14="http://schemas.microsoft.com/office/powerpoint/2010/main" val="257316833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D8FCE-3C2F-1D42-A042-822404FED91C}"/>
              </a:ext>
            </a:extLst>
          </p:cNvPr>
          <p:cNvSpPr>
            <a:spLocks noGrp="1"/>
          </p:cNvSpPr>
          <p:nvPr>
            <p:ph type="title"/>
          </p:nvPr>
        </p:nvSpPr>
        <p:spPr>
          <a:xfrm>
            <a:off x="1040963" y="448890"/>
            <a:ext cx="10073024" cy="506414"/>
          </a:xfrm>
        </p:spPr>
        <p:txBody>
          <a:bodyPr/>
          <a:lstStyle/>
          <a:p>
            <a:r>
              <a:rPr lang="en-US" b="0" dirty="0">
                <a:solidFill>
                  <a:schemeClr val="bg1"/>
                </a:solidFill>
              </a:rPr>
              <a:t>introduction</a:t>
            </a:r>
          </a:p>
        </p:txBody>
      </p:sp>
      <p:sp>
        <p:nvSpPr>
          <p:cNvPr id="4" name="Content Placeholder 2">
            <a:extLst>
              <a:ext uri="{FF2B5EF4-FFF2-40B4-BE49-F238E27FC236}">
                <a16:creationId xmlns:a16="http://schemas.microsoft.com/office/drawing/2014/main" id="{E9BA1235-5EFA-5946-87D2-5B8F2546478B}"/>
              </a:ext>
            </a:extLst>
          </p:cNvPr>
          <p:cNvSpPr>
            <a:spLocks noGrp="1"/>
          </p:cNvSpPr>
          <p:nvPr>
            <p:ph type="body" idx="1"/>
          </p:nvPr>
        </p:nvSpPr>
        <p:spPr>
          <a:xfrm>
            <a:off x="1043785" y="1663700"/>
            <a:ext cx="10609379" cy="4487718"/>
          </a:xfrm>
        </p:spPr>
        <p:txBody>
          <a:bodyPr>
            <a:normAutofit fontScale="77500" lnSpcReduction="20000"/>
          </a:bodyPr>
          <a:lstStyle/>
          <a:p>
            <a:pPr algn="ctr"/>
            <a:r>
              <a:rPr lang="es-GT" sz="3000" b="1" dirty="0">
                <a:solidFill>
                  <a:srgbClr val="FF00FF"/>
                </a:solidFill>
              </a:rPr>
              <a:t>Welcome to this webinar!</a:t>
            </a:r>
          </a:p>
          <a:p>
            <a:endParaRPr lang="es-GT" dirty="0"/>
          </a:p>
          <a:p>
            <a:r>
              <a:rPr lang="es-GT" u="sng" dirty="0"/>
              <a:t>What can you expect?</a:t>
            </a:r>
          </a:p>
          <a:p>
            <a:endParaRPr lang="es-GT" dirty="0"/>
          </a:p>
          <a:p>
            <a:r>
              <a:rPr lang="es-GT" dirty="0"/>
              <a:t>Presentation – 50 minutes</a:t>
            </a:r>
          </a:p>
          <a:p>
            <a:r>
              <a:rPr lang="es-GT" dirty="0"/>
              <a:t>Questions and comments – 20-30 minutes</a:t>
            </a:r>
          </a:p>
          <a:p>
            <a:endParaRPr lang="en-US" dirty="0"/>
          </a:p>
          <a:p>
            <a:endParaRPr lang="en-US" dirty="0"/>
          </a:p>
          <a:p>
            <a:r>
              <a:rPr lang="en-US" dirty="0"/>
              <a:t>In the next hour you will hear about …</a:t>
            </a:r>
          </a:p>
          <a:p>
            <a:pPr indent="0"/>
            <a:endParaRPr lang="es-GT" dirty="0"/>
          </a:p>
          <a:p>
            <a:pPr marL="342900" indent="-342900">
              <a:lnSpc>
                <a:spcPct val="120000"/>
              </a:lnSpc>
              <a:buFont typeface="Wingdings" pitchFamily="2" charset="2"/>
              <a:buChar char="à"/>
            </a:pPr>
            <a:r>
              <a:rPr lang="en-US" dirty="0"/>
              <a:t>Salt iodization programs</a:t>
            </a:r>
          </a:p>
          <a:p>
            <a:pPr marL="342900" indent="-342900">
              <a:lnSpc>
                <a:spcPct val="120000"/>
              </a:lnSpc>
              <a:buFont typeface="Wingdings" pitchFamily="2" charset="2"/>
              <a:buChar char="à"/>
            </a:pPr>
            <a:r>
              <a:rPr lang="en-US" dirty="0"/>
              <a:t>What has changed over time in iodine nutrition programs</a:t>
            </a:r>
            <a:endParaRPr lang="en-US" dirty="0">
              <a:sym typeface="Wingdings" pitchFamily="2" charset="2"/>
            </a:endParaRPr>
          </a:p>
          <a:p>
            <a:pPr marL="342900" indent="-342900">
              <a:lnSpc>
                <a:spcPct val="120000"/>
              </a:lnSpc>
              <a:buFont typeface="Wingdings" pitchFamily="2" charset="2"/>
              <a:buChar char="à"/>
            </a:pPr>
            <a:r>
              <a:rPr lang="en-US" dirty="0">
                <a:sym typeface="Wingdings" pitchFamily="2" charset="2"/>
              </a:rPr>
              <a:t>Its</a:t>
            </a:r>
            <a:r>
              <a:rPr lang="en-US" dirty="0"/>
              <a:t> implications for what and how we monitor performance and impact</a:t>
            </a:r>
            <a:endParaRPr lang="es-GT" dirty="0"/>
          </a:p>
          <a:p>
            <a:pPr marL="342900" indent="-342900">
              <a:lnSpc>
                <a:spcPct val="120000"/>
              </a:lnSpc>
              <a:buFont typeface="Wingdings" pitchFamily="2" charset="2"/>
              <a:buChar char="à"/>
            </a:pPr>
            <a:r>
              <a:rPr lang="es-GT" dirty="0"/>
              <a:t>What the key recommendations are from Guidance document</a:t>
            </a:r>
          </a:p>
          <a:p>
            <a:pPr marL="342900" indent="-342900">
              <a:lnSpc>
                <a:spcPct val="120000"/>
              </a:lnSpc>
              <a:buFont typeface="Wingdings" pitchFamily="2" charset="2"/>
              <a:buChar char="à"/>
            </a:pPr>
            <a:r>
              <a:rPr lang="es-GT" dirty="0"/>
              <a:t>How you can use them in your work as program manager</a:t>
            </a:r>
            <a:endParaRPr lang="en-US" dirty="0"/>
          </a:p>
          <a:p>
            <a:endParaRPr lang="en-US" dirty="0"/>
          </a:p>
        </p:txBody>
      </p:sp>
      <p:sp>
        <p:nvSpPr>
          <p:cNvPr id="3" name="Slide Number Placeholder 2">
            <a:extLst>
              <a:ext uri="{FF2B5EF4-FFF2-40B4-BE49-F238E27FC236}">
                <a16:creationId xmlns:a16="http://schemas.microsoft.com/office/drawing/2014/main" id="{7E4DB843-8FC1-DF4B-A74C-71566A0EB7A4}"/>
              </a:ext>
            </a:extLst>
          </p:cNvPr>
          <p:cNvSpPr>
            <a:spLocks noGrp="1"/>
          </p:cNvSpPr>
          <p:nvPr>
            <p:ph type="sldNum" sz="quarter" idx="2"/>
          </p:nvPr>
        </p:nvSpPr>
        <p:spPr>
          <a:xfrm>
            <a:off x="11846130" y="6502796"/>
            <a:ext cx="84960" cy="153888"/>
          </a:xfrm>
        </p:spPr>
        <p:txBody>
          <a:bodyPr/>
          <a:lstStyle/>
          <a:p>
            <a:fld id="{86CB4B4D-7CA3-9044-876B-883B54F8677D}" type="slidenum">
              <a:rPr lang="de-CH" smtClean="0">
                <a:solidFill>
                  <a:schemeClr val="tx2"/>
                </a:solidFill>
              </a:rPr>
              <a:t>2</a:t>
            </a:fld>
            <a:endParaRPr lang="de-CH" dirty="0">
              <a:solidFill>
                <a:schemeClr val="tx2"/>
              </a:solidFill>
            </a:endParaRPr>
          </a:p>
        </p:txBody>
      </p:sp>
    </p:spTree>
    <p:extLst>
      <p:ext uri="{BB962C8B-B14F-4D97-AF65-F5344CB8AC3E}">
        <p14:creationId xmlns:p14="http://schemas.microsoft.com/office/powerpoint/2010/main" val="3779685226"/>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45">
            <a:extLst>
              <a:ext uri="{FF2B5EF4-FFF2-40B4-BE49-F238E27FC236}">
                <a16:creationId xmlns:a16="http://schemas.microsoft.com/office/drawing/2014/main" id="{DEB1932D-C4E3-3142-A5C0-D82DAD4E1714}"/>
              </a:ext>
            </a:extLst>
          </p:cNvPr>
          <p:cNvSpPr txBox="1"/>
          <p:nvPr/>
        </p:nvSpPr>
        <p:spPr>
          <a:xfrm>
            <a:off x="331157" y="1364200"/>
            <a:ext cx="2841884" cy="15696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2400" dirty="0"/>
              <a:t>Assess Iodine intakes among different population groups</a:t>
            </a:r>
          </a:p>
        </p:txBody>
      </p:sp>
      <p:grpSp>
        <p:nvGrpSpPr>
          <p:cNvPr id="25" name="Group 24">
            <a:extLst>
              <a:ext uri="{FF2B5EF4-FFF2-40B4-BE49-F238E27FC236}">
                <a16:creationId xmlns:a16="http://schemas.microsoft.com/office/drawing/2014/main" id="{3149F718-45EE-6F42-BFB1-D9D469027EC7}"/>
              </a:ext>
            </a:extLst>
          </p:cNvPr>
          <p:cNvGrpSpPr/>
          <p:nvPr/>
        </p:nvGrpSpPr>
        <p:grpSpPr>
          <a:xfrm>
            <a:off x="3903023" y="978607"/>
            <a:ext cx="8288977" cy="6302066"/>
            <a:chOff x="2268186" y="953757"/>
            <a:chExt cx="8017423" cy="6302066"/>
          </a:xfrm>
        </p:grpSpPr>
        <p:sp>
          <p:nvSpPr>
            <p:cNvPr id="26" name="Oval 25">
              <a:extLst>
                <a:ext uri="{FF2B5EF4-FFF2-40B4-BE49-F238E27FC236}">
                  <a16:creationId xmlns:a16="http://schemas.microsoft.com/office/drawing/2014/main" id="{78BE2F19-A279-CE42-B149-B721B6E1853E}"/>
                </a:ext>
              </a:extLst>
            </p:cNvPr>
            <p:cNvSpPr/>
            <p:nvPr/>
          </p:nvSpPr>
          <p:spPr>
            <a:xfrm>
              <a:off x="2268186" y="953757"/>
              <a:ext cx="8017423" cy="6302066"/>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u="sng" dirty="0">
                <a:solidFill>
                  <a:schemeClr val="tx1"/>
                </a:solidFill>
                <a:latin typeface="+mj-lt"/>
              </a:endParaRPr>
            </a:p>
          </p:txBody>
        </p:sp>
        <p:sp>
          <p:nvSpPr>
            <p:cNvPr id="45" name="Oval 44">
              <a:extLst>
                <a:ext uri="{FF2B5EF4-FFF2-40B4-BE49-F238E27FC236}">
                  <a16:creationId xmlns:a16="http://schemas.microsoft.com/office/drawing/2014/main" id="{EAA7900D-62D9-8642-8320-57858B191E9E}"/>
                </a:ext>
              </a:extLst>
            </p:cNvPr>
            <p:cNvSpPr/>
            <p:nvPr/>
          </p:nvSpPr>
          <p:spPr>
            <a:xfrm>
              <a:off x="3705100" y="2031239"/>
              <a:ext cx="4780555" cy="4238931"/>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u="sng" dirty="0">
                <a:solidFill>
                  <a:schemeClr val="tx1"/>
                </a:solidFill>
                <a:latin typeface="+mj-lt"/>
              </a:endParaRPr>
            </a:p>
          </p:txBody>
        </p:sp>
        <p:sp>
          <p:nvSpPr>
            <p:cNvPr id="48" name="Oval 47">
              <a:extLst>
                <a:ext uri="{FF2B5EF4-FFF2-40B4-BE49-F238E27FC236}">
                  <a16:creationId xmlns:a16="http://schemas.microsoft.com/office/drawing/2014/main" id="{F6E07328-099C-5B46-9CC7-6FA732A429A7}"/>
                </a:ext>
              </a:extLst>
            </p:cNvPr>
            <p:cNvSpPr/>
            <p:nvPr/>
          </p:nvSpPr>
          <p:spPr>
            <a:xfrm>
              <a:off x="4934063" y="3238964"/>
              <a:ext cx="2433907" cy="1846829"/>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a:solidFill>
                    <a:schemeClr val="tx1"/>
                  </a:solidFill>
                  <a:latin typeface="+mj-lt"/>
                </a:rPr>
                <a:t>GOAL</a:t>
              </a:r>
              <a:r>
                <a:rPr lang="en-US" sz="1600" dirty="0">
                  <a:solidFill>
                    <a:schemeClr val="tx1"/>
                  </a:solidFill>
                  <a:latin typeface="+mj-lt"/>
                </a:rPr>
                <a:t> optimum iodine nutrition for all</a:t>
              </a:r>
            </a:p>
            <a:p>
              <a:pPr algn="ctr"/>
              <a:r>
                <a:rPr lang="en-US" sz="1600" b="1" u="sng" dirty="0">
                  <a:solidFill>
                    <a:schemeClr val="tx1"/>
                  </a:solidFill>
                  <a:latin typeface="+mj-lt"/>
                </a:rPr>
                <a:t>Strategy:</a:t>
              </a:r>
              <a:r>
                <a:rPr lang="en-US" sz="1600" dirty="0">
                  <a:solidFill>
                    <a:schemeClr val="tx1"/>
                  </a:solidFill>
                  <a:latin typeface="+mj-lt"/>
                </a:rPr>
                <a:t> iodize all edible salt for human use</a:t>
              </a:r>
              <a:endParaRPr lang="en-US" sz="1600" b="1" u="sng" dirty="0">
                <a:solidFill>
                  <a:schemeClr val="tx1"/>
                </a:solidFill>
                <a:latin typeface="+mj-lt"/>
              </a:endParaRPr>
            </a:p>
          </p:txBody>
        </p:sp>
        <p:sp>
          <p:nvSpPr>
            <p:cNvPr id="50" name="TextBox 49">
              <a:extLst>
                <a:ext uri="{FF2B5EF4-FFF2-40B4-BE49-F238E27FC236}">
                  <a16:creationId xmlns:a16="http://schemas.microsoft.com/office/drawing/2014/main" id="{08890E01-0E08-9842-A742-48AAE6EC1CA5}"/>
                </a:ext>
              </a:extLst>
            </p:cNvPr>
            <p:cNvSpPr txBox="1"/>
            <p:nvPr/>
          </p:nvSpPr>
          <p:spPr>
            <a:xfrm>
              <a:off x="4906854" y="2331016"/>
              <a:ext cx="1975243"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dirty="0"/>
                <a:t>Define b</a:t>
              </a:r>
              <a:r>
                <a:rPr kumimoji="0" lang="en-US" sz="1800" b="0" i="0" u="none" strike="noStrike" cap="none" spc="0" normalizeH="0" baseline="0" dirty="0">
                  <a:ln>
                    <a:noFill/>
                  </a:ln>
                  <a:solidFill>
                    <a:srgbClr val="000000"/>
                  </a:solidFill>
                  <a:effectLst/>
                  <a:uFillTx/>
                  <a:ea typeface="+mj-ea"/>
                  <a:cs typeface="+mj-cs"/>
                  <a:sym typeface="Arial"/>
                </a:rPr>
                <a:t>aseline</a:t>
              </a:r>
            </a:p>
          </p:txBody>
        </p:sp>
        <p:sp>
          <p:nvSpPr>
            <p:cNvPr id="51" name="TextBox 50">
              <a:extLst>
                <a:ext uri="{FF2B5EF4-FFF2-40B4-BE49-F238E27FC236}">
                  <a16:creationId xmlns:a16="http://schemas.microsoft.com/office/drawing/2014/main" id="{03BC331E-E287-6141-A998-524DC97F828B}"/>
                </a:ext>
              </a:extLst>
            </p:cNvPr>
            <p:cNvSpPr txBox="1"/>
            <p:nvPr/>
          </p:nvSpPr>
          <p:spPr>
            <a:xfrm>
              <a:off x="4949620" y="2612348"/>
              <a:ext cx="1472540"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ea typeface="+mj-ea"/>
                  <a:cs typeface="+mj-cs"/>
                  <a:sym typeface="Arial"/>
                </a:rPr>
                <a:t>Iodine status</a:t>
              </a:r>
            </a:p>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ea typeface="+mj-ea"/>
                  <a:cs typeface="+mj-cs"/>
                  <a:sym typeface="Arial"/>
                </a:rPr>
                <a:t>salt supply &amp;  consumption</a:t>
              </a:r>
            </a:p>
          </p:txBody>
        </p:sp>
        <p:sp>
          <p:nvSpPr>
            <p:cNvPr id="52" name="TextBox 51">
              <a:extLst>
                <a:ext uri="{FF2B5EF4-FFF2-40B4-BE49-F238E27FC236}">
                  <a16:creationId xmlns:a16="http://schemas.microsoft.com/office/drawing/2014/main" id="{9674D36C-7B91-7A46-9C85-ED725297E402}"/>
                </a:ext>
              </a:extLst>
            </p:cNvPr>
            <p:cNvSpPr txBox="1"/>
            <p:nvPr/>
          </p:nvSpPr>
          <p:spPr>
            <a:xfrm>
              <a:off x="4033155" y="4929932"/>
              <a:ext cx="1739569"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ea typeface="+mj-ea"/>
                  <a:cs typeface="+mj-cs"/>
                  <a:sym typeface="Arial"/>
                </a:rPr>
                <a:t>Design program</a:t>
              </a:r>
            </a:p>
          </p:txBody>
        </p:sp>
        <p:sp>
          <p:nvSpPr>
            <p:cNvPr id="53" name="TextBox 52">
              <a:extLst>
                <a:ext uri="{FF2B5EF4-FFF2-40B4-BE49-F238E27FC236}">
                  <a16:creationId xmlns:a16="http://schemas.microsoft.com/office/drawing/2014/main" id="{89BD3C02-0A42-E14C-8272-4A236D978E8C}"/>
                </a:ext>
              </a:extLst>
            </p:cNvPr>
            <p:cNvSpPr txBox="1"/>
            <p:nvPr/>
          </p:nvSpPr>
          <p:spPr>
            <a:xfrm>
              <a:off x="4962113" y="5191550"/>
              <a:ext cx="1271513" cy="830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ea typeface="+mj-ea"/>
                  <a:cs typeface="+mj-cs"/>
                  <a:sym typeface="Arial"/>
                </a:rPr>
                <a:t>Targets</a:t>
              </a:r>
            </a:p>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ea typeface="+mj-ea"/>
                  <a:cs typeface="+mj-cs"/>
                  <a:sym typeface="Arial"/>
                </a:rPr>
                <a:t>Legislation</a:t>
              </a:r>
            </a:p>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ea typeface="+mj-ea"/>
                  <a:cs typeface="+mj-cs"/>
                  <a:sym typeface="Arial"/>
                </a:rPr>
                <a:t>Management</a:t>
              </a:r>
            </a:p>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ea typeface="+mj-ea"/>
                  <a:cs typeface="+mj-cs"/>
                  <a:sym typeface="Arial"/>
                </a:rPr>
                <a:t>budget</a:t>
              </a:r>
            </a:p>
          </p:txBody>
        </p:sp>
        <p:sp>
          <p:nvSpPr>
            <p:cNvPr id="54" name="TextBox 53">
              <a:extLst>
                <a:ext uri="{FF2B5EF4-FFF2-40B4-BE49-F238E27FC236}">
                  <a16:creationId xmlns:a16="http://schemas.microsoft.com/office/drawing/2014/main" id="{6D5733D6-840B-7F4F-B4A9-77CF09D6D00E}"/>
                </a:ext>
              </a:extLst>
            </p:cNvPr>
            <p:cNvSpPr txBox="1"/>
            <p:nvPr/>
          </p:nvSpPr>
          <p:spPr>
            <a:xfrm>
              <a:off x="5987758" y="5030404"/>
              <a:ext cx="2112656"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ea typeface="+mj-ea"/>
                  <a:cs typeface="+mj-cs"/>
                  <a:sym typeface="Arial"/>
                </a:rPr>
                <a:t>Implement program</a:t>
              </a:r>
            </a:p>
          </p:txBody>
        </p:sp>
        <p:sp>
          <p:nvSpPr>
            <p:cNvPr id="55" name="TextBox 54">
              <a:extLst>
                <a:ext uri="{FF2B5EF4-FFF2-40B4-BE49-F238E27FC236}">
                  <a16:creationId xmlns:a16="http://schemas.microsoft.com/office/drawing/2014/main" id="{8D6D4514-C544-C94C-AB59-4430C5FC9694}"/>
                </a:ext>
              </a:extLst>
            </p:cNvPr>
            <p:cNvSpPr txBox="1"/>
            <p:nvPr/>
          </p:nvSpPr>
          <p:spPr>
            <a:xfrm>
              <a:off x="6143458" y="5331672"/>
              <a:ext cx="1271513"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ea typeface="+mj-ea"/>
                  <a:cs typeface="+mj-cs"/>
                  <a:sym typeface="Arial"/>
                </a:rPr>
                <a:t>Salt iodization </a:t>
              </a:r>
            </a:p>
          </p:txBody>
        </p:sp>
        <p:sp>
          <p:nvSpPr>
            <p:cNvPr id="56" name="TextBox 55">
              <a:extLst>
                <a:ext uri="{FF2B5EF4-FFF2-40B4-BE49-F238E27FC236}">
                  <a16:creationId xmlns:a16="http://schemas.microsoft.com/office/drawing/2014/main" id="{27F35AE2-AA9B-E448-A73E-6E2796A5BAD6}"/>
                </a:ext>
              </a:extLst>
            </p:cNvPr>
            <p:cNvSpPr txBox="1"/>
            <p:nvPr/>
          </p:nvSpPr>
          <p:spPr>
            <a:xfrm>
              <a:off x="6686637" y="2756998"/>
              <a:ext cx="173957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dirty="0"/>
                <a:t>U</a:t>
              </a:r>
              <a:r>
                <a:rPr kumimoji="0" lang="en-US" sz="1800" b="0" i="0" u="none" strike="noStrike" cap="none" spc="0" normalizeH="0" baseline="0" dirty="0">
                  <a:ln>
                    <a:noFill/>
                  </a:ln>
                  <a:solidFill>
                    <a:srgbClr val="000000"/>
                  </a:solidFill>
                  <a:effectLst/>
                  <a:uFillTx/>
                  <a:ea typeface="+mj-ea"/>
                  <a:cs typeface="+mj-cs"/>
                  <a:sym typeface="Arial"/>
                </a:rPr>
                <a:t>tilization</a:t>
              </a:r>
            </a:p>
          </p:txBody>
        </p:sp>
        <p:sp>
          <p:nvSpPr>
            <p:cNvPr id="57" name="TextBox 56">
              <a:extLst>
                <a:ext uri="{FF2B5EF4-FFF2-40B4-BE49-F238E27FC236}">
                  <a16:creationId xmlns:a16="http://schemas.microsoft.com/office/drawing/2014/main" id="{22772C4E-0322-9A43-9472-17E22987364B}"/>
                </a:ext>
              </a:extLst>
            </p:cNvPr>
            <p:cNvSpPr txBox="1"/>
            <p:nvPr/>
          </p:nvSpPr>
          <p:spPr>
            <a:xfrm>
              <a:off x="7146535" y="3127800"/>
              <a:ext cx="1271513"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ea typeface="+mj-ea"/>
                  <a:cs typeface="+mj-cs"/>
                  <a:sym typeface="Arial"/>
                </a:rPr>
                <a:t>Table salt</a:t>
              </a:r>
            </a:p>
            <a:p>
              <a:pPr marL="0" marR="0" indent="0" algn="l" defTabSz="914400" rtl="0" fontAlgn="auto" latinLnBrk="0" hangingPunct="0">
                <a:lnSpc>
                  <a:spcPct val="100000"/>
                </a:lnSpc>
                <a:spcBef>
                  <a:spcPts val="0"/>
                </a:spcBef>
                <a:spcAft>
                  <a:spcPts val="0"/>
                </a:spcAft>
                <a:buClrTx/>
                <a:buSzTx/>
                <a:buFontTx/>
                <a:buNone/>
                <a:tabLst/>
              </a:pPr>
              <a:r>
                <a:rPr lang="en-US" sz="1200" dirty="0"/>
                <a:t>Salt</a:t>
              </a:r>
              <a:r>
                <a:rPr kumimoji="0" lang="en-US" sz="1200" b="0" i="0" u="none" strike="noStrike" cap="none" spc="0" normalizeH="0" baseline="0" dirty="0">
                  <a:ln>
                    <a:noFill/>
                  </a:ln>
                  <a:solidFill>
                    <a:srgbClr val="000000"/>
                  </a:solidFill>
                  <a:effectLst/>
                  <a:uFillTx/>
                  <a:ea typeface="+mj-ea"/>
                  <a:cs typeface="+mj-cs"/>
                  <a:sym typeface="Arial"/>
                </a:rPr>
                <a:t> in processed food</a:t>
              </a:r>
            </a:p>
          </p:txBody>
        </p:sp>
        <p:sp>
          <p:nvSpPr>
            <p:cNvPr id="58" name="TextBox 57">
              <a:extLst>
                <a:ext uri="{FF2B5EF4-FFF2-40B4-BE49-F238E27FC236}">
                  <a16:creationId xmlns:a16="http://schemas.microsoft.com/office/drawing/2014/main" id="{59EA1EF9-4386-D343-A642-A38FB8246116}"/>
                </a:ext>
              </a:extLst>
            </p:cNvPr>
            <p:cNvSpPr txBox="1"/>
            <p:nvPr/>
          </p:nvSpPr>
          <p:spPr>
            <a:xfrm>
              <a:off x="8287880" y="4855290"/>
              <a:ext cx="1467304"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ea typeface="+mj-ea"/>
                  <a:cs typeface="+mj-cs"/>
                  <a:sym typeface="Arial"/>
                </a:rPr>
                <a:t>Monitor scale</a:t>
              </a:r>
            </a:p>
          </p:txBody>
        </p:sp>
        <p:sp>
          <p:nvSpPr>
            <p:cNvPr id="59" name="TextBox 58">
              <a:extLst>
                <a:ext uri="{FF2B5EF4-FFF2-40B4-BE49-F238E27FC236}">
                  <a16:creationId xmlns:a16="http://schemas.microsoft.com/office/drawing/2014/main" id="{842CC5D2-AC5F-F749-8B6A-7863E6F2B47F}"/>
                </a:ext>
              </a:extLst>
            </p:cNvPr>
            <p:cNvSpPr txBox="1"/>
            <p:nvPr/>
          </p:nvSpPr>
          <p:spPr>
            <a:xfrm>
              <a:off x="8242582" y="5202256"/>
              <a:ext cx="1271513"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1200" dirty="0">
                  <a:cs typeface="Calibri" panose="020F0502020204030204" pitchFamily="34" charset="0"/>
                </a:rPr>
                <a:t>% salt iodized</a:t>
              </a:r>
            </a:p>
            <a:p>
              <a:r>
                <a:rPr lang="en-US" sz="1200" dirty="0">
                  <a:cs typeface="Calibri" panose="020F0502020204030204" pitchFamily="34" charset="0"/>
                </a:rPr>
                <a:t>% food producers using iodized salt</a:t>
              </a:r>
            </a:p>
          </p:txBody>
        </p:sp>
        <p:sp>
          <p:nvSpPr>
            <p:cNvPr id="60" name="TextBox 59">
              <a:extLst>
                <a:ext uri="{FF2B5EF4-FFF2-40B4-BE49-F238E27FC236}">
                  <a16:creationId xmlns:a16="http://schemas.microsoft.com/office/drawing/2014/main" id="{7F1FEE6A-6F7C-4544-881C-9EAA115F83B9}"/>
                </a:ext>
              </a:extLst>
            </p:cNvPr>
            <p:cNvSpPr txBox="1"/>
            <p:nvPr/>
          </p:nvSpPr>
          <p:spPr>
            <a:xfrm>
              <a:off x="7234412" y="5958448"/>
              <a:ext cx="1864664"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ea typeface="+mj-ea"/>
                  <a:cs typeface="+mj-cs"/>
                  <a:sym typeface="Arial"/>
                </a:rPr>
                <a:t>Monitor quality</a:t>
              </a:r>
            </a:p>
          </p:txBody>
        </p:sp>
        <p:sp>
          <p:nvSpPr>
            <p:cNvPr id="61" name="TextBox 60">
              <a:extLst>
                <a:ext uri="{FF2B5EF4-FFF2-40B4-BE49-F238E27FC236}">
                  <a16:creationId xmlns:a16="http://schemas.microsoft.com/office/drawing/2014/main" id="{BD78206F-E8D8-A740-958B-6C73D3094AA0}"/>
                </a:ext>
              </a:extLst>
            </p:cNvPr>
            <p:cNvSpPr txBox="1"/>
            <p:nvPr/>
          </p:nvSpPr>
          <p:spPr>
            <a:xfrm>
              <a:off x="7094414" y="6327778"/>
              <a:ext cx="1271513"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1200" dirty="0">
                  <a:cs typeface="Calibri" panose="020F0502020204030204" pitchFamily="34" charset="0"/>
                </a:rPr>
                <a:t>Iodine level in salt in supply chain</a:t>
              </a:r>
            </a:p>
          </p:txBody>
        </p:sp>
        <p:sp>
          <p:nvSpPr>
            <p:cNvPr id="62" name="TextBox 61">
              <a:extLst>
                <a:ext uri="{FF2B5EF4-FFF2-40B4-BE49-F238E27FC236}">
                  <a16:creationId xmlns:a16="http://schemas.microsoft.com/office/drawing/2014/main" id="{BE101BDF-9F0C-EA47-9AB5-A6BAC1BAF2F4}"/>
                </a:ext>
              </a:extLst>
            </p:cNvPr>
            <p:cNvSpPr txBox="1"/>
            <p:nvPr/>
          </p:nvSpPr>
          <p:spPr>
            <a:xfrm>
              <a:off x="8231323" y="2859577"/>
              <a:ext cx="1939424"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ea typeface="+mj-ea"/>
                  <a:cs typeface="+mj-cs"/>
                  <a:sym typeface="Arial"/>
                </a:rPr>
                <a:t>Assess coverage</a:t>
              </a:r>
            </a:p>
          </p:txBody>
        </p:sp>
        <p:sp>
          <p:nvSpPr>
            <p:cNvPr id="63" name="TextBox 62">
              <a:extLst>
                <a:ext uri="{FF2B5EF4-FFF2-40B4-BE49-F238E27FC236}">
                  <a16:creationId xmlns:a16="http://schemas.microsoft.com/office/drawing/2014/main" id="{55884978-3C7D-F346-B5BB-2C4294CB7EC8}"/>
                </a:ext>
              </a:extLst>
            </p:cNvPr>
            <p:cNvSpPr txBox="1"/>
            <p:nvPr/>
          </p:nvSpPr>
          <p:spPr>
            <a:xfrm>
              <a:off x="8568594" y="3211103"/>
              <a:ext cx="1271513" cy="830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1200" dirty="0">
                  <a:cs typeface="Calibri" panose="020F0502020204030204" pitchFamily="34" charset="0"/>
                </a:rPr>
                <a:t>% households using iodized salt</a:t>
              </a:r>
            </a:p>
            <a:p>
              <a:r>
                <a:rPr lang="en-US" sz="1200" dirty="0">
                  <a:cs typeface="Calibri" panose="020F0502020204030204" pitchFamily="34" charset="0"/>
                </a:rPr>
                <a:t>Use iodized salt in processed food</a:t>
              </a:r>
            </a:p>
          </p:txBody>
        </p:sp>
        <p:sp>
          <p:nvSpPr>
            <p:cNvPr id="64" name="TextBox 63">
              <a:extLst>
                <a:ext uri="{FF2B5EF4-FFF2-40B4-BE49-F238E27FC236}">
                  <a16:creationId xmlns:a16="http://schemas.microsoft.com/office/drawing/2014/main" id="{FB74BC44-0432-094E-AB87-A3BFDC3327ED}"/>
                </a:ext>
              </a:extLst>
            </p:cNvPr>
            <p:cNvSpPr txBox="1"/>
            <p:nvPr/>
          </p:nvSpPr>
          <p:spPr>
            <a:xfrm>
              <a:off x="4949620" y="1292580"/>
              <a:ext cx="1829309"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ea typeface="+mj-ea"/>
                  <a:cs typeface="+mj-cs"/>
                  <a:sym typeface="Arial"/>
                </a:rPr>
                <a:t>Evaluate Impact</a:t>
              </a:r>
            </a:p>
          </p:txBody>
        </p:sp>
        <p:sp>
          <p:nvSpPr>
            <p:cNvPr id="65" name="TextBox 64">
              <a:extLst>
                <a:ext uri="{FF2B5EF4-FFF2-40B4-BE49-F238E27FC236}">
                  <a16:creationId xmlns:a16="http://schemas.microsoft.com/office/drawing/2014/main" id="{9D2BEB68-FA07-B340-BB2E-964D0EA56E76}"/>
                </a:ext>
              </a:extLst>
            </p:cNvPr>
            <p:cNvSpPr txBox="1"/>
            <p:nvPr/>
          </p:nvSpPr>
          <p:spPr>
            <a:xfrm>
              <a:off x="5057544" y="1599949"/>
              <a:ext cx="2171829"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1200" dirty="0">
                  <a:cs typeface="Calibri" panose="020F0502020204030204" pitchFamily="34" charset="0"/>
                </a:rPr>
                <a:t>Iodine status</a:t>
              </a:r>
            </a:p>
            <a:p>
              <a:r>
                <a:rPr lang="en-US" sz="1200" dirty="0">
                  <a:cs typeface="Calibri" panose="020F0502020204030204" pitchFamily="34" charset="0"/>
                </a:rPr>
                <a:t>Iodine status by program use </a:t>
              </a:r>
            </a:p>
          </p:txBody>
        </p:sp>
      </p:grpSp>
      <p:cxnSp>
        <p:nvCxnSpPr>
          <p:cNvPr id="49" name="Straight Arrow Connector 48">
            <a:extLst>
              <a:ext uri="{FF2B5EF4-FFF2-40B4-BE49-F238E27FC236}">
                <a16:creationId xmlns:a16="http://schemas.microsoft.com/office/drawing/2014/main" id="{1B0046EF-6931-6E4A-917D-EC7839C43C7C}"/>
              </a:ext>
            </a:extLst>
          </p:cNvPr>
          <p:cNvCxnSpPr>
            <a:cxnSpLocks/>
          </p:cNvCxnSpPr>
          <p:nvPr/>
        </p:nvCxnSpPr>
        <p:spPr>
          <a:xfrm>
            <a:off x="3173041" y="1732141"/>
            <a:ext cx="3613817" cy="123489"/>
          </a:xfrm>
          <a:prstGeom prst="straightConnector1">
            <a:avLst/>
          </a:prstGeom>
          <a:noFill/>
          <a:ln w="50800" cap="flat">
            <a:solidFill>
              <a:srgbClr val="FA5DFF"/>
            </a:solidFill>
            <a:prstDash val="solid"/>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27" name="Straight Arrow Connector 26">
            <a:extLst>
              <a:ext uri="{FF2B5EF4-FFF2-40B4-BE49-F238E27FC236}">
                <a16:creationId xmlns:a16="http://schemas.microsoft.com/office/drawing/2014/main" id="{624DCFC0-0490-CF4F-81FB-EDF755FCD771}"/>
              </a:ext>
            </a:extLst>
          </p:cNvPr>
          <p:cNvCxnSpPr>
            <a:cxnSpLocks/>
            <a:endCxn id="51" idx="1"/>
          </p:cNvCxnSpPr>
          <p:nvPr/>
        </p:nvCxnSpPr>
        <p:spPr>
          <a:xfrm>
            <a:off x="3223125" y="1732141"/>
            <a:ext cx="3452153" cy="1228222"/>
          </a:xfrm>
          <a:prstGeom prst="straightConnector1">
            <a:avLst/>
          </a:prstGeom>
          <a:noFill/>
          <a:ln w="50800" cap="flat">
            <a:solidFill>
              <a:srgbClr val="FA5DFF"/>
            </a:solidFill>
            <a:prstDash val="solid"/>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sp>
        <p:nvSpPr>
          <p:cNvPr id="28" name="Title 1">
            <a:extLst>
              <a:ext uri="{FF2B5EF4-FFF2-40B4-BE49-F238E27FC236}">
                <a16:creationId xmlns:a16="http://schemas.microsoft.com/office/drawing/2014/main" id="{14AC9DAA-FB6C-FA41-AB32-00730F4E3FF4}"/>
              </a:ext>
            </a:extLst>
          </p:cNvPr>
          <p:cNvSpPr>
            <a:spLocks noGrp="1"/>
          </p:cNvSpPr>
          <p:nvPr>
            <p:ph type="title"/>
          </p:nvPr>
        </p:nvSpPr>
        <p:spPr>
          <a:xfrm>
            <a:off x="878645" y="97249"/>
            <a:ext cx="9880399" cy="762608"/>
          </a:xfrm>
        </p:spPr>
        <p:txBody>
          <a:bodyPr>
            <a:normAutofit fontScale="90000"/>
          </a:bodyPr>
          <a:lstStyle/>
          <a:p>
            <a:pPr>
              <a:lnSpc>
                <a:spcPct val="100000"/>
              </a:lnSpc>
            </a:pPr>
            <a:r>
              <a:rPr lang="en-US" sz="2800" dirty="0">
                <a:latin typeface="+mj-lt"/>
              </a:rPr>
              <a:t>Recommendation 4 – Iodine status by population groups</a:t>
            </a:r>
          </a:p>
        </p:txBody>
      </p:sp>
      <p:sp>
        <p:nvSpPr>
          <p:cNvPr id="2" name="Slide Number Placeholder 1">
            <a:extLst>
              <a:ext uri="{FF2B5EF4-FFF2-40B4-BE49-F238E27FC236}">
                <a16:creationId xmlns:a16="http://schemas.microsoft.com/office/drawing/2014/main" id="{E6FAFEF2-EA92-D746-8192-5B14DDF29A9B}"/>
              </a:ext>
            </a:extLst>
          </p:cNvPr>
          <p:cNvSpPr>
            <a:spLocks noGrp="1"/>
          </p:cNvSpPr>
          <p:nvPr>
            <p:ph type="sldNum" sz="quarter" idx="2"/>
          </p:nvPr>
        </p:nvSpPr>
        <p:spPr>
          <a:xfrm>
            <a:off x="11897216" y="6587810"/>
            <a:ext cx="262249" cy="276999"/>
          </a:xfrm>
        </p:spPr>
        <p:txBody>
          <a:bodyPr/>
          <a:lstStyle/>
          <a:p>
            <a:fld id="{86CB4B4D-7CA3-9044-876B-883B54F8677D}" type="slidenum">
              <a:rPr lang="de-CH" smtClean="0">
                <a:solidFill>
                  <a:schemeClr val="tx2"/>
                </a:solidFill>
              </a:rPr>
              <a:t>20</a:t>
            </a:fld>
            <a:endParaRPr lang="de-CH" dirty="0">
              <a:solidFill>
                <a:schemeClr val="tx2"/>
              </a:solidFill>
            </a:endParaRPr>
          </a:p>
        </p:txBody>
      </p:sp>
    </p:spTree>
    <p:extLst>
      <p:ext uri="{BB962C8B-B14F-4D97-AF65-F5344CB8AC3E}">
        <p14:creationId xmlns:p14="http://schemas.microsoft.com/office/powerpoint/2010/main" val="1506963183"/>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33A56-8605-544A-81DF-A296870F790C}"/>
              </a:ext>
            </a:extLst>
          </p:cNvPr>
          <p:cNvSpPr>
            <a:spLocks noGrp="1"/>
          </p:cNvSpPr>
          <p:nvPr>
            <p:ph type="title"/>
          </p:nvPr>
        </p:nvSpPr>
        <p:spPr/>
        <p:txBody>
          <a:bodyPr>
            <a:normAutofit/>
          </a:bodyPr>
          <a:lstStyle/>
          <a:p>
            <a:r>
              <a:rPr lang="en-US" b="0" dirty="0">
                <a:solidFill>
                  <a:schemeClr val="bg1"/>
                </a:solidFill>
              </a:rPr>
              <a:t>Iodine status among different population groups</a:t>
            </a:r>
          </a:p>
        </p:txBody>
      </p:sp>
      <p:sp>
        <p:nvSpPr>
          <p:cNvPr id="3" name="Text Placeholder 2">
            <a:extLst>
              <a:ext uri="{FF2B5EF4-FFF2-40B4-BE49-F238E27FC236}">
                <a16:creationId xmlns:a16="http://schemas.microsoft.com/office/drawing/2014/main" id="{F6BFFDC5-2B2E-FC4F-B190-A7BA26AF83D6}"/>
              </a:ext>
            </a:extLst>
          </p:cNvPr>
          <p:cNvSpPr>
            <a:spLocks noGrp="1"/>
          </p:cNvSpPr>
          <p:nvPr>
            <p:ph type="body" idx="1"/>
          </p:nvPr>
        </p:nvSpPr>
        <p:spPr>
          <a:xfrm>
            <a:off x="936454" y="3765351"/>
            <a:ext cx="10609379" cy="3492500"/>
          </a:xfrm>
        </p:spPr>
        <p:txBody>
          <a:bodyPr/>
          <a:lstStyle/>
          <a:p>
            <a:pPr marL="342900" indent="-342900">
              <a:buFont typeface="Arial" panose="020B0604020202020204" pitchFamily="34" charset="0"/>
              <a:buChar char="•"/>
            </a:pPr>
            <a:r>
              <a:rPr lang="en-US" dirty="0"/>
              <a:t>If you only collected information on school aged children you will conclude that the ‘iodine status is categorized as adequate’</a:t>
            </a:r>
          </a:p>
          <a:p>
            <a:pPr marL="342900" indent="-342900">
              <a:buFont typeface="Arial" panose="020B0604020202020204" pitchFamily="34" charset="0"/>
              <a:buChar char="•"/>
            </a:pPr>
            <a:endParaRPr lang="en-US" dirty="0"/>
          </a:p>
        </p:txBody>
      </p:sp>
      <p:graphicFrame>
        <p:nvGraphicFramePr>
          <p:cNvPr id="4" name="Table 3">
            <a:extLst>
              <a:ext uri="{FF2B5EF4-FFF2-40B4-BE49-F238E27FC236}">
                <a16:creationId xmlns:a16="http://schemas.microsoft.com/office/drawing/2014/main" id="{195905E8-5661-A440-A35F-2015D3CA5225}"/>
              </a:ext>
            </a:extLst>
          </p:cNvPr>
          <p:cNvGraphicFramePr>
            <a:graphicFrameLocks noGrp="1"/>
          </p:cNvGraphicFramePr>
          <p:nvPr/>
        </p:nvGraphicFramePr>
        <p:xfrm>
          <a:off x="1616364" y="1211283"/>
          <a:ext cx="9249560" cy="2155588"/>
        </p:xfrm>
        <a:graphic>
          <a:graphicData uri="http://schemas.openxmlformats.org/drawingml/2006/table">
            <a:tbl>
              <a:tblPr firstRow="1" bandRow="1">
                <a:tableStyleId>{5940675A-B579-460E-94D1-54222C63F5DA}</a:tableStyleId>
              </a:tblPr>
              <a:tblGrid>
                <a:gridCol w="1849912">
                  <a:extLst>
                    <a:ext uri="{9D8B030D-6E8A-4147-A177-3AD203B41FA5}">
                      <a16:colId xmlns:a16="http://schemas.microsoft.com/office/drawing/2014/main" val="3507814565"/>
                    </a:ext>
                  </a:extLst>
                </a:gridCol>
                <a:gridCol w="1849912">
                  <a:extLst>
                    <a:ext uri="{9D8B030D-6E8A-4147-A177-3AD203B41FA5}">
                      <a16:colId xmlns:a16="http://schemas.microsoft.com/office/drawing/2014/main" val="1747739927"/>
                    </a:ext>
                  </a:extLst>
                </a:gridCol>
                <a:gridCol w="1849912">
                  <a:extLst>
                    <a:ext uri="{9D8B030D-6E8A-4147-A177-3AD203B41FA5}">
                      <a16:colId xmlns:a16="http://schemas.microsoft.com/office/drawing/2014/main" val="2249265084"/>
                    </a:ext>
                  </a:extLst>
                </a:gridCol>
                <a:gridCol w="1849912">
                  <a:extLst>
                    <a:ext uri="{9D8B030D-6E8A-4147-A177-3AD203B41FA5}">
                      <a16:colId xmlns:a16="http://schemas.microsoft.com/office/drawing/2014/main" val="1984088308"/>
                    </a:ext>
                  </a:extLst>
                </a:gridCol>
                <a:gridCol w="1849912">
                  <a:extLst>
                    <a:ext uri="{9D8B030D-6E8A-4147-A177-3AD203B41FA5}">
                      <a16:colId xmlns:a16="http://schemas.microsoft.com/office/drawing/2014/main" val="3173630792"/>
                    </a:ext>
                  </a:extLst>
                </a:gridCol>
              </a:tblGrid>
              <a:tr h="376754">
                <a:tc gridSpan="4">
                  <a:txBody>
                    <a:bodyPr/>
                    <a:lstStyle/>
                    <a:p>
                      <a:pPr algn="ctr"/>
                      <a:r>
                        <a:rPr lang="en-US" sz="1600" b="0" i="0" u="none" strike="noStrike" cap="none" spc="0" baseline="0" dirty="0">
                          <a:ln>
                            <a:noFill/>
                          </a:ln>
                          <a:solidFill>
                            <a:schemeClr val="tx1"/>
                          </a:solidFill>
                          <a:effectLst/>
                          <a:uFillTx/>
                          <a:latin typeface="+mj-lt"/>
                          <a:ea typeface="+mn-ea"/>
                          <a:cs typeface="+mn-cs"/>
                          <a:sym typeface="Arial"/>
                        </a:rPr>
                        <a:t>Example 1 of national MUICs among different population groups</a:t>
                      </a:r>
                    </a:p>
                  </a:txBody>
                  <a:tcPr/>
                </a:tc>
                <a:tc hMerge="1">
                  <a:txBody>
                    <a:bodyPr/>
                    <a:lstStyle/>
                    <a:p>
                      <a:pPr algn="l"/>
                      <a:endParaRPr lang="en-US" sz="1200" b="0" i="0" u="none" strike="noStrike" cap="none" spc="0" baseline="0" dirty="0">
                        <a:ln>
                          <a:noFill/>
                        </a:ln>
                        <a:solidFill>
                          <a:schemeClr val="tx1"/>
                        </a:solidFill>
                        <a:effectLst/>
                        <a:uFillTx/>
                        <a:latin typeface="+mn-lt"/>
                        <a:ea typeface="+mn-ea"/>
                        <a:cs typeface="+mn-cs"/>
                        <a:sym typeface="Arial"/>
                      </a:endParaRPr>
                    </a:p>
                  </a:txBody>
                  <a:tcPr>
                    <a:solidFill>
                      <a:schemeClr val="tx2">
                        <a:lumMod val="60000"/>
                        <a:lumOff val="40000"/>
                      </a:schemeClr>
                    </a:solidFill>
                  </a:tcPr>
                </a:tc>
                <a:tc hMerge="1">
                  <a:txBody>
                    <a:bodyPr/>
                    <a:lstStyle/>
                    <a:p>
                      <a:endParaRPr lang="en-US"/>
                    </a:p>
                  </a:txBody>
                  <a:tcPr/>
                </a:tc>
                <a:tc hMerge="1">
                  <a:txBody>
                    <a:bodyPr/>
                    <a:lstStyle/>
                    <a:p>
                      <a:endParaRPr lang="en-US"/>
                    </a:p>
                  </a:txBody>
                  <a:tcPr/>
                </a:tc>
                <a:tc>
                  <a:txBody>
                    <a:bodyPr/>
                    <a:lstStyle/>
                    <a:p>
                      <a:pPr algn="ctr"/>
                      <a:endParaRPr lang="en-US" sz="1600" b="0" i="0" u="none" strike="noStrike" cap="none" spc="0" baseline="0" dirty="0">
                        <a:ln>
                          <a:noFill/>
                        </a:ln>
                        <a:solidFill>
                          <a:schemeClr val="tx1"/>
                        </a:solidFill>
                        <a:effectLst/>
                        <a:uFillTx/>
                        <a:latin typeface="+mj-lt"/>
                        <a:ea typeface="+mn-ea"/>
                        <a:cs typeface="+mn-cs"/>
                        <a:sym typeface="Arial"/>
                      </a:endParaRPr>
                    </a:p>
                  </a:txBody>
                  <a:tcPr/>
                </a:tc>
                <a:extLst>
                  <a:ext uri="{0D108BD9-81ED-4DB2-BD59-A6C34878D82A}">
                    <a16:rowId xmlns:a16="http://schemas.microsoft.com/office/drawing/2014/main" val="2692588186"/>
                  </a:ext>
                </a:extLst>
              </a:tr>
              <a:tr h="376754">
                <a:tc>
                  <a:txBody>
                    <a:bodyPr/>
                    <a:lstStyle/>
                    <a:p>
                      <a:endParaRPr lang="en-US" sz="1600" dirty="0">
                        <a:latin typeface="+mj-lt"/>
                      </a:endParaRPr>
                    </a:p>
                  </a:txBody>
                  <a:tcPr/>
                </a:tc>
                <a:tc gridSpan="3">
                  <a:txBody>
                    <a:bodyPr/>
                    <a:lstStyle/>
                    <a:p>
                      <a:pPr algn="ctr"/>
                      <a:r>
                        <a:rPr lang="en-US" sz="1600" dirty="0">
                          <a:latin typeface="+mj-lt"/>
                        </a:rPr>
                        <a:t>MUIC (ug/L)</a:t>
                      </a:r>
                    </a:p>
                  </a:txBody>
                  <a:tcPr>
                    <a:solidFill>
                      <a:schemeClr val="tx2">
                        <a:lumMod val="60000"/>
                        <a:lumOff val="40000"/>
                      </a:schemeClr>
                    </a:solidFill>
                  </a:tcPr>
                </a:tc>
                <a:tc hMerge="1">
                  <a:txBody>
                    <a:bodyPr/>
                    <a:lstStyle/>
                    <a:p>
                      <a:endParaRPr lang="en-US" dirty="0"/>
                    </a:p>
                  </a:txBody>
                  <a:tcPr/>
                </a:tc>
                <a:tc hMerge="1">
                  <a:txBody>
                    <a:bodyPr/>
                    <a:lstStyle/>
                    <a:p>
                      <a:endParaRPr lang="en-US" dirty="0"/>
                    </a:p>
                  </a:txBody>
                  <a:tcPr/>
                </a:tc>
                <a:tc>
                  <a:txBody>
                    <a:bodyPr/>
                    <a:lstStyle/>
                    <a:p>
                      <a:pPr algn="ctr"/>
                      <a:endParaRPr lang="en-US" sz="1600" dirty="0">
                        <a:latin typeface="+mj-lt"/>
                      </a:endParaRPr>
                    </a:p>
                  </a:txBody>
                  <a:tcPr>
                    <a:solidFill>
                      <a:schemeClr val="tx2">
                        <a:lumMod val="60000"/>
                        <a:lumOff val="40000"/>
                      </a:schemeClr>
                    </a:solidFill>
                  </a:tcPr>
                </a:tc>
                <a:extLst>
                  <a:ext uri="{0D108BD9-81ED-4DB2-BD59-A6C34878D82A}">
                    <a16:rowId xmlns:a16="http://schemas.microsoft.com/office/drawing/2014/main" val="19227569"/>
                  </a:ext>
                </a:extLst>
              </a:tr>
              <a:tr h="46449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dirty="0">
                          <a:latin typeface="+mj-lt"/>
                        </a:rPr>
                        <a:t>Population group</a:t>
                      </a:r>
                    </a:p>
                    <a:p>
                      <a:endParaRPr lang="en-US" sz="1600" dirty="0">
                        <a:latin typeface="+mj-lt"/>
                      </a:endParaRPr>
                    </a:p>
                  </a:txBody>
                  <a:tcPr>
                    <a:solidFill>
                      <a:schemeClr val="tx2">
                        <a:lumMod val="60000"/>
                        <a:lumOff val="40000"/>
                      </a:schemeClr>
                    </a:solidFill>
                  </a:tcPr>
                </a:tc>
                <a:tc>
                  <a:txBody>
                    <a:bodyPr/>
                    <a:lstStyle/>
                    <a:p>
                      <a:r>
                        <a:rPr lang="en-US" sz="1600" b="1" dirty="0">
                          <a:latin typeface="+mj-lt"/>
                        </a:rPr>
                        <a:t>Insufficient</a:t>
                      </a:r>
                    </a:p>
                  </a:txBody>
                  <a:tcPr>
                    <a:solidFill>
                      <a:schemeClr val="tx2">
                        <a:lumMod val="75000"/>
                      </a:schemeClr>
                    </a:solidFill>
                  </a:tcPr>
                </a:tc>
                <a:tc>
                  <a:txBody>
                    <a:bodyPr/>
                    <a:lstStyle/>
                    <a:p>
                      <a:r>
                        <a:rPr lang="en-US" sz="1600" b="1" dirty="0">
                          <a:latin typeface="+mj-lt"/>
                        </a:rPr>
                        <a:t>Adequate </a:t>
                      </a:r>
                    </a:p>
                  </a:txBody>
                  <a:tcPr>
                    <a:solidFill>
                      <a:schemeClr val="tx2">
                        <a:lumMod val="75000"/>
                      </a:schemeClr>
                    </a:solidFill>
                  </a:tcPr>
                </a:tc>
                <a:tc>
                  <a:txBody>
                    <a:bodyPr/>
                    <a:lstStyle/>
                    <a:p>
                      <a:r>
                        <a:rPr lang="en-US" sz="1600" b="1" dirty="0">
                          <a:latin typeface="+mj-lt"/>
                        </a:rPr>
                        <a:t>Above requirement and excessive</a:t>
                      </a:r>
                    </a:p>
                  </a:txBody>
                  <a:tcPr>
                    <a:solidFill>
                      <a:schemeClr val="tx2">
                        <a:lumMod val="75000"/>
                      </a:schemeClr>
                    </a:solidFill>
                  </a:tcPr>
                </a:tc>
                <a:tc>
                  <a:txBody>
                    <a:bodyPr/>
                    <a:lstStyle/>
                    <a:p>
                      <a:r>
                        <a:rPr lang="en-US" sz="1600" b="1" dirty="0">
                          <a:latin typeface="+mj-lt"/>
                        </a:rPr>
                        <a:t>Classification of status</a:t>
                      </a:r>
                    </a:p>
                  </a:txBody>
                  <a:tcPr>
                    <a:solidFill>
                      <a:schemeClr val="tx2">
                        <a:lumMod val="75000"/>
                      </a:schemeClr>
                    </a:solidFill>
                  </a:tcPr>
                </a:tc>
                <a:extLst>
                  <a:ext uri="{0D108BD9-81ED-4DB2-BD59-A6C34878D82A}">
                    <a16:rowId xmlns:a16="http://schemas.microsoft.com/office/drawing/2014/main" val="2163913975"/>
                  </a:ext>
                </a:extLst>
              </a:tr>
              <a:tr h="376754">
                <a:tc>
                  <a:txBody>
                    <a:bodyPr/>
                    <a:lstStyle/>
                    <a:p>
                      <a:r>
                        <a:rPr lang="en-US" sz="1600" b="1" dirty="0">
                          <a:latin typeface="+mj-lt"/>
                        </a:rPr>
                        <a:t>School aged children</a:t>
                      </a:r>
                    </a:p>
                  </a:txBody>
                  <a:tcPr>
                    <a:solidFill>
                      <a:schemeClr val="tx2">
                        <a:lumMod val="75000"/>
                      </a:schemeClr>
                    </a:solidFill>
                  </a:tcPr>
                </a:tc>
                <a:tc>
                  <a:txBody>
                    <a:bodyPr/>
                    <a:lstStyle/>
                    <a:p>
                      <a:endParaRPr lang="en-US" sz="1600" dirty="0">
                        <a:latin typeface="+mj-lt"/>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dirty="0">
                          <a:latin typeface="+mj-lt"/>
                        </a:rPr>
                        <a:t>163</a:t>
                      </a:r>
                    </a:p>
                    <a:p>
                      <a:endParaRPr lang="en-US" sz="1600" dirty="0">
                        <a:latin typeface="+mj-lt"/>
                      </a:endParaRPr>
                    </a:p>
                  </a:txBody>
                  <a:tcPr>
                    <a:solidFill>
                      <a:srgbClr val="92D050"/>
                    </a:solidFill>
                  </a:tcPr>
                </a:tc>
                <a:tc>
                  <a:txBody>
                    <a:bodyPr/>
                    <a:lstStyle/>
                    <a:p>
                      <a:endParaRPr lang="en-US" sz="1600" u="sng" dirty="0">
                        <a:latin typeface="+mj-lt"/>
                      </a:endParaRPr>
                    </a:p>
                  </a:txBody>
                  <a:tcPr/>
                </a:tc>
                <a:tc>
                  <a:txBody>
                    <a:bodyPr/>
                    <a:lstStyle/>
                    <a:p>
                      <a:r>
                        <a:rPr lang="en-US" sz="1600" u="none" dirty="0">
                          <a:latin typeface="+mj-lt"/>
                        </a:rPr>
                        <a:t>Adequate </a:t>
                      </a:r>
                    </a:p>
                  </a:txBody>
                  <a:tcPr/>
                </a:tc>
                <a:extLst>
                  <a:ext uri="{0D108BD9-81ED-4DB2-BD59-A6C34878D82A}">
                    <a16:rowId xmlns:a16="http://schemas.microsoft.com/office/drawing/2014/main" val="4161493951"/>
                  </a:ext>
                </a:extLst>
              </a:tr>
            </a:tbl>
          </a:graphicData>
        </a:graphic>
      </p:graphicFrame>
      <p:sp>
        <p:nvSpPr>
          <p:cNvPr id="5" name="Slide Number Placeholder 4">
            <a:extLst>
              <a:ext uri="{FF2B5EF4-FFF2-40B4-BE49-F238E27FC236}">
                <a16:creationId xmlns:a16="http://schemas.microsoft.com/office/drawing/2014/main" id="{D781FD13-04C8-294C-8436-B3E2E78785E9}"/>
              </a:ext>
            </a:extLst>
          </p:cNvPr>
          <p:cNvSpPr>
            <a:spLocks noGrp="1"/>
          </p:cNvSpPr>
          <p:nvPr>
            <p:ph type="sldNum" sz="quarter" idx="2"/>
          </p:nvPr>
        </p:nvSpPr>
        <p:spPr>
          <a:xfrm>
            <a:off x="11803651" y="6502796"/>
            <a:ext cx="169918" cy="153888"/>
          </a:xfrm>
        </p:spPr>
        <p:txBody>
          <a:bodyPr/>
          <a:lstStyle/>
          <a:p>
            <a:fld id="{86CB4B4D-7CA3-9044-876B-883B54F8677D}" type="slidenum">
              <a:rPr lang="de-CH" smtClean="0">
                <a:solidFill>
                  <a:schemeClr val="tx2"/>
                </a:solidFill>
              </a:rPr>
              <a:t>21</a:t>
            </a:fld>
            <a:endParaRPr lang="de-CH" dirty="0">
              <a:solidFill>
                <a:schemeClr val="tx2"/>
              </a:solidFill>
            </a:endParaRPr>
          </a:p>
        </p:txBody>
      </p:sp>
    </p:spTree>
    <p:extLst>
      <p:ext uri="{BB962C8B-B14F-4D97-AF65-F5344CB8AC3E}">
        <p14:creationId xmlns:p14="http://schemas.microsoft.com/office/powerpoint/2010/main" val="1274660133"/>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98EE8-17B9-1447-AEF6-3BAA5EAE4EA2}"/>
              </a:ext>
            </a:extLst>
          </p:cNvPr>
          <p:cNvSpPr>
            <a:spLocks noGrp="1"/>
          </p:cNvSpPr>
          <p:nvPr>
            <p:ph type="title"/>
          </p:nvPr>
        </p:nvSpPr>
        <p:spPr/>
        <p:txBody>
          <a:bodyPr>
            <a:normAutofit/>
          </a:bodyPr>
          <a:lstStyle/>
          <a:p>
            <a:r>
              <a:rPr lang="en-US" b="0" dirty="0">
                <a:solidFill>
                  <a:schemeClr val="bg1"/>
                </a:solidFill>
              </a:rPr>
              <a:t>Iodine status among different population groups</a:t>
            </a:r>
          </a:p>
        </p:txBody>
      </p:sp>
      <p:graphicFrame>
        <p:nvGraphicFramePr>
          <p:cNvPr id="4" name="Table 3">
            <a:extLst>
              <a:ext uri="{FF2B5EF4-FFF2-40B4-BE49-F238E27FC236}">
                <a16:creationId xmlns:a16="http://schemas.microsoft.com/office/drawing/2014/main" id="{8F0CD40E-6E38-174E-BD73-DDC3503EE37F}"/>
              </a:ext>
            </a:extLst>
          </p:cNvPr>
          <p:cNvGraphicFramePr>
            <a:graphicFrameLocks noGrp="1"/>
          </p:cNvGraphicFramePr>
          <p:nvPr/>
        </p:nvGraphicFramePr>
        <p:xfrm>
          <a:off x="1616364" y="1211283"/>
          <a:ext cx="9249560" cy="2532342"/>
        </p:xfrm>
        <a:graphic>
          <a:graphicData uri="http://schemas.openxmlformats.org/drawingml/2006/table">
            <a:tbl>
              <a:tblPr firstRow="1" bandRow="1">
                <a:tableStyleId>{5940675A-B579-460E-94D1-54222C63F5DA}</a:tableStyleId>
              </a:tblPr>
              <a:tblGrid>
                <a:gridCol w="1849912">
                  <a:extLst>
                    <a:ext uri="{9D8B030D-6E8A-4147-A177-3AD203B41FA5}">
                      <a16:colId xmlns:a16="http://schemas.microsoft.com/office/drawing/2014/main" val="3507814565"/>
                    </a:ext>
                  </a:extLst>
                </a:gridCol>
                <a:gridCol w="1849912">
                  <a:extLst>
                    <a:ext uri="{9D8B030D-6E8A-4147-A177-3AD203B41FA5}">
                      <a16:colId xmlns:a16="http://schemas.microsoft.com/office/drawing/2014/main" val="1747739927"/>
                    </a:ext>
                  </a:extLst>
                </a:gridCol>
                <a:gridCol w="1849912">
                  <a:extLst>
                    <a:ext uri="{9D8B030D-6E8A-4147-A177-3AD203B41FA5}">
                      <a16:colId xmlns:a16="http://schemas.microsoft.com/office/drawing/2014/main" val="2249265084"/>
                    </a:ext>
                  </a:extLst>
                </a:gridCol>
                <a:gridCol w="1849912">
                  <a:extLst>
                    <a:ext uri="{9D8B030D-6E8A-4147-A177-3AD203B41FA5}">
                      <a16:colId xmlns:a16="http://schemas.microsoft.com/office/drawing/2014/main" val="1984088308"/>
                    </a:ext>
                  </a:extLst>
                </a:gridCol>
                <a:gridCol w="1849912">
                  <a:extLst>
                    <a:ext uri="{9D8B030D-6E8A-4147-A177-3AD203B41FA5}">
                      <a16:colId xmlns:a16="http://schemas.microsoft.com/office/drawing/2014/main" val="3173630792"/>
                    </a:ext>
                  </a:extLst>
                </a:gridCol>
              </a:tblGrid>
              <a:tr h="376754">
                <a:tc gridSpan="4">
                  <a:txBody>
                    <a:bodyPr/>
                    <a:lstStyle/>
                    <a:p>
                      <a:pPr algn="ctr"/>
                      <a:r>
                        <a:rPr lang="en-US" sz="1600" b="0" i="0" u="none" strike="noStrike" cap="none" spc="0" baseline="0" dirty="0">
                          <a:ln>
                            <a:noFill/>
                          </a:ln>
                          <a:solidFill>
                            <a:schemeClr val="tx1"/>
                          </a:solidFill>
                          <a:effectLst/>
                          <a:uFillTx/>
                          <a:latin typeface="+mj-lt"/>
                          <a:ea typeface="+mn-ea"/>
                          <a:cs typeface="+mn-cs"/>
                          <a:sym typeface="Arial"/>
                        </a:rPr>
                        <a:t>Example 1 of national MUICs among different population groups</a:t>
                      </a:r>
                    </a:p>
                  </a:txBody>
                  <a:tcPr/>
                </a:tc>
                <a:tc hMerge="1">
                  <a:txBody>
                    <a:bodyPr/>
                    <a:lstStyle/>
                    <a:p>
                      <a:pPr algn="l"/>
                      <a:endParaRPr lang="en-US" sz="1200" b="0" i="0" u="none" strike="noStrike" cap="none" spc="0" baseline="0" dirty="0">
                        <a:ln>
                          <a:noFill/>
                        </a:ln>
                        <a:solidFill>
                          <a:schemeClr val="tx1"/>
                        </a:solidFill>
                        <a:effectLst/>
                        <a:uFillTx/>
                        <a:latin typeface="+mn-lt"/>
                        <a:ea typeface="+mn-ea"/>
                        <a:cs typeface="+mn-cs"/>
                        <a:sym typeface="Arial"/>
                      </a:endParaRPr>
                    </a:p>
                  </a:txBody>
                  <a:tcPr>
                    <a:solidFill>
                      <a:schemeClr val="tx2">
                        <a:lumMod val="60000"/>
                        <a:lumOff val="40000"/>
                      </a:schemeClr>
                    </a:solidFill>
                  </a:tcPr>
                </a:tc>
                <a:tc hMerge="1">
                  <a:txBody>
                    <a:bodyPr/>
                    <a:lstStyle/>
                    <a:p>
                      <a:endParaRPr lang="en-US"/>
                    </a:p>
                  </a:txBody>
                  <a:tcPr/>
                </a:tc>
                <a:tc hMerge="1">
                  <a:txBody>
                    <a:bodyPr/>
                    <a:lstStyle/>
                    <a:p>
                      <a:endParaRPr lang="en-US"/>
                    </a:p>
                  </a:txBody>
                  <a:tcPr/>
                </a:tc>
                <a:tc>
                  <a:txBody>
                    <a:bodyPr/>
                    <a:lstStyle/>
                    <a:p>
                      <a:pPr algn="ctr"/>
                      <a:endParaRPr lang="en-US" sz="1600" b="0" i="0" u="none" strike="noStrike" cap="none" spc="0" baseline="0" dirty="0">
                        <a:ln>
                          <a:noFill/>
                        </a:ln>
                        <a:solidFill>
                          <a:schemeClr val="tx1"/>
                        </a:solidFill>
                        <a:effectLst/>
                        <a:uFillTx/>
                        <a:latin typeface="+mj-lt"/>
                        <a:ea typeface="+mn-ea"/>
                        <a:cs typeface="+mn-cs"/>
                        <a:sym typeface="Arial"/>
                      </a:endParaRPr>
                    </a:p>
                  </a:txBody>
                  <a:tcPr/>
                </a:tc>
                <a:extLst>
                  <a:ext uri="{0D108BD9-81ED-4DB2-BD59-A6C34878D82A}">
                    <a16:rowId xmlns:a16="http://schemas.microsoft.com/office/drawing/2014/main" val="2692588186"/>
                  </a:ext>
                </a:extLst>
              </a:tr>
              <a:tr h="376754">
                <a:tc>
                  <a:txBody>
                    <a:bodyPr/>
                    <a:lstStyle/>
                    <a:p>
                      <a:endParaRPr lang="en-US" sz="1600" dirty="0">
                        <a:latin typeface="+mj-lt"/>
                      </a:endParaRPr>
                    </a:p>
                  </a:txBody>
                  <a:tcPr/>
                </a:tc>
                <a:tc gridSpan="3">
                  <a:txBody>
                    <a:bodyPr/>
                    <a:lstStyle/>
                    <a:p>
                      <a:pPr algn="ctr"/>
                      <a:r>
                        <a:rPr lang="en-US" sz="1600" dirty="0">
                          <a:latin typeface="+mj-lt"/>
                        </a:rPr>
                        <a:t>MUIC (ug/L)</a:t>
                      </a:r>
                    </a:p>
                  </a:txBody>
                  <a:tcPr>
                    <a:solidFill>
                      <a:schemeClr val="tx2">
                        <a:lumMod val="60000"/>
                        <a:lumOff val="40000"/>
                      </a:schemeClr>
                    </a:solidFill>
                  </a:tcPr>
                </a:tc>
                <a:tc hMerge="1">
                  <a:txBody>
                    <a:bodyPr/>
                    <a:lstStyle/>
                    <a:p>
                      <a:endParaRPr lang="en-US" dirty="0"/>
                    </a:p>
                  </a:txBody>
                  <a:tcPr/>
                </a:tc>
                <a:tc hMerge="1">
                  <a:txBody>
                    <a:bodyPr/>
                    <a:lstStyle/>
                    <a:p>
                      <a:endParaRPr lang="en-US" dirty="0"/>
                    </a:p>
                  </a:txBody>
                  <a:tcPr/>
                </a:tc>
                <a:tc>
                  <a:txBody>
                    <a:bodyPr/>
                    <a:lstStyle/>
                    <a:p>
                      <a:pPr algn="ctr"/>
                      <a:endParaRPr lang="en-US" sz="1600" dirty="0">
                        <a:latin typeface="+mj-lt"/>
                      </a:endParaRPr>
                    </a:p>
                  </a:txBody>
                  <a:tcPr>
                    <a:solidFill>
                      <a:schemeClr val="tx2">
                        <a:lumMod val="60000"/>
                        <a:lumOff val="40000"/>
                      </a:schemeClr>
                    </a:solidFill>
                  </a:tcPr>
                </a:tc>
                <a:extLst>
                  <a:ext uri="{0D108BD9-81ED-4DB2-BD59-A6C34878D82A}">
                    <a16:rowId xmlns:a16="http://schemas.microsoft.com/office/drawing/2014/main" val="19227569"/>
                  </a:ext>
                </a:extLst>
              </a:tr>
              <a:tr h="46449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dirty="0">
                          <a:latin typeface="+mj-lt"/>
                        </a:rPr>
                        <a:t>Population group</a:t>
                      </a:r>
                    </a:p>
                    <a:p>
                      <a:endParaRPr lang="en-US" sz="1600" dirty="0">
                        <a:latin typeface="+mj-lt"/>
                      </a:endParaRPr>
                    </a:p>
                  </a:txBody>
                  <a:tcPr>
                    <a:solidFill>
                      <a:schemeClr val="tx2">
                        <a:lumMod val="60000"/>
                        <a:lumOff val="40000"/>
                      </a:schemeClr>
                    </a:solidFill>
                  </a:tcPr>
                </a:tc>
                <a:tc>
                  <a:txBody>
                    <a:bodyPr/>
                    <a:lstStyle/>
                    <a:p>
                      <a:r>
                        <a:rPr lang="en-US" sz="1600" b="1" dirty="0">
                          <a:latin typeface="+mj-lt"/>
                        </a:rPr>
                        <a:t>Insufficient</a:t>
                      </a:r>
                    </a:p>
                  </a:txBody>
                  <a:tcPr>
                    <a:solidFill>
                      <a:schemeClr val="tx2">
                        <a:lumMod val="75000"/>
                      </a:schemeClr>
                    </a:solidFill>
                  </a:tcPr>
                </a:tc>
                <a:tc>
                  <a:txBody>
                    <a:bodyPr/>
                    <a:lstStyle/>
                    <a:p>
                      <a:r>
                        <a:rPr lang="en-US" sz="1600" b="1" dirty="0">
                          <a:latin typeface="+mj-lt"/>
                        </a:rPr>
                        <a:t>Adequate </a:t>
                      </a:r>
                    </a:p>
                  </a:txBody>
                  <a:tcPr>
                    <a:solidFill>
                      <a:schemeClr val="tx2">
                        <a:lumMod val="75000"/>
                      </a:schemeClr>
                    </a:solidFill>
                  </a:tcPr>
                </a:tc>
                <a:tc>
                  <a:txBody>
                    <a:bodyPr/>
                    <a:lstStyle/>
                    <a:p>
                      <a:r>
                        <a:rPr lang="en-US" sz="1600" b="1" dirty="0">
                          <a:latin typeface="+mj-lt"/>
                        </a:rPr>
                        <a:t>Above requirement and excessive</a:t>
                      </a:r>
                    </a:p>
                  </a:txBody>
                  <a:tcPr>
                    <a:solidFill>
                      <a:schemeClr val="tx2">
                        <a:lumMod val="75000"/>
                      </a:schemeClr>
                    </a:solidFill>
                  </a:tcPr>
                </a:tc>
                <a:tc>
                  <a:txBody>
                    <a:bodyPr/>
                    <a:lstStyle/>
                    <a:p>
                      <a:r>
                        <a:rPr lang="en-US" sz="1600" b="1" dirty="0">
                          <a:latin typeface="+mj-lt"/>
                        </a:rPr>
                        <a:t>Classification of status</a:t>
                      </a:r>
                    </a:p>
                  </a:txBody>
                  <a:tcPr>
                    <a:solidFill>
                      <a:schemeClr val="tx2">
                        <a:lumMod val="75000"/>
                      </a:schemeClr>
                    </a:solidFill>
                  </a:tcPr>
                </a:tc>
                <a:extLst>
                  <a:ext uri="{0D108BD9-81ED-4DB2-BD59-A6C34878D82A}">
                    <a16:rowId xmlns:a16="http://schemas.microsoft.com/office/drawing/2014/main" val="2163913975"/>
                  </a:ext>
                </a:extLst>
              </a:tr>
              <a:tr h="376754">
                <a:tc>
                  <a:txBody>
                    <a:bodyPr/>
                    <a:lstStyle/>
                    <a:p>
                      <a:r>
                        <a:rPr lang="en-US" sz="1600" b="1" dirty="0">
                          <a:latin typeface="+mj-lt"/>
                        </a:rPr>
                        <a:t>School aged children</a:t>
                      </a:r>
                    </a:p>
                  </a:txBody>
                  <a:tcPr>
                    <a:solidFill>
                      <a:schemeClr val="tx2">
                        <a:lumMod val="75000"/>
                      </a:schemeClr>
                    </a:solidFill>
                  </a:tcPr>
                </a:tc>
                <a:tc>
                  <a:txBody>
                    <a:bodyPr/>
                    <a:lstStyle/>
                    <a:p>
                      <a:endParaRPr lang="en-US" sz="1600" dirty="0">
                        <a:latin typeface="+mj-lt"/>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dirty="0">
                          <a:latin typeface="+mj-lt"/>
                        </a:rPr>
                        <a:t>163</a:t>
                      </a:r>
                    </a:p>
                    <a:p>
                      <a:endParaRPr lang="en-US" sz="1600" dirty="0">
                        <a:latin typeface="+mj-lt"/>
                      </a:endParaRPr>
                    </a:p>
                  </a:txBody>
                  <a:tcPr>
                    <a:solidFill>
                      <a:srgbClr val="92D050"/>
                    </a:solidFill>
                  </a:tcPr>
                </a:tc>
                <a:tc>
                  <a:txBody>
                    <a:bodyPr/>
                    <a:lstStyle/>
                    <a:p>
                      <a:endParaRPr lang="en-US" sz="1600" u="sng" dirty="0">
                        <a:latin typeface="+mj-lt"/>
                      </a:endParaRPr>
                    </a:p>
                  </a:txBody>
                  <a:tcPr/>
                </a:tc>
                <a:tc>
                  <a:txBody>
                    <a:bodyPr/>
                    <a:lstStyle/>
                    <a:p>
                      <a:r>
                        <a:rPr lang="en-US" sz="1600" u="none" dirty="0">
                          <a:latin typeface="+mj-lt"/>
                        </a:rPr>
                        <a:t>Adequate </a:t>
                      </a:r>
                    </a:p>
                  </a:txBody>
                  <a:tcPr/>
                </a:tc>
                <a:extLst>
                  <a:ext uri="{0D108BD9-81ED-4DB2-BD59-A6C34878D82A}">
                    <a16:rowId xmlns:a16="http://schemas.microsoft.com/office/drawing/2014/main" val="4161493951"/>
                  </a:ext>
                </a:extLst>
              </a:tr>
              <a:tr h="376754">
                <a:tc>
                  <a:txBody>
                    <a:bodyPr/>
                    <a:lstStyle/>
                    <a:p>
                      <a:r>
                        <a:rPr lang="en-US" sz="1600" b="1" dirty="0">
                          <a:latin typeface="+mj-lt"/>
                        </a:rPr>
                        <a:t>Pregnant women</a:t>
                      </a:r>
                    </a:p>
                  </a:txBody>
                  <a:tcPr>
                    <a:solidFill>
                      <a:schemeClr val="tx2">
                        <a:lumMod val="75000"/>
                      </a:schemeClr>
                    </a:solidFill>
                  </a:tcPr>
                </a:tc>
                <a:tc>
                  <a:txBody>
                    <a:bodyPr/>
                    <a:lstStyle/>
                    <a:p>
                      <a:r>
                        <a:rPr lang="en-US" sz="1600" dirty="0">
                          <a:latin typeface="+mj-lt"/>
                        </a:rPr>
                        <a:t>113</a:t>
                      </a:r>
                    </a:p>
                  </a:txBody>
                  <a:tcPr>
                    <a:solidFill>
                      <a:srgbClr val="FFC000"/>
                    </a:solidFill>
                  </a:tcPr>
                </a:tc>
                <a:tc>
                  <a:txBody>
                    <a:bodyPr/>
                    <a:lstStyle/>
                    <a:p>
                      <a:endParaRPr lang="en-US" sz="1600" dirty="0">
                        <a:latin typeface="+mj-lt"/>
                      </a:endParaRPr>
                    </a:p>
                  </a:txBody>
                  <a:tcPr/>
                </a:tc>
                <a:tc>
                  <a:txBody>
                    <a:bodyPr/>
                    <a:lstStyle/>
                    <a:p>
                      <a:endParaRPr lang="en-US" sz="1600" dirty="0">
                        <a:latin typeface="+mj-lt"/>
                      </a:endParaRPr>
                    </a:p>
                  </a:txBody>
                  <a:tcPr/>
                </a:tc>
                <a:tc>
                  <a:txBody>
                    <a:bodyPr/>
                    <a:lstStyle/>
                    <a:p>
                      <a:r>
                        <a:rPr lang="en-US" sz="1600" dirty="0">
                          <a:latin typeface="+mj-lt"/>
                        </a:rPr>
                        <a:t>Insufficient</a:t>
                      </a:r>
                    </a:p>
                  </a:txBody>
                  <a:tcPr/>
                </a:tc>
                <a:extLst>
                  <a:ext uri="{0D108BD9-81ED-4DB2-BD59-A6C34878D82A}">
                    <a16:rowId xmlns:a16="http://schemas.microsoft.com/office/drawing/2014/main" val="731369812"/>
                  </a:ext>
                </a:extLst>
              </a:tr>
            </a:tbl>
          </a:graphicData>
        </a:graphic>
      </p:graphicFrame>
      <p:sp>
        <p:nvSpPr>
          <p:cNvPr id="5" name="Text Placeholder 2">
            <a:extLst>
              <a:ext uri="{FF2B5EF4-FFF2-40B4-BE49-F238E27FC236}">
                <a16:creationId xmlns:a16="http://schemas.microsoft.com/office/drawing/2014/main" id="{0FD446EF-5E1E-F14D-996E-16F735CE8205}"/>
              </a:ext>
            </a:extLst>
          </p:cNvPr>
          <p:cNvSpPr txBox="1">
            <a:spLocks/>
          </p:cNvSpPr>
          <p:nvPr/>
        </p:nvSpPr>
        <p:spPr>
          <a:xfrm>
            <a:off x="936454" y="4052389"/>
            <a:ext cx="10609379" cy="2532342"/>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lnSpcReduction="10000"/>
          </a:bodyPr>
          <a:lstStyle>
            <a:lvl1pPr marL="0" marR="0" indent="1587" algn="l" defTabSz="914400" rtl="0" latinLnBrk="0">
              <a:lnSpc>
                <a:spcPct val="100000"/>
              </a:lnSpc>
              <a:spcBef>
                <a:spcPts val="30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Arial"/>
              </a:defRPr>
            </a:lvl1pPr>
            <a:lvl2pPr marL="227013" marR="0" indent="-227013" algn="l" defTabSz="914400" rtl="0" latinLnBrk="0">
              <a:lnSpc>
                <a:spcPct val="100000"/>
              </a:lnSpc>
              <a:spcBef>
                <a:spcPts val="300"/>
              </a:spcBef>
              <a:spcAft>
                <a:spcPts val="0"/>
              </a:spcAft>
              <a:buClrTx/>
              <a:buSzPct val="100000"/>
              <a:buFontTx/>
              <a:buChar char="▪"/>
              <a:tabLst/>
              <a:defRPr sz="2400" b="0" i="0" u="none" strike="noStrike" cap="none" spc="0" baseline="0">
                <a:ln>
                  <a:noFill/>
                </a:ln>
                <a:solidFill>
                  <a:srgbClr val="000000"/>
                </a:solidFill>
                <a:uFillTx/>
                <a:latin typeface="+mj-lt"/>
                <a:ea typeface="+mj-ea"/>
                <a:cs typeface="+mj-cs"/>
                <a:sym typeface="Arial"/>
              </a:defRPr>
            </a:lvl2pPr>
            <a:lvl3pPr marL="447675" marR="0" indent="-173037" algn="l" defTabSz="914400" rtl="0" latinLnBrk="0">
              <a:lnSpc>
                <a:spcPct val="100000"/>
              </a:lnSpc>
              <a:spcBef>
                <a:spcPts val="300"/>
              </a:spcBef>
              <a:spcAft>
                <a:spcPts val="0"/>
              </a:spcAft>
              <a:buClrTx/>
              <a:buSzPct val="100000"/>
              <a:buFontTx/>
              <a:buChar char="–"/>
              <a:tabLst/>
              <a:defRPr sz="2400" b="0" i="0" u="none" strike="noStrike" cap="none" spc="0" baseline="0">
                <a:ln>
                  <a:noFill/>
                </a:ln>
                <a:solidFill>
                  <a:srgbClr val="000000"/>
                </a:solidFill>
                <a:uFillTx/>
                <a:latin typeface="+mj-lt"/>
                <a:ea typeface="+mj-ea"/>
                <a:cs typeface="+mj-cs"/>
                <a:sym typeface="Arial"/>
              </a:defRPr>
            </a:lvl3pPr>
            <a:lvl4pPr marL="630237" marR="0" indent="-171450" algn="l" defTabSz="914400" rtl="0" latinLnBrk="0">
              <a:lnSpc>
                <a:spcPct val="100000"/>
              </a:lnSpc>
              <a:spcBef>
                <a:spcPts val="300"/>
              </a:spcBef>
              <a:spcAft>
                <a:spcPts val="0"/>
              </a:spcAft>
              <a:buClrTx/>
              <a:buSzPct val="100000"/>
              <a:buFontTx/>
              <a:buChar char="•"/>
              <a:tabLst/>
              <a:defRPr sz="2400" b="0" i="0" u="none" strike="noStrike" cap="none" spc="0" baseline="0">
                <a:ln>
                  <a:noFill/>
                </a:ln>
                <a:solidFill>
                  <a:srgbClr val="000000"/>
                </a:solidFill>
                <a:uFillTx/>
                <a:latin typeface="+mj-lt"/>
                <a:ea typeface="+mj-ea"/>
                <a:cs typeface="+mj-cs"/>
                <a:sym typeface="Arial"/>
              </a:defRPr>
            </a:lvl4pPr>
            <a:lvl5pPr marL="800100" marR="0" indent="-171450" algn="l" defTabSz="914400" rtl="0" latinLnBrk="0">
              <a:lnSpc>
                <a:spcPct val="100000"/>
              </a:lnSpc>
              <a:spcBef>
                <a:spcPts val="300"/>
              </a:spcBef>
              <a:spcAft>
                <a:spcPts val="0"/>
              </a:spcAft>
              <a:buClrTx/>
              <a:buSzPct val="100000"/>
              <a:buFontTx/>
              <a:buChar char="–"/>
              <a:tabLst/>
              <a:defRPr sz="2400" b="0" i="0" u="none" strike="noStrike" cap="none" spc="0" baseline="0">
                <a:ln>
                  <a:noFill/>
                </a:ln>
                <a:solidFill>
                  <a:srgbClr val="000000"/>
                </a:solidFill>
                <a:uFillTx/>
                <a:latin typeface="+mj-lt"/>
                <a:ea typeface="+mj-ea"/>
                <a:cs typeface="+mj-cs"/>
                <a:sym typeface="Arial"/>
              </a:defRPr>
            </a:lvl5pPr>
            <a:lvl6pPr marL="2560320" marR="0" indent="-274320" algn="l" defTabSz="914400" rtl="0" latinLnBrk="0">
              <a:lnSpc>
                <a:spcPct val="100000"/>
              </a:lnSpc>
              <a:spcBef>
                <a:spcPts val="300"/>
              </a:spcBef>
              <a:spcAft>
                <a:spcPts val="0"/>
              </a:spcAft>
              <a:buClrTx/>
              <a:buSzPct val="100000"/>
              <a:buFontTx/>
              <a:buChar char="•"/>
              <a:tabLst/>
              <a:defRPr sz="2400" b="0" i="0" u="none" strike="noStrike" cap="none" spc="0" baseline="0">
                <a:ln>
                  <a:noFill/>
                </a:ln>
                <a:solidFill>
                  <a:srgbClr val="000000"/>
                </a:solidFill>
                <a:uFillTx/>
                <a:latin typeface="+mj-lt"/>
                <a:ea typeface="+mj-ea"/>
                <a:cs typeface="+mj-cs"/>
                <a:sym typeface="Arial"/>
              </a:defRPr>
            </a:lvl6pPr>
            <a:lvl7pPr marL="3017520" marR="0" indent="-274320" algn="l" defTabSz="914400" rtl="0" latinLnBrk="0">
              <a:lnSpc>
                <a:spcPct val="100000"/>
              </a:lnSpc>
              <a:spcBef>
                <a:spcPts val="300"/>
              </a:spcBef>
              <a:spcAft>
                <a:spcPts val="0"/>
              </a:spcAft>
              <a:buClrTx/>
              <a:buSzPct val="100000"/>
              <a:buFontTx/>
              <a:buChar char="•"/>
              <a:tabLst/>
              <a:defRPr sz="2400" b="0" i="0" u="none" strike="noStrike" cap="none" spc="0" baseline="0">
                <a:ln>
                  <a:noFill/>
                </a:ln>
                <a:solidFill>
                  <a:srgbClr val="000000"/>
                </a:solidFill>
                <a:uFillTx/>
                <a:latin typeface="+mj-lt"/>
                <a:ea typeface="+mj-ea"/>
                <a:cs typeface="+mj-cs"/>
                <a:sym typeface="Arial"/>
              </a:defRPr>
            </a:lvl7pPr>
            <a:lvl8pPr marL="3474720" marR="0" indent="-274320" algn="l" defTabSz="914400" rtl="0" latinLnBrk="0">
              <a:lnSpc>
                <a:spcPct val="100000"/>
              </a:lnSpc>
              <a:spcBef>
                <a:spcPts val="300"/>
              </a:spcBef>
              <a:spcAft>
                <a:spcPts val="0"/>
              </a:spcAft>
              <a:buClrTx/>
              <a:buSzPct val="100000"/>
              <a:buFontTx/>
              <a:buChar char="•"/>
              <a:tabLst/>
              <a:defRPr sz="2400" b="0" i="0" u="none" strike="noStrike" cap="none" spc="0" baseline="0">
                <a:ln>
                  <a:noFill/>
                </a:ln>
                <a:solidFill>
                  <a:srgbClr val="000000"/>
                </a:solidFill>
                <a:uFillTx/>
                <a:latin typeface="+mj-lt"/>
                <a:ea typeface="+mj-ea"/>
                <a:cs typeface="+mj-cs"/>
                <a:sym typeface="Arial"/>
              </a:defRPr>
            </a:lvl8pPr>
            <a:lvl9pPr marL="3931920" marR="0" indent="-274320" algn="l" defTabSz="914400" rtl="0" latinLnBrk="0">
              <a:lnSpc>
                <a:spcPct val="100000"/>
              </a:lnSpc>
              <a:spcBef>
                <a:spcPts val="300"/>
              </a:spcBef>
              <a:spcAft>
                <a:spcPts val="0"/>
              </a:spcAft>
              <a:buClrTx/>
              <a:buSzPct val="100000"/>
              <a:buFontTx/>
              <a:buChar char="•"/>
              <a:tabLst/>
              <a:defRPr sz="2400" b="0" i="0" u="none" strike="noStrike" cap="none" spc="0" baseline="0">
                <a:ln>
                  <a:noFill/>
                </a:ln>
                <a:solidFill>
                  <a:srgbClr val="000000"/>
                </a:solidFill>
                <a:uFillTx/>
                <a:latin typeface="+mj-lt"/>
                <a:ea typeface="+mj-ea"/>
                <a:cs typeface="+mj-cs"/>
                <a:sym typeface="Arial"/>
              </a:defRPr>
            </a:lvl9pPr>
          </a:lstStyle>
          <a:p>
            <a:pPr indent="0" hangingPunct="1"/>
            <a:r>
              <a:rPr lang="en-US" dirty="0"/>
              <a:t>But now we also have data on pregnant women:</a:t>
            </a:r>
          </a:p>
          <a:p>
            <a:pPr marL="342900" indent="-342900" hangingPunct="1">
              <a:buFont typeface="Arial" panose="020B0604020202020204" pitchFamily="34" charset="0"/>
              <a:buChar char="•"/>
            </a:pPr>
            <a:r>
              <a:rPr lang="en-US" dirty="0"/>
              <a:t>Iodine status is categorized as adequate for school aged children</a:t>
            </a:r>
          </a:p>
          <a:p>
            <a:pPr marL="342900" indent="-342900" hangingPunct="1">
              <a:buFont typeface="Arial" panose="020B0604020202020204" pitchFamily="34" charset="0"/>
              <a:buChar char="•"/>
            </a:pPr>
            <a:r>
              <a:rPr lang="en-US" dirty="0"/>
              <a:t>Iodine status is insufficient for pregnant women </a:t>
            </a:r>
            <a:r>
              <a:rPr lang="en-US" dirty="0">
                <a:sym typeface="Wingdings" pitchFamily="2" charset="2"/>
              </a:rPr>
              <a:t> this needs attention</a:t>
            </a:r>
          </a:p>
          <a:p>
            <a:pPr marL="342900" indent="-342900" hangingPunct="1">
              <a:buFont typeface="Arial" panose="020B0604020202020204" pitchFamily="34" charset="0"/>
              <a:buChar char="•"/>
            </a:pPr>
            <a:endParaRPr lang="en-US" dirty="0">
              <a:sym typeface="Wingdings" pitchFamily="2" charset="2"/>
            </a:endParaRPr>
          </a:p>
          <a:p>
            <a:pPr indent="0" algn="ctr" hangingPunct="1"/>
            <a:r>
              <a:rPr lang="en-US" b="1" dirty="0">
                <a:solidFill>
                  <a:srgbClr val="FA5DFF"/>
                </a:solidFill>
              </a:rPr>
              <a:t>As resources allow, the adequacy of iodine intakes should be examined among different subsets of the population, especially among groups vulnerable to deficiency</a:t>
            </a:r>
          </a:p>
        </p:txBody>
      </p:sp>
      <p:sp>
        <p:nvSpPr>
          <p:cNvPr id="3" name="Slide Number Placeholder 2">
            <a:extLst>
              <a:ext uri="{FF2B5EF4-FFF2-40B4-BE49-F238E27FC236}">
                <a16:creationId xmlns:a16="http://schemas.microsoft.com/office/drawing/2014/main" id="{1B0D202D-6435-A041-B8B0-D5382EDE4AC6}"/>
              </a:ext>
            </a:extLst>
          </p:cNvPr>
          <p:cNvSpPr>
            <a:spLocks noGrp="1"/>
          </p:cNvSpPr>
          <p:nvPr>
            <p:ph type="sldNum" sz="quarter" idx="2"/>
          </p:nvPr>
        </p:nvSpPr>
        <p:spPr>
          <a:xfrm>
            <a:off x="11803651" y="6514371"/>
            <a:ext cx="169918" cy="153888"/>
          </a:xfrm>
        </p:spPr>
        <p:txBody>
          <a:bodyPr/>
          <a:lstStyle/>
          <a:p>
            <a:fld id="{86CB4B4D-7CA3-9044-876B-883B54F8677D}" type="slidenum">
              <a:rPr lang="de-CH" smtClean="0">
                <a:solidFill>
                  <a:schemeClr val="tx2"/>
                </a:solidFill>
              </a:rPr>
              <a:t>22</a:t>
            </a:fld>
            <a:endParaRPr lang="de-CH">
              <a:solidFill>
                <a:schemeClr val="tx2"/>
              </a:solidFill>
            </a:endParaRPr>
          </a:p>
        </p:txBody>
      </p:sp>
    </p:spTree>
    <p:extLst>
      <p:ext uri="{BB962C8B-B14F-4D97-AF65-F5344CB8AC3E}">
        <p14:creationId xmlns:p14="http://schemas.microsoft.com/office/powerpoint/2010/main" val="3468181708"/>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45">
            <a:extLst>
              <a:ext uri="{FF2B5EF4-FFF2-40B4-BE49-F238E27FC236}">
                <a16:creationId xmlns:a16="http://schemas.microsoft.com/office/drawing/2014/main" id="{DEB1932D-C4E3-3142-A5C0-D82DAD4E1714}"/>
              </a:ext>
            </a:extLst>
          </p:cNvPr>
          <p:cNvSpPr txBox="1"/>
          <p:nvPr/>
        </p:nvSpPr>
        <p:spPr>
          <a:xfrm>
            <a:off x="10027404" y="1243272"/>
            <a:ext cx="2620213" cy="23083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2400" dirty="0"/>
              <a:t>Examine the median urinary iodine concentration (MUIC) by subgroups</a:t>
            </a:r>
          </a:p>
        </p:txBody>
      </p:sp>
      <p:grpSp>
        <p:nvGrpSpPr>
          <p:cNvPr id="25" name="Group 24">
            <a:extLst>
              <a:ext uri="{FF2B5EF4-FFF2-40B4-BE49-F238E27FC236}">
                <a16:creationId xmlns:a16="http://schemas.microsoft.com/office/drawing/2014/main" id="{3149F718-45EE-6F42-BFB1-D9D469027EC7}"/>
              </a:ext>
            </a:extLst>
          </p:cNvPr>
          <p:cNvGrpSpPr/>
          <p:nvPr/>
        </p:nvGrpSpPr>
        <p:grpSpPr>
          <a:xfrm>
            <a:off x="1694213" y="954856"/>
            <a:ext cx="8288977" cy="6302066"/>
            <a:chOff x="2268186" y="953757"/>
            <a:chExt cx="8017423" cy="6302066"/>
          </a:xfrm>
        </p:grpSpPr>
        <p:sp>
          <p:nvSpPr>
            <p:cNvPr id="26" name="Oval 25">
              <a:extLst>
                <a:ext uri="{FF2B5EF4-FFF2-40B4-BE49-F238E27FC236}">
                  <a16:creationId xmlns:a16="http://schemas.microsoft.com/office/drawing/2014/main" id="{78BE2F19-A279-CE42-B149-B721B6E1853E}"/>
                </a:ext>
              </a:extLst>
            </p:cNvPr>
            <p:cNvSpPr/>
            <p:nvPr/>
          </p:nvSpPr>
          <p:spPr>
            <a:xfrm>
              <a:off x="2268186" y="953757"/>
              <a:ext cx="8017423" cy="6302066"/>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u="sng" dirty="0">
                <a:solidFill>
                  <a:schemeClr val="tx1"/>
                </a:solidFill>
                <a:latin typeface="+mj-lt"/>
              </a:endParaRPr>
            </a:p>
          </p:txBody>
        </p:sp>
        <p:sp>
          <p:nvSpPr>
            <p:cNvPr id="45" name="Oval 44">
              <a:extLst>
                <a:ext uri="{FF2B5EF4-FFF2-40B4-BE49-F238E27FC236}">
                  <a16:creationId xmlns:a16="http://schemas.microsoft.com/office/drawing/2014/main" id="{EAA7900D-62D9-8642-8320-57858B191E9E}"/>
                </a:ext>
              </a:extLst>
            </p:cNvPr>
            <p:cNvSpPr/>
            <p:nvPr/>
          </p:nvSpPr>
          <p:spPr>
            <a:xfrm>
              <a:off x="3705100" y="2031239"/>
              <a:ext cx="4780555" cy="4238931"/>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u="sng" dirty="0">
                <a:solidFill>
                  <a:schemeClr val="tx1"/>
                </a:solidFill>
                <a:latin typeface="+mj-lt"/>
              </a:endParaRPr>
            </a:p>
          </p:txBody>
        </p:sp>
        <p:sp>
          <p:nvSpPr>
            <p:cNvPr id="48" name="Oval 47">
              <a:extLst>
                <a:ext uri="{FF2B5EF4-FFF2-40B4-BE49-F238E27FC236}">
                  <a16:creationId xmlns:a16="http://schemas.microsoft.com/office/drawing/2014/main" id="{F6E07328-099C-5B46-9CC7-6FA732A429A7}"/>
                </a:ext>
              </a:extLst>
            </p:cNvPr>
            <p:cNvSpPr/>
            <p:nvPr/>
          </p:nvSpPr>
          <p:spPr>
            <a:xfrm>
              <a:off x="4934063" y="3238964"/>
              <a:ext cx="2433907" cy="1846829"/>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a:solidFill>
                    <a:schemeClr val="tx1"/>
                  </a:solidFill>
                  <a:latin typeface="+mj-lt"/>
                </a:rPr>
                <a:t>GOAL</a:t>
              </a:r>
              <a:r>
                <a:rPr lang="en-US" sz="1600" dirty="0">
                  <a:solidFill>
                    <a:schemeClr val="tx1"/>
                  </a:solidFill>
                  <a:latin typeface="+mj-lt"/>
                </a:rPr>
                <a:t> optimum iodine nutrition for all</a:t>
              </a:r>
            </a:p>
            <a:p>
              <a:pPr algn="ctr"/>
              <a:r>
                <a:rPr lang="en-US" sz="1600" b="1" u="sng" dirty="0">
                  <a:solidFill>
                    <a:schemeClr val="tx1"/>
                  </a:solidFill>
                  <a:latin typeface="+mj-lt"/>
                </a:rPr>
                <a:t>Strategy:</a:t>
              </a:r>
              <a:r>
                <a:rPr lang="en-US" sz="1600" dirty="0">
                  <a:solidFill>
                    <a:schemeClr val="tx1"/>
                  </a:solidFill>
                  <a:latin typeface="+mj-lt"/>
                </a:rPr>
                <a:t> iodize all edible salt for human use</a:t>
              </a:r>
              <a:endParaRPr lang="en-US" sz="1600" b="1" u="sng" dirty="0">
                <a:solidFill>
                  <a:schemeClr val="tx1"/>
                </a:solidFill>
                <a:latin typeface="+mj-lt"/>
              </a:endParaRPr>
            </a:p>
          </p:txBody>
        </p:sp>
        <p:sp>
          <p:nvSpPr>
            <p:cNvPr id="50" name="TextBox 49">
              <a:extLst>
                <a:ext uri="{FF2B5EF4-FFF2-40B4-BE49-F238E27FC236}">
                  <a16:creationId xmlns:a16="http://schemas.microsoft.com/office/drawing/2014/main" id="{08890E01-0E08-9842-A742-48AAE6EC1CA5}"/>
                </a:ext>
              </a:extLst>
            </p:cNvPr>
            <p:cNvSpPr txBox="1"/>
            <p:nvPr/>
          </p:nvSpPr>
          <p:spPr>
            <a:xfrm>
              <a:off x="4906854" y="2331016"/>
              <a:ext cx="1975243"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dirty="0"/>
                <a:t>Define b</a:t>
              </a:r>
              <a:r>
                <a:rPr kumimoji="0" lang="en-US" sz="1800" b="0" i="0" u="none" strike="noStrike" cap="none" spc="0" normalizeH="0" baseline="0" dirty="0">
                  <a:ln>
                    <a:noFill/>
                  </a:ln>
                  <a:solidFill>
                    <a:srgbClr val="000000"/>
                  </a:solidFill>
                  <a:effectLst/>
                  <a:uFillTx/>
                  <a:ea typeface="+mj-ea"/>
                  <a:cs typeface="+mj-cs"/>
                  <a:sym typeface="Arial"/>
                </a:rPr>
                <a:t>aseline</a:t>
              </a:r>
            </a:p>
          </p:txBody>
        </p:sp>
        <p:sp>
          <p:nvSpPr>
            <p:cNvPr id="51" name="TextBox 50">
              <a:extLst>
                <a:ext uri="{FF2B5EF4-FFF2-40B4-BE49-F238E27FC236}">
                  <a16:creationId xmlns:a16="http://schemas.microsoft.com/office/drawing/2014/main" id="{03BC331E-E287-6141-A998-524DC97F828B}"/>
                </a:ext>
              </a:extLst>
            </p:cNvPr>
            <p:cNvSpPr txBox="1"/>
            <p:nvPr/>
          </p:nvSpPr>
          <p:spPr>
            <a:xfrm>
              <a:off x="4949620" y="2612348"/>
              <a:ext cx="1472540"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ea typeface="+mj-ea"/>
                  <a:cs typeface="+mj-cs"/>
                  <a:sym typeface="Arial"/>
                </a:rPr>
                <a:t>Iodine status</a:t>
              </a:r>
            </a:p>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ea typeface="+mj-ea"/>
                  <a:cs typeface="+mj-cs"/>
                  <a:sym typeface="Arial"/>
                </a:rPr>
                <a:t>salt supply &amp;  consumption</a:t>
              </a:r>
            </a:p>
          </p:txBody>
        </p:sp>
        <p:sp>
          <p:nvSpPr>
            <p:cNvPr id="52" name="TextBox 51">
              <a:extLst>
                <a:ext uri="{FF2B5EF4-FFF2-40B4-BE49-F238E27FC236}">
                  <a16:creationId xmlns:a16="http://schemas.microsoft.com/office/drawing/2014/main" id="{9674D36C-7B91-7A46-9C85-ED725297E402}"/>
                </a:ext>
              </a:extLst>
            </p:cNvPr>
            <p:cNvSpPr txBox="1"/>
            <p:nvPr/>
          </p:nvSpPr>
          <p:spPr>
            <a:xfrm>
              <a:off x="4033155" y="4929932"/>
              <a:ext cx="1739569"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ea typeface="+mj-ea"/>
                  <a:cs typeface="+mj-cs"/>
                  <a:sym typeface="Arial"/>
                </a:rPr>
                <a:t>Design program</a:t>
              </a:r>
            </a:p>
          </p:txBody>
        </p:sp>
        <p:sp>
          <p:nvSpPr>
            <p:cNvPr id="53" name="TextBox 52">
              <a:extLst>
                <a:ext uri="{FF2B5EF4-FFF2-40B4-BE49-F238E27FC236}">
                  <a16:creationId xmlns:a16="http://schemas.microsoft.com/office/drawing/2014/main" id="{89BD3C02-0A42-E14C-8272-4A236D978E8C}"/>
                </a:ext>
              </a:extLst>
            </p:cNvPr>
            <p:cNvSpPr txBox="1"/>
            <p:nvPr/>
          </p:nvSpPr>
          <p:spPr>
            <a:xfrm>
              <a:off x="4962113" y="5191550"/>
              <a:ext cx="1271513" cy="830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ea typeface="+mj-ea"/>
                  <a:cs typeface="+mj-cs"/>
                  <a:sym typeface="Arial"/>
                </a:rPr>
                <a:t>Targets</a:t>
              </a:r>
            </a:p>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ea typeface="+mj-ea"/>
                  <a:cs typeface="+mj-cs"/>
                  <a:sym typeface="Arial"/>
                </a:rPr>
                <a:t>Legislation</a:t>
              </a:r>
            </a:p>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ea typeface="+mj-ea"/>
                  <a:cs typeface="+mj-cs"/>
                  <a:sym typeface="Arial"/>
                </a:rPr>
                <a:t>Management</a:t>
              </a:r>
            </a:p>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ea typeface="+mj-ea"/>
                  <a:cs typeface="+mj-cs"/>
                  <a:sym typeface="Arial"/>
                </a:rPr>
                <a:t>budget</a:t>
              </a:r>
            </a:p>
          </p:txBody>
        </p:sp>
        <p:sp>
          <p:nvSpPr>
            <p:cNvPr id="54" name="TextBox 53">
              <a:extLst>
                <a:ext uri="{FF2B5EF4-FFF2-40B4-BE49-F238E27FC236}">
                  <a16:creationId xmlns:a16="http://schemas.microsoft.com/office/drawing/2014/main" id="{6D5733D6-840B-7F4F-B4A9-77CF09D6D00E}"/>
                </a:ext>
              </a:extLst>
            </p:cNvPr>
            <p:cNvSpPr txBox="1"/>
            <p:nvPr/>
          </p:nvSpPr>
          <p:spPr>
            <a:xfrm>
              <a:off x="5987758" y="5030404"/>
              <a:ext cx="2112656"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ea typeface="+mj-ea"/>
                  <a:cs typeface="+mj-cs"/>
                  <a:sym typeface="Arial"/>
                </a:rPr>
                <a:t>Implement program</a:t>
              </a:r>
            </a:p>
          </p:txBody>
        </p:sp>
        <p:sp>
          <p:nvSpPr>
            <p:cNvPr id="55" name="TextBox 54">
              <a:extLst>
                <a:ext uri="{FF2B5EF4-FFF2-40B4-BE49-F238E27FC236}">
                  <a16:creationId xmlns:a16="http://schemas.microsoft.com/office/drawing/2014/main" id="{8D6D4514-C544-C94C-AB59-4430C5FC9694}"/>
                </a:ext>
              </a:extLst>
            </p:cNvPr>
            <p:cNvSpPr txBox="1"/>
            <p:nvPr/>
          </p:nvSpPr>
          <p:spPr>
            <a:xfrm>
              <a:off x="6143458" y="5331672"/>
              <a:ext cx="1271513"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ea typeface="+mj-ea"/>
                  <a:cs typeface="+mj-cs"/>
                  <a:sym typeface="Arial"/>
                </a:rPr>
                <a:t>Salt iodization </a:t>
              </a:r>
            </a:p>
          </p:txBody>
        </p:sp>
        <p:sp>
          <p:nvSpPr>
            <p:cNvPr id="56" name="TextBox 55">
              <a:extLst>
                <a:ext uri="{FF2B5EF4-FFF2-40B4-BE49-F238E27FC236}">
                  <a16:creationId xmlns:a16="http://schemas.microsoft.com/office/drawing/2014/main" id="{27F35AE2-AA9B-E448-A73E-6E2796A5BAD6}"/>
                </a:ext>
              </a:extLst>
            </p:cNvPr>
            <p:cNvSpPr txBox="1"/>
            <p:nvPr/>
          </p:nvSpPr>
          <p:spPr>
            <a:xfrm>
              <a:off x="6686637" y="2756998"/>
              <a:ext cx="173957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dirty="0"/>
                <a:t>U</a:t>
              </a:r>
              <a:r>
                <a:rPr kumimoji="0" lang="en-US" sz="1800" b="0" i="0" u="none" strike="noStrike" cap="none" spc="0" normalizeH="0" baseline="0" dirty="0">
                  <a:ln>
                    <a:noFill/>
                  </a:ln>
                  <a:solidFill>
                    <a:srgbClr val="000000"/>
                  </a:solidFill>
                  <a:effectLst/>
                  <a:uFillTx/>
                  <a:ea typeface="+mj-ea"/>
                  <a:cs typeface="+mj-cs"/>
                  <a:sym typeface="Arial"/>
                </a:rPr>
                <a:t>tilization</a:t>
              </a:r>
            </a:p>
          </p:txBody>
        </p:sp>
        <p:sp>
          <p:nvSpPr>
            <p:cNvPr id="57" name="TextBox 56">
              <a:extLst>
                <a:ext uri="{FF2B5EF4-FFF2-40B4-BE49-F238E27FC236}">
                  <a16:creationId xmlns:a16="http://schemas.microsoft.com/office/drawing/2014/main" id="{22772C4E-0322-9A43-9472-17E22987364B}"/>
                </a:ext>
              </a:extLst>
            </p:cNvPr>
            <p:cNvSpPr txBox="1"/>
            <p:nvPr/>
          </p:nvSpPr>
          <p:spPr>
            <a:xfrm>
              <a:off x="7146535" y="3127800"/>
              <a:ext cx="1271513"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ea typeface="+mj-ea"/>
                  <a:cs typeface="+mj-cs"/>
                  <a:sym typeface="Arial"/>
                </a:rPr>
                <a:t>Table salt</a:t>
              </a:r>
            </a:p>
            <a:p>
              <a:pPr marL="0" marR="0" indent="0" algn="l" defTabSz="914400" rtl="0" fontAlgn="auto" latinLnBrk="0" hangingPunct="0">
                <a:lnSpc>
                  <a:spcPct val="100000"/>
                </a:lnSpc>
                <a:spcBef>
                  <a:spcPts val="0"/>
                </a:spcBef>
                <a:spcAft>
                  <a:spcPts val="0"/>
                </a:spcAft>
                <a:buClrTx/>
                <a:buSzTx/>
                <a:buFontTx/>
                <a:buNone/>
                <a:tabLst/>
              </a:pPr>
              <a:r>
                <a:rPr lang="en-US" sz="1200" dirty="0"/>
                <a:t>Salt</a:t>
              </a:r>
              <a:r>
                <a:rPr kumimoji="0" lang="en-US" sz="1200" b="0" i="0" u="none" strike="noStrike" cap="none" spc="0" normalizeH="0" baseline="0" dirty="0">
                  <a:ln>
                    <a:noFill/>
                  </a:ln>
                  <a:solidFill>
                    <a:srgbClr val="000000"/>
                  </a:solidFill>
                  <a:effectLst/>
                  <a:uFillTx/>
                  <a:ea typeface="+mj-ea"/>
                  <a:cs typeface="+mj-cs"/>
                  <a:sym typeface="Arial"/>
                </a:rPr>
                <a:t> in processed food</a:t>
              </a:r>
            </a:p>
          </p:txBody>
        </p:sp>
        <p:sp>
          <p:nvSpPr>
            <p:cNvPr id="58" name="TextBox 57">
              <a:extLst>
                <a:ext uri="{FF2B5EF4-FFF2-40B4-BE49-F238E27FC236}">
                  <a16:creationId xmlns:a16="http://schemas.microsoft.com/office/drawing/2014/main" id="{59EA1EF9-4386-D343-A642-A38FB8246116}"/>
                </a:ext>
              </a:extLst>
            </p:cNvPr>
            <p:cNvSpPr txBox="1"/>
            <p:nvPr/>
          </p:nvSpPr>
          <p:spPr>
            <a:xfrm>
              <a:off x="8287880" y="4855290"/>
              <a:ext cx="1467304"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ea typeface="+mj-ea"/>
                  <a:cs typeface="+mj-cs"/>
                  <a:sym typeface="Arial"/>
                </a:rPr>
                <a:t>Monitor scale</a:t>
              </a:r>
            </a:p>
          </p:txBody>
        </p:sp>
        <p:sp>
          <p:nvSpPr>
            <p:cNvPr id="59" name="TextBox 58">
              <a:extLst>
                <a:ext uri="{FF2B5EF4-FFF2-40B4-BE49-F238E27FC236}">
                  <a16:creationId xmlns:a16="http://schemas.microsoft.com/office/drawing/2014/main" id="{842CC5D2-AC5F-F749-8B6A-7863E6F2B47F}"/>
                </a:ext>
              </a:extLst>
            </p:cNvPr>
            <p:cNvSpPr txBox="1"/>
            <p:nvPr/>
          </p:nvSpPr>
          <p:spPr>
            <a:xfrm>
              <a:off x="8242582" y="5202256"/>
              <a:ext cx="1271513"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1200" dirty="0">
                  <a:cs typeface="Calibri" panose="020F0502020204030204" pitchFamily="34" charset="0"/>
                </a:rPr>
                <a:t>% salt iodized</a:t>
              </a:r>
            </a:p>
            <a:p>
              <a:r>
                <a:rPr lang="en-US" sz="1200" dirty="0">
                  <a:cs typeface="Calibri" panose="020F0502020204030204" pitchFamily="34" charset="0"/>
                </a:rPr>
                <a:t>% food producers using iodized salt</a:t>
              </a:r>
            </a:p>
          </p:txBody>
        </p:sp>
        <p:sp>
          <p:nvSpPr>
            <p:cNvPr id="60" name="TextBox 59">
              <a:extLst>
                <a:ext uri="{FF2B5EF4-FFF2-40B4-BE49-F238E27FC236}">
                  <a16:creationId xmlns:a16="http://schemas.microsoft.com/office/drawing/2014/main" id="{7F1FEE6A-6F7C-4544-881C-9EAA115F83B9}"/>
                </a:ext>
              </a:extLst>
            </p:cNvPr>
            <p:cNvSpPr txBox="1"/>
            <p:nvPr/>
          </p:nvSpPr>
          <p:spPr>
            <a:xfrm>
              <a:off x="7234412" y="5958448"/>
              <a:ext cx="1864664"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ea typeface="+mj-ea"/>
                  <a:cs typeface="+mj-cs"/>
                  <a:sym typeface="Arial"/>
                </a:rPr>
                <a:t>Monitor quality</a:t>
              </a:r>
            </a:p>
          </p:txBody>
        </p:sp>
        <p:sp>
          <p:nvSpPr>
            <p:cNvPr id="61" name="TextBox 60">
              <a:extLst>
                <a:ext uri="{FF2B5EF4-FFF2-40B4-BE49-F238E27FC236}">
                  <a16:creationId xmlns:a16="http://schemas.microsoft.com/office/drawing/2014/main" id="{BD78206F-E8D8-A740-958B-6C73D3094AA0}"/>
                </a:ext>
              </a:extLst>
            </p:cNvPr>
            <p:cNvSpPr txBox="1"/>
            <p:nvPr/>
          </p:nvSpPr>
          <p:spPr>
            <a:xfrm>
              <a:off x="7094414" y="6327778"/>
              <a:ext cx="1271513"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1200" dirty="0">
                  <a:cs typeface="Calibri" panose="020F0502020204030204" pitchFamily="34" charset="0"/>
                </a:rPr>
                <a:t>Iodine level in salt in supply chain</a:t>
              </a:r>
            </a:p>
          </p:txBody>
        </p:sp>
        <p:sp>
          <p:nvSpPr>
            <p:cNvPr id="62" name="TextBox 61">
              <a:extLst>
                <a:ext uri="{FF2B5EF4-FFF2-40B4-BE49-F238E27FC236}">
                  <a16:creationId xmlns:a16="http://schemas.microsoft.com/office/drawing/2014/main" id="{BE101BDF-9F0C-EA47-9AB5-A6BAC1BAF2F4}"/>
                </a:ext>
              </a:extLst>
            </p:cNvPr>
            <p:cNvSpPr txBox="1"/>
            <p:nvPr/>
          </p:nvSpPr>
          <p:spPr>
            <a:xfrm>
              <a:off x="8231323" y="2859577"/>
              <a:ext cx="1939424"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ea typeface="+mj-ea"/>
                  <a:cs typeface="+mj-cs"/>
                  <a:sym typeface="Arial"/>
                </a:rPr>
                <a:t>Assess coverage</a:t>
              </a:r>
            </a:p>
          </p:txBody>
        </p:sp>
        <p:sp>
          <p:nvSpPr>
            <p:cNvPr id="63" name="TextBox 62">
              <a:extLst>
                <a:ext uri="{FF2B5EF4-FFF2-40B4-BE49-F238E27FC236}">
                  <a16:creationId xmlns:a16="http://schemas.microsoft.com/office/drawing/2014/main" id="{55884978-3C7D-F346-B5BB-2C4294CB7EC8}"/>
                </a:ext>
              </a:extLst>
            </p:cNvPr>
            <p:cNvSpPr txBox="1"/>
            <p:nvPr/>
          </p:nvSpPr>
          <p:spPr>
            <a:xfrm>
              <a:off x="8568594" y="3211103"/>
              <a:ext cx="1271513" cy="830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1200" dirty="0">
                  <a:cs typeface="Calibri" panose="020F0502020204030204" pitchFamily="34" charset="0"/>
                </a:rPr>
                <a:t>% households using iodized salt</a:t>
              </a:r>
            </a:p>
            <a:p>
              <a:r>
                <a:rPr lang="en-US" sz="1200" dirty="0">
                  <a:cs typeface="Calibri" panose="020F0502020204030204" pitchFamily="34" charset="0"/>
                </a:rPr>
                <a:t>Use iodized salt in processed food</a:t>
              </a:r>
            </a:p>
          </p:txBody>
        </p:sp>
        <p:sp>
          <p:nvSpPr>
            <p:cNvPr id="64" name="TextBox 63">
              <a:extLst>
                <a:ext uri="{FF2B5EF4-FFF2-40B4-BE49-F238E27FC236}">
                  <a16:creationId xmlns:a16="http://schemas.microsoft.com/office/drawing/2014/main" id="{FB74BC44-0432-094E-AB87-A3BFDC3327ED}"/>
                </a:ext>
              </a:extLst>
            </p:cNvPr>
            <p:cNvSpPr txBox="1"/>
            <p:nvPr/>
          </p:nvSpPr>
          <p:spPr>
            <a:xfrm>
              <a:off x="4949620" y="1292580"/>
              <a:ext cx="1829309"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ea typeface="+mj-ea"/>
                  <a:cs typeface="+mj-cs"/>
                  <a:sym typeface="Arial"/>
                </a:rPr>
                <a:t>Evaluate Impact</a:t>
              </a:r>
            </a:p>
          </p:txBody>
        </p:sp>
        <p:sp>
          <p:nvSpPr>
            <p:cNvPr id="65" name="TextBox 64">
              <a:extLst>
                <a:ext uri="{FF2B5EF4-FFF2-40B4-BE49-F238E27FC236}">
                  <a16:creationId xmlns:a16="http://schemas.microsoft.com/office/drawing/2014/main" id="{9D2BEB68-FA07-B340-BB2E-964D0EA56E76}"/>
                </a:ext>
              </a:extLst>
            </p:cNvPr>
            <p:cNvSpPr txBox="1"/>
            <p:nvPr/>
          </p:nvSpPr>
          <p:spPr>
            <a:xfrm>
              <a:off x="5057544" y="1599949"/>
              <a:ext cx="2171829"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1200" dirty="0">
                  <a:cs typeface="Calibri" panose="020F0502020204030204" pitchFamily="34" charset="0"/>
                </a:rPr>
                <a:t>Iodine status</a:t>
              </a:r>
            </a:p>
            <a:p>
              <a:r>
                <a:rPr lang="en-US" sz="1200" dirty="0">
                  <a:cs typeface="Calibri" panose="020F0502020204030204" pitchFamily="34" charset="0"/>
                </a:rPr>
                <a:t>Iodine status by program use </a:t>
              </a:r>
            </a:p>
          </p:txBody>
        </p:sp>
      </p:grpSp>
      <p:cxnSp>
        <p:nvCxnSpPr>
          <p:cNvPr id="49" name="Straight Arrow Connector 48">
            <a:extLst>
              <a:ext uri="{FF2B5EF4-FFF2-40B4-BE49-F238E27FC236}">
                <a16:creationId xmlns:a16="http://schemas.microsoft.com/office/drawing/2014/main" id="{1B0046EF-6931-6E4A-917D-EC7839C43C7C}"/>
              </a:ext>
            </a:extLst>
          </p:cNvPr>
          <p:cNvCxnSpPr>
            <a:cxnSpLocks/>
            <a:stCxn id="46" idx="1"/>
          </p:cNvCxnSpPr>
          <p:nvPr/>
        </p:nvCxnSpPr>
        <p:spPr>
          <a:xfrm flipH="1" flipV="1">
            <a:off x="7204476" y="1654943"/>
            <a:ext cx="2822928" cy="742490"/>
          </a:xfrm>
          <a:prstGeom prst="straightConnector1">
            <a:avLst/>
          </a:prstGeom>
          <a:noFill/>
          <a:ln w="50800" cap="flat">
            <a:solidFill>
              <a:srgbClr val="FA5DFF"/>
            </a:solidFill>
            <a:prstDash val="solid"/>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27" name="Straight Arrow Connector 26">
            <a:extLst>
              <a:ext uri="{FF2B5EF4-FFF2-40B4-BE49-F238E27FC236}">
                <a16:creationId xmlns:a16="http://schemas.microsoft.com/office/drawing/2014/main" id="{624DCFC0-0490-CF4F-81FB-EDF755FCD771}"/>
              </a:ext>
            </a:extLst>
          </p:cNvPr>
          <p:cNvCxnSpPr>
            <a:cxnSpLocks/>
            <a:stCxn id="46" idx="1"/>
          </p:cNvCxnSpPr>
          <p:nvPr/>
        </p:nvCxnSpPr>
        <p:spPr>
          <a:xfrm flipH="1">
            <a:off x="6319000" y="2397433"/>
            <a:ext cx="3708404" cy="454392"/>
          </a:xfrm>
          <a:prstGeom prst="straightConnector1">
            <a:avLst/>
          </a:prstGeom>
          <a:noFill/>
          <a:ln w="50800" cap="flat">
            <a:solidFill>
              <a:srgbClr val="FA5DFF"/>
            </a:solidFill>
            <a:prstDash val="solid"/>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sp>
        <p:nvSpPr>
          <p:cNvPr id="28" name="Title 1">
            <a:extLst>
              <a:ext uri="{FF2B5EF4-FFF2-40B4-BE49-F238E27FC236}">
                <a16:creationId xmlns:a16="http://schemas.microsoft.com/office/drawing/2014/main" id="{364298B8-84DA-8549-8323-F37B0A198062}"/>
              </a:ext>
            </a:extLst>
          </p:cNvPr>
          <p:cNvSpPr>
            <a:spLocks noGrp="1"/>
          </p:cNvSpPr>
          <p:nvPr>
            <p:ph type="title"/>
          </p:nvPr>
        </p:nvSpPr>
        <p:spPr>
          <a:xfrm>
            <a:off x="878645" y="97249"/>
            <a:ext cx="10764964" cy="762608"/>
          </a:xfrm>
        </p:spPr>
        <p:txBody>
          <a:bodyPr>
            <a:normAutofit/>
          </a:bodyPr>
          <a:lstStyle/>
          <a:p>
            <a:pPr>
              <a:lnSpc>
                <a:spcPct val="100000"/>
              </a:lnSpc>
            </a:pPr>
            <a:r>
              <a:rPr lang="en-US" sz="2800" dirty="0">
                <a:latin typeface="+mj-lt"/>
              </a:rPr>
              <a:t>Recommendation 5 – Iodine status by sub-groups</a:t>
            </a:r>
          </a:p>
        </p:txBody>
      </p:sp>
      <p:cxnSp>
        <p:nvCxnSpPr>
          <p:cNvPr id="31" name="Straight Arrow Connector 30">
            <a:extLst>
              <a:ext uri="{FF2B5EF4-FFF2-40B4-BE49-F238E27FC236}">
                <a16:creationId xmlns:a16="http://schemas.microsoft.com/office/drawing/2014/main" id="{20F4DD6F-9F71-44EB-BA12-F54FB147D18B}"/>
              </a:ext>
            </a:extLst>
          </p:cNvPr>
          <p:cNvCxnSpPr>
            <a:cxnSpLocks/>
            <a:stCxn id="46" idx="1"/>
            <a:endCxn id="54" idx="0"/>
          </p:cNvCxnSpPr>
          <p:nvPr/>
        </p:nvCxnSpPr>
        <p:spPr>
          <a:xfrm flipH="1">
            <a:off x="6631876" y="2397433"/>
            <a:ext cx="3395528" cy="2634070"/>
          </a:xfrm>
          <a:prstGeom prst="straightConnector1">
            <a:avLst/>
          </a:prstGeom>
          <a:noFill/>
          <a:ln w="50800" cap="flat">
            <a:solidFill>
              <a:srgbClr val="FA5DFF"/>
            </a:solidFill>
            <a:prstDash val="solid"/>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sp>
        <p:nvSpPr>
          <p:cNvPr id="2" name="Slide Number Placeholder 1">
            <a:extLst>
              <a:ext uri="{FF2B5EF4-FFF2-40B4-BE49-F238E27FC236}">
                <a16:creationId xmlns:a16="http://schemas.microsoft.com/office/drawing/2014/main" id="{9FF00D9D-8FA7-0442-99B5-C509C4B1D5A7}"/>
              </a:ext>
            </a:extLst>
          </p:cNvPr>
          <p:cNvSpPr>
            <a:spLocks noGrp="1"/>
          </p:cNvSpPr>
          <p:nvPr>
            <p:ph type="sldNum" sz="quarter" idx="2"/>
          </p:nvPr>
        </p:nvSpPr>
        <p:spPr>
          <a:xfrm>
            <a:off x="11768096" y="6529452"/>
            <a:ext cx="262249" cy="276999"/>
          </a:xfrm>
        </p:spPr>
        <p:txBody>
          <a:bodyPr/>
          <a:lstStyle/>
          <a:p>
            <a:fld id="{86CB4B4D-7CA3-9044-876B-883B54F8677D}" type="slidenum">
              <a:rPr lang="de-CH" smtClean="0">
                <a:solidFill>
                  <a:schemeClr val="tx2"/>
                </a:solidFill>
              </a:rPr>
              <a:t>23</a:t>
            </a:fld>
            <a:endParaRPr lang="de-CH" dirty="0">
              <a:solidFill>
                <a:schemeClr val="tx2"/>
              </a:solidFill>
            </a:endParaRPr>
          </a:p>
        </p:txBody>
      </p:sp>
    </p:spTree>
    <p:extLst>
      <p:ext uri="{BB962C8B-B14F-4D97-AF65-F5344CB8AC3E}">
        <p14:creationId xmlns:p14="http://schemas.microsoft.com/office/powerpoint/2010/main" val="419590383"/>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p:txBody>
          <a:bodyPr>
            <a:normAutofit/>
          </a:bodyPr>
          <a:lstStyle/>
          <a:p>
            <a:pPr marL="514350" indent="-447675">
              <a:buFont typeface="Wingdings" panose="05000000000000000000" pitchFamily="2" charset="2"/>
              <a:buChar char="§"/>
            </a:pPr>
            <a:r>
              <a:rPr lang="en-US" dirty="0"/>
              <a:t>National level data are useful to track overall progress, but may hide disparities, and sub-national variations</a:t>
            </a:r>
          </a:p>
          <a:p>
            <a:pPr marL="514350" indent="-447675">
              <a:buFont typeface="Wingdings" panose="05000000000000000000" pitchFamily="2" charset="2"/>
              <a:buChar char="§"/>
            </a:pPr>
            <a:endParaRPr lang="en-US" dirty="0"/>
          </a:p>
          <a:p>
            <a:pPr marL="514350" indent="-447675">
              <a:buFont typeface="Wingdings" panose="05000000000000000000" pitchFamily="2" charset="2"/>
              <a:buChar char="§"/>
            </a:pPr>
            <a:r>
              <a:rPr lang="en-US" dirty="0"/>
              <a:t>Many countries have adequate iodine status, but there are sub-populations with inadequate status – unprotected</a:t>
            </a:r>
          </a:p>
          <a:p>
            <a:pPr marL="514350" indent="-447675">
              <a:buFont typeface="Wingdings" panose="05000000000000000000" pitchFamily="2" charset="2"/>
              <a:buChar char="§"/>
            </a:pPr>
            <a:endParaRPr lang="en-US" dirty="0"/>
          </a:p>
          <a:p>
            <a:pPr marL="514350" indent="-447675">
              <a:buFont typeface="Wingdings" panose="05000000000000000000" pitchFamily="2" charset="2"/>
              <a:buChar char="§"/>
            </a:pPr>
            <a:r>
              <a:rPr lang="en-US" dirty="0"/>
              <a:t>Such data help identify disparities and guide where program enhancements are needed and will become increasingly important following industry reform</a:t>
            </a:r>
          </a:p>
        </p:txBody>
      </p:sp>
      <p:sp>
        <p:nvSpPr>
          <p:cNvPr id="8" name="Title 1">
            <a:extLst>
              <a:ext uri="{FF2B5EF4-FFF2-40B4-BE49-F238E27FC236}">
                <a16:creationId xmlns:a16="http://schemas.microsoft.com/office/drawing/2014/main" id="{2C3399F6-46FD-44EA-BCB4-3B1B1AC42240}"/>
              </a:ext>
            </a:extLst>
          </p:cNvPr>
          <p:cNvSpPr>
            <a:spLocks noGrp="1"/>
          </p:cNvSpPr>
          <p:nvPr>
            <p:ph type="title"/>
          </p:nvPr>
        </p:nvSpPr>
        <p:spPr>
          <a:xfrm>
            <a:off x="904835" y="199150"/>
            <a:ext cx="9517435" cy="639723"/>
          </a:xfrm>
          <a:ln w="12700">
            <a:miter lim="400000"/>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normAutofit/>
          </a:bodyPr>
          <a:lstStyle/>
          <a:p>
            <a:r>
              <a:rPr lang="en-GB" sz="2800" spc="-100" dirty="0">
                <a:solidFill>
                  <a:schemeClr val="bg1"/>
                </a:solidFill>
                <a:latin typeface="+mj-lt"/>
                <a:ea typeface="+mj-ea"/>
                <a:cs typeface="Calibri" panose="020F0502020204030204" pitchFamily="34" charset="0"/>
                <a:sym typeface="Arial"/>
              </a:rPr>
              <a:t>INTERPRETATION OF NATIONAL SURVEY DATA</a:t>
            </a:r>
          </a:p>
        </p:txBody>
      </p:sp>
      <p:sp>
        <p:nvSpPr>
          <p:cNvPr id="2" name="Slide Number Placeholder 1">
            <a:extLst>
              <a:ext uri="{FF2B5EF4-FFF2-40B4-BE49-F238E27FC236}">
                <a16:creationId xmlns:a16="http://schemas.microsoft.com/office/drawing/2014/main" id="{73CCBE76-C8F1-B545-B7C3-78E3C353ED29}"/>
              </a:ext>
            </a:extLst>
          </p:cNvPr>
          <p:cNvSpPr>
            <a:spLocks noGrp="1"/>
          </p:cNvSpPr>
          <p:nvPr>
            <p:ph type="sldNum" sz="quarter" idx="2"/>
          </p:nvPr>
        </p:nvSpPr>
        <p:spPr>
          <a:xfrm>
            <a:off x="11843583" y="6531925"/>
            <a:ext cx="262249" cy="276999"/>
          </a:xfrm>
        </p:spPr>
        <p:txBody>
          <a:bodyPr/>
          <a:lstStyle/>
          <a:p>
            <a:fld id="{86CB4B4D-7CA3-9044-876B-883B54F8677D}" type="slidenum">
              <a:rPr lang="de-CH" smtClean="0">
                <a:solidFill>
                  <a:schemeClr val="tx2"/>
                </a:solidFill>
              </a:rPr>
              <a:t>24</a:t>
            </a:fld>
            <a:endParaRPr lang="de-CH" dirty="0">
              <a:solidFill>
                <a:schemeClr val="tx2"/>
              </a:solidFill>
            </a:endParaRPr>
          </a:p>
        </p:txBody>
      </p:sp>
    </p:spTree>
    <p:extLst>
      <p:ext uri="{BB962C8B-B14F-4D97-AF65-F5344CB8AC3E}">
        <p14:creationId xmlns:p14="http://schemas.microsoft.com/office/powerpoint/2010/main" val="1072858515"/>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762330" y="3875310"/>
            <a:ext cx="10946739" cy="1965448"/>
          </a:xfrm>
          <a:prstGeom prst="rect">
            <a:avLst/>
          </a:prstGeom>
        </p:spPr>
        <p:txBody>
          <a:bodyPr vert="horz" lIns="91416" tIns="45708" rIns="91416" bIns="45708"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20000"/>
              </a:lnSpc>
              <a:buNone/>
            </a:pPr>
            <a:r>
              <a:rPr lang="en-US" sz="2000" dirty="0">
                <a:latin typeface="+mj-lt"/>
              </a:rPr>
              <a:t>In case you only look at the MUIC of the entire population without taking into account whether they had iodized salt at home or not, the conclusion would be:</a:t>
            </a:r>
          </a:p>
          <a:p>
            <a:pPr>
              <a:lnSpc>
                <a:spcPct val="120000"/>
              </a:lnSpc>
            </a:pPr>
            <a:r>
              <a:rPr lang="en-US" sz="2000" dirty="0">
                <a:latin typeface="+mj-lt"/>
              </a:rPr>
              <a:t>MUIC is “optimal” and the country qualified as iodine sufficient</a:t>
            </a:r>
          </a:p>
          <a:p>
            <a:pPr>
              <a:lnSpc>
                <a:spcPct val="120000"/>
              </a:lnSpc>
            </a:pPr>
            <a:endParaRPr lang="en-US" sz="2000" dirty="0">
              <a:latin typeface="+mj-lt"/>
            </a:endParaRPr>
          </a:p>
        </p:txBody>
      </p:sp>
      <p:sp>
        <p:nvSpPr>
          <p:cNvPr id="10" name="Title 1">
            <a:extLst>
              <a:ext uri="{FF2B5EF4-FFF2-40B4-BE49-F238E27FC236}">
                <a16:creationId xmlns:a16="http://schemas.microsoft.com/office/drawing/2014/main" id="{41A1296F-0E99-455C-B8CB-DC5F20084813}"/>
              </a:ext>
            </a:extLst>
          </p:cNvPr>
          <p:cNvSpPr>
            <a:spLocks noGrp="1"/>
          </p:cNvSpPr>
          <p:nvPr>
            <p:ph type="title"/>
          </p:nvPr>
        </p:nvSpPr>
        <p:spPr>
          <a:xfrm>
            <a:off x="904835" y="199150"/>
            <a:ext cx="9517435" cy="639723"/>
          </a:xfrm>
          <a:ln w="12700">
            <a:miter lim="400000"/>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normAutofit fontScale="90000"/>
          </a:bodyPr>
          <a:lstStyle/>
          <a:p>
            <a:pPr>
              <a:lnSpc>
                <a:spcPct val="100000"/>
              </a:lnSpc>
            </a:pPr>
            <a:r>
              <a:rPr lang="en-GB" sz="2800" spc="-100" dirty="0">
                <a:solidFill>
                  <a:schemeClr val="bg1"/>
                </a:solidFill>
                <a:latin typeface="+mj-lt"/>
                <a:ea typeface="+mj-ea"/>
                <a:cs typeface="Calibri" panose="020F0502020204030204" pitchFamily="34" charset="0"/>
                <a:sym typeface="Arial"/>
              </a:rPr>
              <a:t>INTERPRETATION OF NATIONAL SURVEY DATA – country example</a:t>
            </a:r>
          </a:p>
        </p:txBody>
      </p:sp>
      <p:sp>
        <p:nvSpPr>
          <p:cNvPr id="2" name="Slide Number Placeholder 1">
            <a:extLst>
              <a:ext uri="{FF2B5EF4-FFF2-40B4-BE49-F238E27FC236}">
                <a16:creationId xmlns:a16="http://schemas.microsoft.com/office/drawing/2014/main" id="{9012015B-1558-874D-B91B-7E9717106120}"/>
              </a:ext>
            </a:extLst>
          </p:cNvPr>
          <p:cNvSpPr>
            <a:spLocks noGrp="1"/>
          </p:cNvSpPr>
          <p:nvPr>
            <p:ph type="sldNum" sz="quarter" idx="2"/>
          </p:nvPr>
        </p:nvSpPr>
        <p:spPr>
          <a:xfrm>
            <a:off x="11752486" y="6520350"/>
            <a:ext cx="262249" cy="276999"/>
          </a:xfrm>
        </p:spPr>
        <p:txBody>
          <a:bodyPr/>
          <a:lstStyle/>
          <a:p>
            <a:fld id="{86CB4B4D-7CA3-9044-876B-883B54F8677D}" type="slidenum">
              <a:rPr lang="de-CH" smtClean="0">
                <a:solidFill>
                  <a:schemeClr val="tx2"/>
                </a:solidFill>
              </a:rPr>
              <a:t>25</a:t>
            </a:fld>
            <a:endParaRPr lang="de-CH">
              <a:solidFill>
                <a:schemeClr val="tx2"/>
              </a:solidFill>
            </a:endParaRPr>
          </a:p>
        </p:txBody>
      </p:sp>
      <p:graphicFrame>
        <p:nvGraphicFramePr>
          <p:cNvPr id="6" name="Content Placeholder 3">
            <a:extLst>
              <a:ext uri="{FF2B5EF4-FFF2-40B4-BE49-F238E27FC236}">
                <a16:creationId xmlns:a16="http://schemas.microsoft.com/office/drawing/2014/main" id="{B7378ED6-48DF-E049-BC18-8A622604A28B}"/>
              </a:ext>
            </a:extLst>
          </p:cNvPr>
          <p:cNvGraphicFramePr>
            <a:graphicFrameLocks/>
          </p:cNvGraphicFramePr>
          <p:nvPr>
            <p:extLst>
              <p:ext uri="{D42A27DB-BD31-4B8C-83A1-F6EECF244321}">
                <p14:modId xmlns:p14="http://schemas.microsoft.com/office/powerpoint/2010/main" val="3179122904"/>
              </p:ext>
            </p:extLst>
          </p:nvPr>
        </p:nvGraphicFramePr>
        <p:xfrm>
          <a:off x="1420099" y="1430234"/>
          <a:ext cx="8258306" cy="1853715"/>
        </p:xfrm>
        <a:graphic>
          <a:graphicData uri="http://schemas.openxmlformats.org/drawingml/2006/table">
            <a:tbl>
              <a:tblPr firstRow="1" bandRow="1">
                <a:tableStyleId>{5C22544A-7EE6-4342-B048-85BDC9FD1C3A}</a:tableStyleId>
              </a:tblPr>
              <a:tblGrid>
                <a:gridCol w="3740696">
                  <a:extLst>
                    <a:ext uri="{9D8B030D-6E8A-4147-A177-3AD203B41FA5}">
                      <a16:colId xmlns:a16="http://schemas.microsoft.com/office/drawing/2014/main" val="20000"/>
                    </a:ext>
                  </a:extLst>
                </a:gridCol>
                <a:gridCol w="2258805">
                  <a:extLst>
                    <a:ext uri="{9D8B030D-6E8A-4147-A177-3AD203B41FA5}">
                      <a16:colId xmlns:a16="http://schemas.microsoft.com/office/drawing/2014/main" val="20002"/>
                    </a:ext>
                  </a:extLst>
                </a:gridCol>
                <a:gridCol w="2258805">
                  <a:extLst>
                    <a:ext uri="{9D8B030D-6E8A-4147-A177-3AD203B41FA5}">
                      <a16:colId xmlns:a16="http://schemas.microsoft.com/office/drawing/2014/main" val="414862643"/>
                    </a:ext>
                  </a:extLst>
                </a:gridCol>
              </a:tblGrid>
              <a:tr h="370743">
                <a:tc>
                  <a:txBody>
                    <a:bodyPr/>
                    <a:lstStyle/>
                    <a:p>
                      <a:pPr algn="l">
                        <a:lnSpc>
                          <a:spcPct val="80000"/>
                        </a:lnSpc>
                      </a:pPr>
                      <a:r>
                        <a:rPr lang="en-US" sz="1800" b="0" dirty="0">
                          <a:latin typeface="+mj-lt"/>
                        </a:rPr>
                        <a:t>Household iodine content</a:t>
                      </a:r>
                    </a:p>
                  </a:txBody>
                  <a:tcPr marL="91416" marR="91416" marT="45708" marB="45708"/>
                </a:tc>
                <a:tc>
                  <a:txBody>
                    <a:bodyPr/>
                    <a:lstStyle/>
                    <a:p>
                      <a:pPr algn="ctr">
                        <a:lnSpc>
                          <a:spcPct val="80000"/>
                        </a:lnSpc>
                      </a:pPr>
                      <a:r>
                        <a:rPr lang="en-US" sz="1800" b="0" dirty="0">
                          <a:latin typeface="+mj-lt"/>
                        </a:rPr>
                        <a:t>Coverage (%)</a:t>
                      </a:r>
                    </a:p>
                  </a:txBody>
                  <a:tcPr marL="91416" marR="91416" marT="45708" marB="45708"/>
                </a:tc>
                <a:tc>
                  <a:txBody>
                    <a:bodyPr/>
                    <a:lstStyle/>
                    <a:p>
                      <a:pPr algn="ctr">
                        <a:lnSpc>
                          <a:spcPct val="80000"/>
                        </a:lnSpc>
                      </a:pPr>
                      <a:r>
                        <a:rPr lang="en-US" sz="1800" b="0" dirty="0">
                          <a:latin typeface="+mj-lt"/>
                        </a:rPr>
                        <a:t>Median UIC </a:t>
                      </a:r>
                      <a:r>
                        <a:rPr lang="en-US" sz="1800" b="0" i="0" u="none" strike="noStrike" cap="none" spc="0" baseline="0" dirty="0">
                          <a:ln>
                            <a:noFill/>
                          </a:ln>
                          <a:solidFill>
                            <a:schemeClr val="lt1"/>
                          </a:solidFill>
                          <a:uFillTx/>
                          <a:latin typeface="+mn-lt"/>
                          <a:ea typeface="+mn-ea"/>
                          <a:cs typeface="+mn-cs"/>
                          <a:sym typeface="Arial"/>
                        </a:rPr>
                        <a:t>(ug/L)</a:t>
                      </a:r>
                      <a:endParaRPr lang="en-US" sz="1800" b="0" dirty="0">
                        <a:latin typeface="+mj-lt"/>
                      </a:endParaRPr>
                    </a:p>
                  </a:txBody>
                  <a:tcPr marL="91416" marR="91416" marT="45708" marB="45708"/>
                </a:tc>
                <a:extLst>
                  <a:ext uri="{0D108BD9-81ED-4DB2-BD59-A6C34878D82A}">
                    <a16:rowId xmlns:a16="http://schemas.microsoft.com/office/drawing/2014/main" val="10000"/>
                  </a:ext>
                </a:extLst>
              </a:tr>
              <a:tr h="370743">
                <a:tc>
                  <a:txBody>
                    <a:bodyPr/>
                    <a:lstStyle/>
                    <a:p>
                      <a:pPr algn="l">
                        <a:lnSpc>
                          <a:spcPct val="80000"/>
                        </a:lnSpc>
                      </a:pPr>
                      <a:r>
                        <a:rPr lang="en-US" sz="1800" dirty="0">
                          <a:latin typeface="+mj-lt"/>
                        </a:rPr>
                        <a:t>No iodine (0 ppm)</a:t>
                      </a:r>
                    </a:p>
                  </a:txBody>
                  <a:tcPr marL="91416" marR="91416" marT="45708" marB="45708"/>
                </a:tc>
                <a:tc>
                  <a:txBody>
                    <a:bodyPr/>
                    <a:lstStyle/>
                    <a:p>
                      <a:pPr algn="ctr">
                        <a:lnSpc>
                          <a:spcPct val="80000"/>
                        </a:lnSpc>
                      </a:pPr>
                      <a:r>
                        <a:rPr lang="en-US" sz="1800" dirty="0">
                          <a:latin typeface="+mj-lt"/>
                        </a:rPr>
                        <a:t>17%</a:t>
                      </a:r>
                    </a:p>
                  </a:txBody>
                  <a:tcPr marL="91416" marR="91416" marT="45708" marB="45708"/>
                </a:tc>
                <a:tc>
                  <a:txBody>
                    <a:bodyPr/>
                    <a:lstStyle/>
                    <a:p>
                      <a:pPr marL="0" marR="0" lvl="0" indent="0" algn="ctr" defTabSz="914400" rtl="0" eaLnBrk="1" fontAlgn="auto" latinLnBrk="0" hangingPunct="1">
                        <a:lnSpc>
                          <a:spcPct val="80000"/>
                        </a:lnSpc>
                        <a:spcBef>
                          <a:spcPts val="0"/>
                        </a:spcBef>
                        <a:spcAft>
                          <a:spcPts val="0"/>
                        </a:spcAft>
                        <a:buClrTx/>
                        <a:buSzTx/>
                        <a:buFontTx/>
                        <a:buNone/>
                        <a:tabLst/>
                        <a:defRPr/>
                      </a:pPr>
                      <a:endParaRPr lang="en-US" sz="1800" dirty="0">
                        <a:solidFill>
                          <a:srgbClr val="FF0000"/>
                        </a:solidFill>
                        <a:latin typeface="+mj-lt"/>
                      </a:endParaRPr>
                    </a:p>
                  </a:txBody>
                  <a:tcPr marL="91416" marR="91416" marT="45708" marB="45708"/>
                </a:tc>
                <a:extLst>
                  <a:ext uri="{0D108BD9-81ED-4DB2-BD59-A6C34878D82A}">
                    <a16:rowId xmlns:a16="http://schemas.microsoft.com/office/drawing/2014/main" val="10001"/>
                  </a:ext>
                </a:extLst>
              </a:tr>
              <a:tr h="370743">
                <a:tc>
                  <a:txBody>
                    <a:bodyPr/>
                    <a:lstStyle/>
                    <a:p>
                      <a:pPr algn="l">
                        <a:lnSpc>
                          <a:spcPct val="80000"/>
                        </a:lnSpc>
                      </a:pPr>
                      <a:r>
                        <a:rPr lang="en-US" sz="1800" dirty="0">
                          <a:latin typeface="+mj-lt"/>
                        </a:rPr>
                        <a:t>Inadequate iodine (1-14 ppm)</a:t>
                      </a:r>
                    </a:p>
                  </a:txBody>
                  <a:tcPr marL="91416" marR="91416" marT="45708" marB="45708"/>
                </a:tc>
                <a:tc>
                  <a:txBody>
                    <a:bodyPr/>
                    <a:lstStyle/>
                    <a:p>
                      <a:pPr algn="ctr">
                        <a:lnSpc>
                          <a:spcPct val="80000"/>
                        </a:lnSpc>
                      </a:pPr>
                      <a:r>
                        <a:rPr lang="en-US" sz="1800" dirty="0">
                          <a:latin typeface="+mj-lt"/>
                        </a:rPr>
                        <a:t>33%</a:t>
                      </a:r>
                    </a:p>
                  </a:txBody>
                  <a:tcPr marL="91416" marR="91416" marT="45708" marB="45708"/>
                </a:tc>
                <a:tc>
                  <a:txBody>
                    <a:bodyPr/>
                    <a:lstStyle/>
                    <a:p>
                      <a:pPr algn="ctr">
                        <a:lnSpc>
                          <a:spcPct val="80000"/>
                        </a:lnSpc>
                      </a:pPr>
                      <a:endParaRPr lang="en-US" sz="1800" dirty="0">
                        <a:latin typeface="+mj-lt"/>
                      </a:endParaRPr>
                    </a:p>
                  </a:txBody>
                  <a:tcPr marL="91416" marR="91416" marT="45708" marB="45708"/>
                </a:tc>
                <a:extLst>
                  <a:ext uri="{0D108BD9-81ED-4DB2-BD59-A6C34878D82A}">
                    <a16:rowId xmlns:a16="http://schemas.microsoft.com/office/drawing/2014/main" val="3654232223"/>
                  </a:ext>
                </a:extLst>
              </a:tr>
              <a:tr h="370743">
                <a:tc>
                  <a:txBody>
                    <a:bodyPr/>
                    <a:lstStyle/>
                    <a:p>
                      <a:pPr algn="l">
                        <a:lnSpc>
                          <a:spcPct val="80000"/>
                        </a:lnSpc>
                      </a:pPr>
                      <a:r>
                        <a:rPr lang="en-US" sz="1800" dirty="0">
                          <a:latin typeface="+mj-lt"/>
                        </a:rPr>
                        <a:t>Adequate iodine (</a:t>
                      </a:r>
                      <a:r>
                        <a:rPr lang="en-US" sz="1800" u="sng" dirty="0">
                          <a:latin typeface="+mj-lt"/>
                        </a:rPr>
                        <a:t>&gt;</a:t>
                      </a:r>
                      <a:r>
                        <a:rPr lang="en-US" sz="1800" u="none" dirty="0">
                          <a:latin typeface="+mj-lt"/>
                        </a:rPr>
                        <a:t> 15 ppm)</a:t>
                      </a:r>
                      <a:endParaRPr lang="en-US" sz="1800" dirty="0">
                        <a:latin typeface="+mj-lt"/>
                      </a:endParaRPr>
                    </a:p>
                  </a:txBody>
                  <a:tcPr marL="91416" marR="91416" marT="45708" marB="45708"/>
                </a:tc>
                <a:tc>
                  <a:txBody>
                    <a:bodyPr/>
                    <a:lstStyle/>
                    <a:p>
                      <a:pPr algn="ctr">
                        <a:lnSpc>
                          <a:spcPct val="80000"/>
                        </a:lnSpc>
                      </a:pPr>
                      <a:r>
                        <a:rPr lang="en-US" sz="1800" dirty="0">
                          <a:latin typeface="+mj-lt"/>
                        </a:rPr>
                        <a:t>50%</a:t>
                      </a:r>
                    </a:p>
                  </a:txBody>
                  <a:tcPr marL="91416" marR="91416" marT="45708" marB="45708"/>
                </a:tc>
                <a:tc>
                  <a:txBody>
                    <a:bodyPr/>
                    <a:lstStyle/>
                    <a:p>
                      <a:pPr algn="ctr">
                        <a:lnSpc>
                          <a:spcPct val="80000"/>
                        </a:lnSpc>
                      </a:pPr>
                      <a:endParaRPr lang="en-US" sz="1800" dirty="0">
                        <a:latin typeface="+mj-lt"/>
                      </a:endParaRPr>
                    </a:p>
                  </a:txBody>
                  <a:tcPr marL="91416" marR="91416" marT="45708" marB="45708"/>
                </a:tc>
                <a:extLst>
                  <a:ext uri="{0D108BD9-81ED-4DB2-BD59-A6C34878D82A}">
                    <a16:rowId xmlns:a16="http://schemas.microsoft.com/office/drawing/2014/main" val="453563239"/>
                  </a:ext>
                </a:extLst>
              </a:tr>
              <a:tr h="370743">
                <a:tc>
                  <a:txBody>
                    <a:bodyPr/>
                    <a:lstStyle/>
                    <a:p>
                      <a:pPr marL="0" marR="0" indent="0" algn="l" defTabSz="457200" rtl="0" eaLnBrk="1" fontAlgn="auto" latinLnBrk="0" hangingPunct="1">
                        <a:lnSpc>
                          <a:spcPct val="80000"/>
                        </a:lnSpc>
                        <a:spcBef>
                          <a:spcPts val="0"/>
                        </a:spcBef>
                        <a:spcAft>
                          <a:spcPts val="0"/>
                        </a:spcAft>
                        <a:buClrTx/>
                        <a:buSzTx/>
                        <a:buFontTx/>
                        <a:buNone/>
                        <a:tabLst/>
                        <a:defRPr/>
                      </a:pPr>
                      <a:r>
                        <a:rPr lang="en-US" sz="1800" dirty="0">
                          <a:latin typeface="+mj-lt"/>
                        </a:rPr>
                        <a:t>All</a:t>
                      </a:r>
                    </a:p>
                  </a:txBody>
                  <a:tcPr marL="91416" marR="91416" marT="45708" marB="45708"/>
                </a:tc>
                <a:tc>
                  <a:txBody>
                    <a:bodyPr/>
                    <a:lstStyle/>
                    <a:p>
                      <a:pPr algn="ctr">
                        <a:lnSpc>
                          <a:spcPct val="80000"/>
                        </a:lnSpc>
                      </a:pPr>
                      <a:r>
                        <a:rPr lang="en-US" sz="1800" dirty="0">
                          <a:latin typeface="+mj-lt"/>
                        </a:rPr>
                        <a:t>100%</a:t>
                      </a:r>
                    </a:p>
                  </a:txBody>
                  <a:tcPr marL="91416" marR="91416" marT="45708" marB="45708"/>
                </a:tc>
                <a:tc>
                  <a:txBody>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lang="en-US" sz="1800" dirty="0">
                          <a:latin typeface="+mj-lt"/>
                        </a:rPr>
                        <a:t>130</a:t>
                      </a:r>
                    </a:p>
                  </a:txBody>
                  <a:tcPr marL="91416" marR="91416" marT="45708" marB="45708"/>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291207792"/>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1356912395"/>
              </p:ext>
            </p:extLst>
          </p:nvPr>
        </p:nvGraphicFramePr>
        <p:xfrm>
          <a:off x="1628644" y="1293390"/>
          <a:ext cx="8258306" cy="2172885"/>
        </p:xfrm>
        <a:graphic>
          <a:graphicData uri="http://schemas.openxmlformats.org/drawingml/2006/table">
            <a:tbl>
              <a:tblPr firstRow="1" bandRow="1">
                <a:tableStyleId>{5C22544A-7EE6-4342-B048-85BDC9FD1C3A}</a:tableStyleId>
              </a:tblPr>
              <a:tblGrid>
                <a:gridCol w="3740696">
                  <a:extLst>
                    <a:ext uri="{9D8B030D-6E8A-4147-A177-3AD203B41FA5}">
                      <a16:colId xmlns:a16="http://schemas.microsoft.com/office/drawing/2014/main" val="20000"/>
                    </a:ext>
                  </a:extLst>
                </a:gridCol>
                <a:gridCol w="2258805">
                  <a:extLst>
                    <a:ext uri="{9D8B030D-6E8A-4147-A177-3AD203B41FA5}">
                      <a16:colId xmlns:a16="http://schemas.microsoft.com/office/drawing/2014/main" val="20002"/>
                    </a:ext>
                  </a:extLst>
                </a:gridCol>
                <a:gridCol w="2258805">
                  <a:extLst>
                    <a:ext uri="{9D8B030D-6E8A-4147-A177-3AD203B41FA5}">
                      <a16:colId xmlns:a16="http://schemas.microsoft.com/office/drawing/2014/main" val="414862643"/>
                    </a:ext>
                  </a:extLst>
                </a:gridCol>
              </a:tblGrid>
              <a:tr h="370743">
                <a:tc>
                  <a:txBody>
                    <a:bodyPr/>
                    <a:lstStyle/>
                    <a:p>
                      <a:pPr algn="l">
                        <a:lnSpc>
                          <a:spcPct val="80000"/>
                        </a:lnSpc>
                      </a:pPr>
                      <a:r>
                        <a:rPr lang="en-US" sz="1800" b="0" dirty="0">
                          <a:latin typeface="+mj-lt"/>
                        </a:rPr>
                        <a:t>Household iodine content</a:t>
                      </a:r>
                    </a:p>
                  </a:txBody>
                  <a:tcPr marL="91416" marR="91416" marT="45708" marB="45708"/>
                </a:tc>
                <a:tc>
                  <a:txBody>
                    <a:bodyPr/>
                    <a:lstStyle/>
                    <a:p>
                      <a:pPr algn="ctr">
                        <a:lnSpc>
                          <a:spcPct val="80000"/>
                        </a:lnSpc>
                      </a:pPr>
                      <a:r>
                        <a:rPr lang="en-US" sz="1800" b="0" dirty="0">
                          <a:latin typeface="+mj-lt"/>
                        </a:rPr>
                        <a:t>Coverage (%)</a:t>
                      </a:r>
                    </a:p>
                  </a:txBody>
                  <a:tcPr marL="91416" marR="91416" marT="45708" marB="45708"/>
                </a:tc>
                <a:tc>
                  <a:txBody>
                    <a:bodyPr/>
                    <a:lstStyle/>
                    <a:p>
                      <a:pPr algn="ctr">
                        <a:lnSpc>
                          <a:spcPct val="80000"/>
                        </a:lnSpc>
                      </a:pPr>
                      <a:r>
                        <a:rPr lang="en-US" sz="1800" b="0" dirty="0">
                          <a:latin typeface="+mj-lt"/>
                        </a:rPr>
                        <a:t>Median UIC </a:t>
                      </a:r>
                      <a:r>
                        <a:rPr lang="en-US" sz="1800" b="0" i="0" u="none" strike="noStrike" cap="none" spc="0" baseline="0" dirty="0">
                          <a:ln>
                            <a:noFill/>
                          </a:ln>
                          <a:solidFill>
                            <a:schemeClr val="lt1"/>
                          </a:solidFill>
                          <a:uFillTx/>
                          <a:latin typeface="+mn-lt"/>
                          <a:ea typeface="+mn-ea"/>
                          <a:cs typeface="+mn-cs"/>
                          <a:sym typeface="Arial"/>
                        </a:rPr>
                        <a:t>(ug/L)</a:t>
                      </a:r>
                      <a:endParaRPr lang="en-US" sz="1800" b="0" dirty="0">
                        <a:latin typeface="+mj-lt"/>
                      </a:endParaRPr>
                    </a:p>
                  </a:txBody>
                  <a:tcPr marL="91416" marR="91416" marT="45708" marB="45708"/>
                </a:tc>
                <a:extLst>
                  <a:ext uri="{0D108BD9-81ED-4DB2-BD59-A6C34878D82A}">
                    <a16:rowId xmlns:a16="http://schemas.microsoft.com/office/drawing/2014/main" val="10000"/>
                  </a:ext>
                </a:extLst>
              </a:tr>
              <a:tr h="370743">
                <a:tc>
                  <a:txBody>
                    <a:bodyPr/>
                    <a:lstStyle/>
                    <a:p>
                      <a:pPr algn="l">
                        <a:lnSpc>
                          <a:spcPct val="80000"/>
                        </a:lnSpc>
                      </a:pPr>
                      <a:r>
                        <a:rPr lang="en-US" sz="1800" dirty="0">
                          <a:latin typeface="+mj-lt"/>
                        </a:rPr>
                        <a:t>No iodine (0 ppm)</a:t>
                      </a:r>
                    </a:p>
                  </a:txBody>
                  <a:tcPr marL="91416" marR="91416" marT="45708" marB="45708"/>
                </a:tc>
                <a:tc>
                  <a:txBody>
                    <a:bodyPr/>
                    <a:lstStyle/>
                    <a:p>
                      <a:pPr algn="ctr">
                        <a:lnSpc>
                          <a:spcPct val="80000"/>
                        </a:lnSpc>
                      </a:pPr>
                      <a:r>
                        <a:rPr lang="en-US" sz="1800" dirty="0">
                          <a:latin typeface="+mj-lt"/>
                        </a:rPr>
                        <a:t>17%</a:t>
                      </a:r>
                    </a:p>
                  </a:txBody>
                  <a:tcPr marL="91416" marR="91416" marT="45708" marB="45708"/>
                </a:tc>
                <a:tc>
                  <a:txBody>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lang="en-US" sz="1800" dirty="0">
                          <a:solidFill>
                            <a:srgbClr val="FF0000"/>
                          </a:solidFill>
                          <a:latin typeface="+mj-lt"/>
                        </a:rPr>
                        <a:t>78</a:t>
                      </a:r>
                    </a:p>
                  </a:txBody>
                  <a:tcPr marL="91416" marR="91416" marT="45708" marB="45708"/>
                </a:tc>
                <a:extLst>
                  <a:ext uri="{0D108BD9-81ED-4DB2-BD59-A6C34878D82A}">
                    <a16:rowId xmlns:a16="http://schemas.microsoft.com/office/drawing/2014/main" val="10001"/>
                  </a:ext>
                </a:extLst>
              </a:tr>
              <a:tr h="370743">
                <a:tc>
                  <a:txBody>
                    <a:bodyPr/>
                    <a:lstStyle/>
                    <a:p>
                      <a:pPr algn="l">
                        <a:lnSpc>
                          <a:spcPct val="80000"/>
                        </a:lnSpc>
                      </a:pPr>
                      <a:r>
                        <a:rPr lang="en-US" sz="1800" dirty="0">
                          <a:latin typeface="+mj-lt"/>
                        </a:rPr>
                        <a:t>Inadequate iodine (1-14 ppm)</a:t>
                      </a:r>
                    </a:p>
                  </a:txBody>
                  <a:tcPr marL="91416" marR="91416" marT="45708" marB="45708"/>
                </a:tc>
                <a:tc>
                  <a:txBody>
                    <a:bodyPr/>
                    <a:lstStyle/>
                    <a:p>
                      <a:pPr algn="ctr">
                        <a:lnSpc>
                          <a:spcPct val="80000"/>
                        </a:lnSpc>
                      </a:pPr>
                      <a:r>
                        <a:rPr lang="en-US" sz="1800" dirty="0">
                          <a:latin typeface="+mj-lt"/>
                        </a:rPr>
                        <a:t>33%</a:t>
                      </a:r>
                    </a:p>
                  </a:txBody>
                  <a:tcPr marL="91416" marR="91416" marT="45708" marB="45708"/>
                </a:tc>
                <a:tc>
                  <a:txBody>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lang="en-US" sz="1800" dirty="0">
                          <a:latin typeface="+mj-lt"/>
                        </a:rPr>
                        <a:t>136</a:t>
                      </a:r>
                    </a:p>
                    <a:p>
                      <a:pPr algn="ctr">
                        <a:lnSpc>
                          <a:spcPct val="80000"/>
                        </a:lnSpc>
                      </a:pPr>
                      <a:endParaRPr lang="en-US" sz="1800" dirty="0">
                        <a:latin typeface="+mj-lt"/>
                      </a:endParaRPr>
                    </a:p>
                  </a:txBody>
                  <a:tcPr marL="91416" marR="91416" marT="45708" marB="45708"/>
                </a:tc>
                <a:extLst>
                  <a:ext uri="{0D108BD9-81ED-4DB2-BD59-A6C34878D82A}">
                    <a16:rowId xmlns:a16="http://schemas.microsoft.com/office/drawing/2014/main" val="3654232223"/>
                  </a:ext>
                </a:extLst>
              </a:tr>
              <a:tr h="370743">
                <a:tc>
                  <a:txBody>
                    <a:bodyPr/>
                    <a:lstStyle/>
                    <a:p>
                      <a:pPr algn="l">
                        <a:lnSpc>
                          <a:spcPct val="80000"/>
                        </a:lnSpc>
                      </a:pPr>
                      <a:r>
                        <a:rPr lang="en-US" sz="1800" dirty="0">
                          <a:latin typeface="+mj-lt"/>
                        </a:rPr>
                        <a:t>Adequate iodine (</a:t>
                      </a:r>
                      <a:r>
                        <a:rPr lang="en-US" sz="1800" u="sng" dirty="0">
                          <a:latin typeface="+mj-lt"/>
                        </a:rPr>
                        <a:t>&gt;</a:t>
                      </a:r>
                      <a:r>
                        <a:rPr lang="en-US" sz="1800" u="none" dirty="0">
                          <a:latin typeface="+mj-lt"/>
                        </a:rPr>
                        <a:t> 15 ppm)</a:t>
                      </a:r>
                      <a:endParaRPr lang="en-US" sz="1800" dirty="0">
                        <a:latin typeface="+mj-lt"/>
                      </a:endParaRPr>
                    </a:p>
                  </a:txBody>
                  <a:tcPr marL="91416" marR="91416" marT="45708" marB="45708"/>
                </a:tc>
                <a:tc>
                  <a:txBody>
                    <a:bodyPr/>
                    <a:lstStyle/>
                    <a:p>
                      <a:pPr algn="ctr">
                        <a:lnSpc>
                          <a:spcPct val="80000"/>
                        </a:lnSpc>
                      </a:pPr>
                      <a:r>
                        <a:rPr lang="en-US" sz="1800" dirty="0">
                          <a:latin typeface="+mj-lt"/>
                        </a:rPr>
                        <a:t>50%</a:t>
                      </a:r>
                    </a:p>
                  </a:txBody>
                  <a:tcPr marL="91416" marR="91416" marT="45708" marB="45708"/>
                </a:tc>
                <a:tc>
                  <a:txBody>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lang="en-US" sz="1800" dirty="0">
                          <a:latin typeface="+mj-lt"/>
                        </a:rPr>
                        <a:t>155</a:t>
                      </a:r>
                    </a:p>
                    <a:p>
                      <a:pPr algn="ctr">
                        <a:lnSpc>
                          <a:spcPct val="80000"/>
                        </a:lnSpc>
                      </a:pPr>
                      <a:endParaRPr lang="en-US" sz="1800" dirty="0">
                        <a:latin typeface="+mj-lt"/>
                      </a:endParaRPr>
                    </a:p>
                  </a:txBody>
                  <a:tcPr marL="91416" marR="91416" marT="45708" marB="45708"/>
                </a:tc>
                <a:extLst>
                  <a:ext uri="{0D108BD9-81ED-4DB2-BD59-A6C34878D82A}">
                    <a16:rowId xmlns:a16="http://schemas.microsoft.com/office/drawing/2014/main" val="453563239"/>
                  </a:ext>
                </a:extLst>
              </a:tr>
              <a:tr h="370743">
                <a:tc>
                  <a:txBody>
                    <a:bodyPr/>
                    <a:lstStyle/>
                    <a:p>
                      <a:pPr marL="0" marR="0" indent="0" algn="l" defTabSz="457200" rtl="0" eaLnBrk="1" fontAlgn="auto" latinLnBrk="0" hangingPunct="1">
                        <a:lnSpc>
                          <a:spcPct val="80000"/>
                        </a:lnSpc>
                        <a:spcBef>
                          <a:spcPts val="0"/>
                        </a:spcBef>
                        <a:spcAft>
                          <a:spcPts val="0"/>
                        </a:spcAft>
                        <a:buClrTx/>
                        <a:buSzTx/>
                        <a:buFontTx/>
                        <a:buNone/>
                        <a:tabLst/>
                        <a:defRPr/>
                      </a:pPr>
                      <a:r>
                        <a:rPr lang="en-US" sz="1800" dirty="0">
                          <a:latin typeface="+mj-lt"/>
                        </a:rPr>
                        <a:t>All</a:t>
                      </a:r>
                    </a:p>
                  </a:txBody>
                  <a:tcPr marL="91416" marR="91416" marT="45708" marB="45708"/>
                </a:tc>
                <a:tc>
                  <a:txBody>
                    <a:bodyPr/>
                    <a:lstStyle/>
                    <a:p>
                      <a:pPr algn="ctr">
                        <a:lnSpc>
                          <a:spcPct val="80000"/>
                        </a:lnSpc>
                      </a:pPr>
                      <a:r>
                        <a:rPr lang="en-US" sz="1800" dirty="0">
                          <a:latin typeface="+mj-lt"/>
                        </a:rPr>
                        <a:t>100%</a:t>
                      </a:r>
                    </a:p>
                  </a:txBody>
                  <a:tcPr marL="91416" marR="91416" marT="45708" marB="45708"/>
                </a:tc>
                <a:tc>
                  <a:txBody>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lang="en-US" sz="1800" dirty="0">
                          <a:latin typeface="+mj-lt"/>
                        </a:rPr>
                        <a:t>130</a:t>
                      </a:r>
                    </a:p>
                  </a:txBody>
                  <a:tcPr marL="91416" marR="91416" marT="45708" marB="45708"/>
                </a:tc>
                <a:extLst>
                  <a:ext uri="{0D108BD9-81ED-4DB2-BD59-A6C34878D82A}">
                    <a16:rowId xmlns:a16="http://schemas.microsoft.com/office/drawing/2014/main" val="10002"/>
                  </a:ext>
                </a:extLst>
              </a:tr>
            </a:tbl>
          </a:graphicData>
        </a:graphic>
      </p:graphicFrame>
      <p:sp>
        <p:nvSpPr>
          <p:cNvPr id="5" name="Content Placeholder 2"/>
          <p:cNvSpPr txBox="1">
            <a:spLocks/>
          </p:cNvSpPr>
          <p:nvPr/>
        </p:nvSpPr>
        <p:spPr>
          <a:xfrm>
            <a:off x="342900" y="3466276"/>
            <a:ext cx="11377744" cy="3071842"/>
          </a:xfrm>
          <a:prstGeom prst="rect">
            <a:avLst/>
          </a:prstGeom>
        </p:spPr>
        <p:txBody>
          <a:bodyPr vert="horz" lIns="91416" tIns="45708" rIns="91416" bIns="45708"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20000"/>
              </a:lnSpc>
              <a:buNone/>
            </a:pPr>
            <a:r>
              <a:rPr lang="en-US" sz="1800" dirty="0">
                <a:latin typeface="Calibri" panose="020F0502020204030204" pitchFamily="34" charset="0"/>
              </a:rPr>
              <a:t>Now, when you also know the MUIC for the the level of iodine in their salt: the MUIC can be found in the right column.</a:t>
            </a:r>
          </a:p>
          <a:p>
            <a:pPr marL="0" indent="0">
              <a:lnSpc>
                <a:spcPct val="120000"/>
              </a:lnSpc>
              <a:buNone/>
            </a:pPr>
            <a:endParaRPr lang="en-US" sz="1800" dirty="0">
              <a:latin typeface="Calibri" panose="020F0502020204030204" pitchFamily="34" charset="0"/>
            </a:endParaRPr>
          </a:p>
          <a:p>
            <a:pPr marL="0" indent="0">
              <a:lnSpc>
                <a:spcPct val="120000"/>
              </a:lnSpc>
              <a:buNone/>
            </a:pPr>
            <a:r>
              <a:rPr lang="en-US" sz="1800" dirty="0">
                <a:latin typeface="Calibri" panose="020F0502020204030204" pitchFamily="34" charset="0"/>
              </a:rPr>
              <a:t>Conclusions</a:t>
            </a:r>
          </a:p>
          <a:p>
            <a:pPr>
              <a:lnSpc>
                <a:spcPct val="120000"/>
              </a:lnSpc>
            </a:pPr>
            <a:r>
              <a:rPr lang="en-US" sz="1800" dirty="0">
                <a:latin typeface="Calibri" panose="020F0502020204030204" pitchFamily="34" charset="0"/>
              </a:rPr>
              <a:t>For households that don’t get iodized salt: improve quality of iodization</a:t>
            </a:r>
          </a:p>
          <a:p>
            <a:pPr>
              <a:lnSpc>
                <a:spcPct val="120000"/>
              </a:lnSpc>
            </a:pPr>
            <a:r>
              <a:rPr lang="en-US" sz="1800" dirty="0">
                <a:latin typeface="Calibri" panose="020F0502020204030204" pitchFamily="34" charset="0"/>
              </a:rPr>
              <a:t>For those that get the right level of iodized salt: iodine status is adequate </a:t>
            </a:r>
            <a:r>
              <a:rPr lang="en-US" sz="1800" dirty="0">
                <a:latin typeface="Calibri" panose="020F0502020204030204" pitchFamily="34" charset="0"/>
                <a:sym typeface="Wingdings" pitchFamily="2" charset="2"/>
              </a:rPr>
              <a:t> the</a:t>
            </a:r>
            <a:r>
              <a:rPr lang="en-US" sz="1800" dirty="0">
                <a:latin typeface="Calibri" panose="020F0502020204030204" pitchFamily="34" charset="0"/>
              </a:rPr>
              <a:t> iodization level of salt is correct</a:t>
            </a:r>
          </a:p>
          <a:p>
            <a:pPr>
              <a:lnSpc>
                <a:spcPct val="120000"/>
              </a:lnSpc>
            </a:pPr>
            <a:r>
              <a:rPr lang="en-US" sz="1800" dirty="0">
                <a:latin typeface="Calibri" panose="020F0502020204030204" pitchFamily="34" charset="0"/>
              </a:rPr>
              <a:t>Iodized table salt is likely the main source of iodine: if processed food salt was an important source, we would see higher MUIC for households with table salt with no iodine</a:t>
            </a:r>
            <a:endParaRPr lang="en-US" sz="2000" b="1" dirty="0">
              <a:solidFill>
                <a:srgbClr val="FA5DFF"/>
              </a:solidFill>
            </a:endParaRPr>
          </a:p>
          <a:p>
            <a:pPr marL="0" indent="0" algn="ctr">
              <a:lnSpc>
                <a:spcPct val="120000"/>
              </a:lnSpc>
              <a:buNone/>
            </a:pPr>
            <a:r>
              <a:rPr lang="en-US" sz="1800" b="1" dirty="0">
                <a:solidFill>
                  <a:srgbClr val="FA5DFF"/>
                </a:solidFill>
              </a:rPr>
              <a:t>Examine the MUIC in relevant subgroups, National-level MUIC may mask subnational disparities</a:t>
            </a:r>
          </a:p>
        </p:txBody>
      </p:sp>
      <p:sp>
        <p:nvSpPr>
          <p:cNvPr id="10" name="Title 1">
            <a:extLst>
              <a:ext uri="{FF2B5EF4-FFF2-40B4-BE49-F238E27FC236}">
                <a16:creationId xmlns:a16="http://schemas.microsoft.com/office/drawing/2014/main" id="{41A1296F-0E99-455C-B8CB-DC5F20084813}"/>
              </a:ext>
            </a:extLst>
          </p:cNvPr>
          <p:cNvSpPr>
            <a:spLocks noGrp="1"/>
          </p:cNvSpPr>
          <p:nvPr>
            <p:ph type="title"/>
          </p:nvPr>
        </p:nvSpPr>
        <p:spPr>
          <a:xfrm>
            <a:off x="904835" y="199150"/>
            <a:ext cx="9517435" cy="639723"/>
          </a:xfrm>
          <a:ln w="12700">
            <a:miter lim="400000"/>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normAutofit fontScale="90000"/>
          </a:bodyPr>
          <a:lstStyle/>
          <a:p>
            <a:pPr>
              <a:lnSpc>
                <a:spcPct val="100000"/>
              </a:lnSpc>
            </a:pPr>
            <a:r>
              <a:rPr lang="en-GB" sz="2800" spc="-100" dirty="0">
                <a:solidFill>
                  <a:schemeClr val="bg1"/>
                </a:solidFill>
                <a:latin typeface="+mj-lt"/>
                <a:ea typeface="+mj-ea"/>
                <a:cs typeface="Calibri" panose="020F0502020204030204" pitchFamily="34" charset="0"/>
                <a:sym typeface="Arial"/>
              </a:rPr>
              <a:t>INTERPRETATION OF NATIONAL SURVEY DATA – country example</a:t>
            </a:r>
          </a:p>
        </p:txBody>
      </p:sp>
      <p:sp>
        <p:nvSpPr>
          <p:cNvPr id="2" name="Slide Number Placeholder 1">
            <a:extLst>
              <a:ext uri="{FF2B5EF4-FFF2-40B4-BE49-F238E27FC236}">
                <a16:creationId xmlns:a16="http://schemas.microsoft.com/office/drawing/2014/main" id="{A3263BFC-8570-2746-B2A8-4B47BFAA3F92}"/>
              </a:ext>
            </a:extLst>
          </p:cNvPr>
          <p:cNvSpPr>
            <a:spLocks noGrp="1"/>
          </p:cNvSpPr>
          <p:nvPr>
            <p:ph type="sldNum" sz="quarter" idx="2"/>
          </p:nvPr>
        </p:nvSpPr>
        <p:spPr>
          <a:xfrm>
            <a:off x="11843584" y="6535350"/>
            <a:ext cx="262249" cy="276999"/>
          </a:xfrm>
        </p:spPr>
        <p:txBody>
          <a:bodyPr/>
          <a:lstStyle/>
          <a:p>
            <a:fld id="{86CB4B4D-7CA3-9044-876B-883B54F8677D}" type="slidenum">
              <a:rPr lang="de-CH" smtClean="0">
                <a:solidFill>
                  <a:schemeClr val="tx2"/>
                </a:solidFill>
              </a:rPr>
              <a:t>26</a:t>
            </a:fld>
            <a:endParaRPr lang="de-CH" dirty="0">
              <a:solidFill>
                <a:schemeClr val="tx2"/>
              </a:solidFill>
            </a:endParaRPr>
          </a:p>
        </p:txBody>
      </p:sp>
    </p:spTree>
    <p:extLst>
      <p:ext uri="{BB962C8B-B14F-4D97-AF65-F5344CB8AC3E}">
        <p14:creationId xmlns:p14="http://schemas.microsoft.com/office/powerpoint/2010/main" val="1868430325"/>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93A703C-3AB2-FA47-BE2A-87B5CDBAEDD0}"/>
              </a:ext>
            </a:extLst>
          </p:cNvPr>
          <p:cNvPicPr>
            <a:picLocks/>
          </p:cNvPicPr>
          <p:nvPr/>
        </p:nvPicPr>
        <p:blipFill>
          <a:blip r:embed="rId3"/>
          <a:stretch>
            <a:fillRect/>
          </a:stretch>
        </p:blipFill>
        <p:spPr>
          <a:xfrm>
            <a:off x="2894162" y="1143000"/>
            <a:ext cx="5486400" cy="4572000"/>
          </a:xfrm>
          <a:prstGeom prst="rect">
            <a:avLst/>
          </a:prstGeom>
        </p:spPr>
      </p:pic>
      <p:sp>
        <p:nvSpPr>
          <p:cNvPr id="15" name="Rectangle 14"/>
          <p:cNvSpPr/>
          <p:nvPr/>
        </p:nvSpPr>
        <p:spPr>
          <a:xfrm>
            <a:off x="3604997" y="1834395"/>
            <a:ext cx="4579355" cy="2298102"/>
          </a:xfrm>
          <a:prstGeom prst="rect">
            <a:avLst/>
          </a:prstGeom>
          <a:solidFill>
            <a:schemeClr val="accent1">
              <a:alpha val="25000"/>
            </a:schemeClr>
          </a:solidFill>
          <a:ln cap="rnd"/>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l"/>
            <a:endParaRPr lang="en-US" sz="1600" dirty="0">
              <a:solidFill>
                <a:schemeClr val="bg1"/>
              </a:solidFill>
              <a:latin typeface="Calibri" panose="020F0502020204030204" pitchFamily="34" charset="0"/>
            </a:endParaRPr>
          </a:p>
        </p:txBody>
      </p:sp>
      <p:sp>
        <p:nvSpPr>
          <p:cNvPr id="16" name="TextBox 15"/>
          <p:cNvSpPr txBox="1"/>
          <p:nvPr/>
        </p:nvSpPr>
        <p:spPr>
          <a:xfrm>
            <a:off x="4973075" y="5814325"/>
            <a:ext cx="3626581" cy="307697"/>
          </a:xfrm>
          <a:prstGeom prst="rect">
            <a:avLst/>
          </a:prstGeom>
          <a:noFill/>
        </p:spPr>
        <p:txBody>
          <a:bodyPr wrap="square" rtlCol="0">
            <a:spAutoFit/>
          </a:bodyPr>
          <a:lstStyle/>
          <a:p>
            <a:r>
              <a:rPr lang="en-US" sz="1400" i="1" dirty="0">
                <a:solidFill>
                  <a:srgbClr val="0070C0"/>
                </a:solidFill>
                <a:cs typeface="Calibri" panose="020F0502020204030204" pitchFamily="34" charset="0"/>
              </a:rPr>
              <a:t>Blue box represents range of optimal status</a:t>
            </a:r>
          </a:p>
        </p:txBody>
      </p:sp>
      <p:sp>
        <p:nvSpPr>
          <p:cNvPr id="17" name="Title 1">
            <a:extLst>
              <a:ext uri="{FF2B5EF4-FFF2-40B4-BE49-F238E27FC236}">
                <a16:creationId xmlns:a16="http://schemas.microsoft.com/office/drawing/2014/main" id="{B4CE3E4E-2D42-4AB1-BF39-12C257316C8C}"/>
              </a:ext>
            </a:extLst>
          </p:cNvPr>
          <p:cNvSpPr>
            <a:spLocks noGrp="1"/>
          </p:cNvSpPr>
          <p:nvPr>
            <p:ph type="title"/>
          </p:nvPr>
        </p:nvSpPr>
        <p:spPr>
          <a:xfrm>
            <a:off x="878645" y="215999"/>
            <a:ext cx="9517435" cy="639723"/>
          </a:xfrm>
          <a:ln w="12700">
            <a:miter lim="400000"/>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normAutofit/>
          </a:bodyPr>
          <a:lstStyle/>
          <a:p>
            <a:r>
              <a:rPr lang="en-GB" sz="2800" spc="-100" dirty="0">
                <a:solidFill>
                  <a:schemeClr val="bg1"/>
                </a:solidFill>
                <a:latin typeface="+mj-lt"/>
                <a:ea typeface="+mj-ea"/>
                <a:cs typeface="Calibri" panose="020F0502020204030204" pitchFamily="34" charset="0"/>
                <a:sym typeface="Arial"/>
              </a:rPr>
              <a:t>INTERPRETATION OF NATIONAL SURVEY DATA</a:t>
            </a:r>
          </a:p>
        </p:txBody>
      </p:sp>
      <p:sp>
        <p:nvSpPr>
          <p:cNvPr id="2" name="Slide Number Placeholder 1">
            <a:extLst>
              <a:ext uri="{FF2B5EF4-FFF2-40B4-BE49-F238E27FC236}">
                <a16:creationId xmlns:a16="http://schemas.microsoft.com/office/drawing/2014/main" id="{5ED43754-0FC7-CB4D-B0C6-D977E16EEAFD}"/>
              </a:ext>
            </a:extLst>
          </p:cNvPr>
          <p:cNvSpPr>
            <a:spLocks noGrp="1"/>
          </p:cNvSpPr>
          <p:nvPr>
            <p:ph type="sldNum" sz="quarter" idx="2"/>
          </p:nvPr>
        </p:nvSpPr>
        <p:spPr>
          <a:xfrm>
            <a:off x="11832009" y="6535350"/>
            <a:ext cx="262249" cy="276999"/>
          </a:xfrm>
        </p:spPr>
        <p:txBody>
          <a:bodyPr/>
          <a:lstStyle/>
          <a:p>
            <a:fld id="{86CB4B4D-7CA3-9044-876B-883B54F8677D}" type="slidenum">
              <a:rPr lang="de-CH" smtClean="0">
                <a:solidFill>
                  <a:schemeClr val="tx2"/>
                </a:solidFill>
              </a:rPr>
              <a:t>27</a:t>
            </a:fld>
            <a:endParaRPr lang="de-CH" dirty="0">
              <a:solidFill>
                <a:schemeClr val="tx2"/>
              </a:solidFill>
            </a:endParaRPr>
          </a:p>
        </p:txBody>
      </p:sp>
      <p:sp>
        <p:nvSpPr>
          <p:cNvPr id="7" name="Text Placeholder 2">
            <a:extLst>
              <a:ext uri="{FF2B5EF4-FFF2-40B4-BE49-F238E27FC236}">
                <a16:creationId xmlns:a16="http://schemas.microsoft.com/office/drawing/2014/main" id="{7A9BD978-F174-E44D-82F5-C02D75A5E1B3}"/>
              </a:ext>
            </a:extLst>
          </p:cNvPr>
          <p:cNvSpPr txBox="1">
            <a:spLocks/>
          </p:cNvSpPr>
          <p:nvPr/>
        </p:nvSpPr>
        <p:spPr>
          <a:xfrm>
            <a:off x="8870905" y="1483860"/>
            <a:ext cx="3050349" cy="2532342"/>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lvl1pPr marL="0" marR="0" indent="1587" algn="l" defTabSz="914400" rtl="0" latinLnBrk="0">
              <a:lnSpc>
                <a:spcPct val="100000"/>
              </a:lnSpc>
              <a:spcBef>
                <a:spcPts val="30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Arial"/>
              </a:defRPr>
            </a:lvl1pPr>
            <a:lvl2pPr marL="227013" marR="0" indent="-227013" algn="l" defTabSz="914400" rtl="0" latinLnBrk="0">
              <a:lnSpc>
                <a:spcPct val="100000"/>
              </a:lnSpc>
              <a:spcBef>
                <a:spcPts val="300"/>
              </a:spcBef>
              <a:spcAft>
                <a:spcPts val="0"/>
              </a:spcAft>
              <a:buClrTx/>
              <a:buSzPct val="100000"/>
              <a:buFontTx/>
              <a:buChar char="▪"/>
              <a:tabLst/>
              <a:defRPr sz="2400" b="0" i="0" u="none" strike="noStrike" cap="none" spc="0" baseline="0">
                <a:ln>
                  <a:noFill/>
                </a:ln>
                <a:solidFill>
                  <a:srgbClr val="000000"/>
                </a:solidFill>
                <a:uFillTx/>
                <a:latin typeface="+mj-lt"/>
                <a:ea typeface="+mj-ea"/>
                <a:cs typeface="+mj-cs"/>
                <a:sym typeface="Arial"/>
              </a:defRPr>
            </a:lvl2pPr>
            <a:lvl3pPr marL="447675" marR="0" indent="-173037" algn="l" defTabSz="914400" rtl="0" latinLnBrk="0">
              <a:lnSpc>
                <a:spcPct val="100000"/>
              </a:lnSpc>
              <a:spcBef>
                <a:spcPts val="300"/>
              </a:spcBef>
              <a:spcAft>
                <a:spcPts val="0"/>
              </a:spcAft>
              <a:buClrTx/>
              <a:buSzPct val="100000"/>
              <a:buFontTx/>
              <a:buChar char="–"/>
              <a:tabLst/>
              <a:defRPr sz="2400" b="0" i="0" u="none" strike="noStrike" cap="none" spc="0" baseline="0">
                <a:ln>
                  <a:noFill/>
                </a:ln>
                <a:solidFill>
                  <a:srgbClr val="000000"/>
                </a:solidFill>
                <a:uFillTx/>
                <a:latin typeface="+mj-lt"/>
                <a:ea typeface="+mj-ea"/>
                <a:cs typeface="+mj-cs"/>
                <a:sym typeface="Arial"/>
              </a:defRPr>
            </a:lvl3pPr>
            <a:lvl4pPr marL="630237" marR="0" indent="-171450" algn="l" defTabSz="914400" rtl="0" latinLnBrk="0">
              <a:lnSpc>
                <a:spcPct val="100000"/>
              </a:lnSpc>
              <a:spcBef>
                <a:spcPts val="300"/>
              </a:spcBef>
              <a:spcAft>
                <a:spcPts val="0"/>
              </a:spcAft>
              <a:buClrTx/>
              <a:buSzPct val="100000"/>
              <a:buFontTx/>
              <a:buChar char="•"/>
              <a:tabLst/>
              <a:defRPr sz="2400" b="0" i="0" u="none" strike="noStrike" cap="none" spc="0" baseline="0">
                <a:ln>
                  <a:noFill/>
                </a:ln>
                <a:solidFill>
                  <a:srgbClr val="000000"/>
                </a:solidFill>
                <a:uFillTx/>
                <a:latin typeface="+mj-lt"/>
                <a:ea typeface="+mj-ea"/>
                <a:cs typeface="+mj-cs"/>
                <a:sym typeface="Arial"/>
              </a:defRPr>
            </a:lvl4pPr>
            <a:lvl5pPr marL="800100" marR="0" indent="-171450" algn="l" defTabSz="914400" rtl="0" latinLnBrk="0">
              <a:lnSpc>
                <a:spcPct val="100000"/>
              </a:lnSpc>
              <a:spcBef>
                <a:spcPts val="300"/>
              </a:spcBef>
              <a:spcAft>
                <a:spcPts val="0"/>
              </a:spcAft>
              <a:buClrTx/>
              <a:buSzPct val="100000"/>
              <a:buFontTx/>
              <a:buChar char="–"/>
              <a:tabLst/>
              <a:defRPr sz="2400" b="0" i="0" u="none" strike="noStrike" cap="none" spc="0" baseline="0">
                <a:ln>
                  <a:noFill/>
                </a:ln>
                <a:solidFill>
                  <a:srgbClr val="000000"/>
                </a:solidFill>
                <a:uFillTx/>
                <a:latin typeface="+mj-lt"/>
                <a:ea typeface="+mj-ea"/>
                <a:cs typeface="+mj-cs"/>
                <a:sym typeface="Arial"/>
              </a:defRPr>
            </a:lvl5pPr>
            <a:lvl6pPr marL="2560320" marR="0" indent="-274320" algn="l" defTabSz="914400" rtl="0" latinLnBrk="0">
              <a:lnSpc>
                <a:spcPct val="100000"/>
              </a:lnSpc>
              <a:spcBef>
                <a:spcPts val="300"/>
              </a:spcBef>
              <a:spcAft>
                <a:spcPts val="0"/>
              </a:spcAft>
              <a:buClrTx/>
              <a:buSzPct val="100000"/>
              <a:buFontTx/>
              <a:buChar char="•"/>
              <a:tabLst/>
              <a:defRPr sz="2400" b="0" i="0" u="none" strike="noStrike" cap="none" spc="0" baseline="0">
                <a:ln>
                  <a:noFill/>
                </a:ln>
                <a:solidFill>
                  <a:srgbClr val="000000"/>
                </a:solidFill>
                <a:uFillTx/>
                <a:latin typeface="+mj-lt"/>
                <a:ea typeface="+mj-ea"/>
                <a:cs typeface="+mj-cs"/>
                <a:sym typeface="Arial"/>
              </a:defRPr>
            </a:lvl6pPr>
            <a:lvl7pPr marL="3017520" marR="0" indent="-274320" algn="l" defTabSz="914400" rtl="0" latinLnBrk="0">
              <a:lnSpc>
                <a:spcPct val="100000"/>
              </a:lnSpc>
              <a:spcBef>
                <a:spcPts val="300"/>
              </a:spcBef>
              <a:spcAft>
                <a:spcPts val="0"/>
              </a:spcAft>
              <a:buClrTx/>
              <a:buSzPct val="100000"/>
              <a:buFontTx/>
              <a:buChar char="•"/>
              <a:tabLst/>
              <a:defRPr sz="2400" b="0" i="0" u="none" strike="noStrike" cap="none" spc="0" baseline="0">
                <a:ln>
                  <a:noFill/>
                </a:ln>
                <a:solidFill>
                  <a:srgbClr val="000000"/>
                </a:solidFill>
                <a:uFillTx/>
                <a:latin typeface="+mj-lt"/>
                <a:ea typeface="+mj-ea"/>
                <a:cs typeface="+mj-cs"/>
                <a:sym typeface="Arial"/>
              </a:defRPr>
            </a:lvl7pPr>
            <a:lvl8pPr marL="3474720" marR="0" indent="-274320" algn="l" defTabSz="914400" rtl="0" latinLnBrk="0">
              <a:lnSpc>
                <a:spcPct val="100000"/>
              </a:lnSpc>
              <a:spcBef>
                <a:spcPts val="300"/>
              </a:spcBef>
              <a:spcAft>
                <a:spcPts val="0"/>
              </a:spcAft>
              <a:buClrTx/>
              <a:buSzPct val="100000"/>
              <a:buFontTx/>
              <a:buChar char="•"/>
              <a:tabLst/>
              <a:defRPr sz="2400" b="0" i="0" u="none" strike="noStrike" cap="none" spc="0" baseline="0">
                <a:ln>
                  <a:noFill/>
                </a:ln>
                <a:solidFill>
                  <a:srgbClr val="000000"/>
                </a:solidFill>
                <a:uFillTx/>
                <a:latin typeface="+mj-lt"/>
                <a:ea typeface="+mj-ea"/>
                <a:cs typeface="+mj-cs"/>
                <a:sym typeface="Arial"/>
              </a:defRPr>
            </a:lvl8pPr>
            <a:lvl9pPr marL="3931920" marR="0" indent="-274320" algn="l" defTabSz="914400" rtl="0" latinLnBrk="0">
              <a:lnSpc>
                <a:spcPct val="100000"/>
              </a:lnSpc>
              <a:spcBef>
                <a:spcPts val="300"/>
              </a:spcBef>
              <a:spcAft>
                <a:spcPts val="0"/>
              </a:spcAft>
              <a:buClrTx/>
              <a:buSzPct val="100000"/>
              <a:buFontTx/>
              <a:buChar char="•"/>
              <a:tabLst/>
              <a:defRPr sz="2400" b="0" i="0" u="none" strike="noStrike" cap="none" spc="0" baseline="0">
                <a:ln>
                  <a:noFill/>
                </a:ln>
                <a:solidFill>
                  <a:srgbClr val="000000"/>
                </a:solidFill>
                <a:uFillTx/>
                <a:latin typeface="+mj-lt"/>
                <a:ea typeface="+mj-ea"/>
                <a:cs typeface="+mj-cs"/>
                <a:sym typeface="Arial"/>
              </a:defRPr>
            </a:lvl9pPr>
          </a:lstStyle>
          <a:p>
            <a:pPr marL="342900" indent="-342900" hangingPunct="1">
              <a:buFont typeface="Arial" panose="020B0604020202020204" pitchFamily="34" charset="0"/>
              <a:buChar char="•"/>
            </a:pPr>
            <a:endParaRPr lang="en-US" dirty="0">
              <a:sym typeface="Wingdings" pitchFamily="2" charset="2"/>
            </a:endParaRPr>
          </a:p>
          <a:p>
            <a:pPr indent="0" algn="ctr" hangingPunct="1"/>
            <a:r>
              <a:rPr lang="en-US" b="1" dirty="0">
                <a:solidFill>
                  <a:srgbClr val="FA5DFF"/>
                </a:solidFill>
              </a:rPr>
              <a:t>In this example: poorer household likely use salt that is non-iodized or poorly iodized</a:t>
            </a:r>
          </a:p>
        </p:txBody>
      </p:sp>
    </p:spTree>
    <p:extLst>
      <p:ext uri="{BB962C8B-B14F-4D97-AF65-F5344CB8AC3E}">
        <p14:creationId xmlns:p14="http://schemas.microsoft.com/office/powerpoint/2010/main" val="1835144354"/>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noAutofit/>
          </a:bodyPr>
          <a:lstStyle/>
          <a:p>
            <a:pPr>
              <a:lnSpc>
                <a:spcPct val="100000"/>
              </a:lnSpc>
              <a:buClr>
                <a:schemeClr val="accent2"/>
              </a:buClr>
            </a:pPr>
            <a:r>
              <a:rPr lang="en-US" sz="2800" dirty="0">
                <a:latin typeface="+mj-lt"/>
                <a:cs typeface="Calibri" panose="020F0502020204030204" pitchFamily="34" charset="0"/>
              </a:rPr>
              <a:t>iodine status for sub-groups</a:t>
            </a:r>
          </a:p>
        </p:txBody>
      </p:sp>
      <p:sp>
        <p:nvSpPr>
          <p:cNvPr id="4" name="Slide Number Placeholder 3"/>
          <p:cNvSpPr>
            <a:spLocks noGrp="1"/>
          </p:cNvSpPr>
          <p:nvPr>
            <p:ph type="sldNum" sz="quarter" idx="2"/>
          </p:nvPr>
        </p:nvSpPr>
        <p:spPr>
          <a:xfrm>
            <a:off x="8488175" y="6217851"/>
            <a:ext cx="249425" cy="276999"/>
          </a:xfrm>
        </p:spPr>
        <p:txBody>
          <a:bodyPr/>
          <a:lstStyle/>
          <a:p>
            <a:fld id="{759BDAB9-BC48-3F4C-9E17-A721B6CAFCC4}" type="slidenum">
              <a:rPr lang="en-US" smtClean="0"/>
              <a:t>28</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966661733"/>
              </p:ext>
            </p:extLst>
          </p:nvPr>
        </p:nvGraphicFramePr>
        <p:xfrm>
          <a:off x="2101168" y="1277521"/>
          <a:ext cx="7072388" cy="5364480"/>
        </p:xfrm>
        <a:graphic>
          <a:graphicData uri="http://schemas.openxmlformats.org/drawingml/2006/table">
            <a:tbl>
              <a:tblPr firstRow="1" firstCol="1" bandRow="1">
                <a:tableStyleId>{5C22544A-7EE6-4342-B048-85BDC9FD1C3A}</a:tableStyleId>
              </a:tblPr>
              <a:tblGrid>
                <a:gridCol w="4133214">
                  <a:extLst>
                    <a:ext uri="{9D8B030D-6E8A-4147-A177-3AD203B41FA5}">
                      <a16:colId xmlns:a16="http://schemas.microsoft.com/office/drawing/2014/main" val="734620416"/>
                    </a:ext>
                  </a:extLst>
                </a:gridCol>
                <a:gridCol w="1194040">
                  <a:extLst>
                    <a:ext uri="{9D8B030D-6E8A-4147-A177-3AD203B41FA5}">
                      <a16:colId xmlns:a16="http://schemas.microsoft.com/office/drawing/2014/main" val="4104235326"/>
                    </a:ext>
                  </a:extLst>
                </a:gridCol>
                <a:gridCol w="1745134">
                  <a:extLst>
                    <a:ext uri="{9D8B030D-6E8A-4147-A177-3AD203B41FA5}">
                      <a16:colId xmlns:a16="http://schemas.microsoft.com/office/drawing/2014/main" val="3318384060"/>
                    </a:ext>
                  </a:extLst>
                </a:gridCol>
              </a:tblGrid>
              <a:tr h="416160">
                <a:tc>
                  <a:txBody>
                    <a:bodyPr/>
                    <a:lstStyle/>
                    <a:p>
                      <a:pPr marL="0" marR="0" algn="ctr">
                        <a:spcBef>
                          <a:spcPts val="0"/>
                        </a:spcBef>
                        <a:spcAft>
                          <a:spcPts val="0"/>
                        </a:spcAft>
                      </a:pPr>
                      <a:r>
                        <a:rPr lang="en-GB" sz="1600" dirty="0">
                          <a:solidFill>
                            <a:sysClr val="windowText" lastClr="000000"/>
                          </a:solidFill>
                          <a:effectLst/>
                          <a:latin typeface="+mj-lt"/>
                        </a:rPr>
                        <a:t>Geographic area/ Demographic characteristic</a:t>
                      </a:r>
                      <a:endParaRPr lang="en-US" sz="1600" dirty="0">
                        <a:solidFill>
                          <a:sysClr val="windowText" lastClr="000000"/>
                        </a:solidFill>
                        <a:effectLst/>
                        <a:latin typeface="+mj-lt"/>
                        <a:ea typeface="Times New Roman" panose="02020603050405020304" pitchFamily="18" charset="0"/>
                        <a:cs typeface="Times New Roman" panose="02020603050405020304" pitchFamily="18" charset="0"/>
                      </a:endParaRPr>
                    </a:p>
                  </a:txBody>
                  <a:tcPr marL="49731" marR="49731" marT="0" marB="0">
                    <a:solidFill>
                      <a:schemeClr val="bg1"/>
                    </a:solidFill>
                  </a:tcPr>
                </a:tc>
                <a:tc>
                  <a:txBody>
                    <a:bodyPr/>
                    <a:lstStyle/>
                    <a:p>
                      <a:pPr marL="0" marR="0" algn="ctr">
                        <a:spcBef>
                          <a:spcPts val="0"/>
                        </a:spcBef>
                        <a:spcAft>
                          <a:spcPts val="0"/>
                        </a:spcAft>
                      </a:pPr>
                      <a:r>
                        <a:rPr lang="en-GB" sz="1600" dirty="0">
                          <a:solidFill>
                            <a:sysClr val="windowText" lastClr="000000"/>
                          </a:solidFill>
                          <a:effectLst/>
                          <a:latin typeface="+mj-lt"/>
                        </a:rPr>
                        <a:t>Number of samples</a:t>
                      </a:r>
                      <a:endParaRPr lang="en-US" sz="1600" dirty="0">
                        <a:solidFill>
                          <a:sysClr val="windowText" lastClr="000000"/>
                        </a:solidFill>
                        <a:effectLst/>
                        <a:latin typeface="+mj-lt"/>
                        <a:ea typeface="Times New Roman" panose="02020603050405020304" pitchFamily="18" charset="0"/>
                        <a:cs typeface="Times New Roman" panose="02020603050405020304" pitchFamily="18" charset="0"/>
                      </a:endParaRPr>
                    </a:p>
                  </a:txBody>
                  <a:tcPr marL="49731" marR="49731" marT="0" marB="0">
                    <a:solidFill>
                      <a:schemeClr val="bg1"/>
                    </a:solidFill>
                  </a:tcPr>
                </a:tc>
                <a:tc>
                  <a:txBody>
                    <a:bodyPr/>
                    <a:lstStyle/>
                    <a:p>
                      <a:pPr marL="0" marR="0" algn="ctr">
                        <a:spcBef>
                          <a:spcPts val="0"/>
                        </a:spcBef>
                        <a:spcAft>
                          <a:spcPts val="0"/>
                        </a:spcAft>
                      </a:pPr>
                      <a:r>
                        <a:rPr lang="en-GB" sz="1600" dirty="0">
                          <a:solidFill>
                            <a:sysClr val="windowText" lastClr="000000"/>
                          </a:solidFill>
                          <a:effectLst/>
                          <a:latin typeface="+mj-lt"/>
                        </a:rPr>
                        <a:t>Median Urinary Iodine Concentration</a:t>
                      </a:r>
                      <a:endParaRPr lang="en-US" sz="1600" dirty="0">
                        <a:solidFill>
                          <a:sysClr val="windowText" lastClr="000000"/>
                        </a:solidFill>
                        <a:effectLst/>
                        <a:latin typeface="+mj-lt"/>
                        <a:ea typeface="Times New Roman" panose="02020603050405020304" pitchFamily="18" charset="0"/>
                        <a:cs typeface="Times New Roman" panose="02020603050405020304" pitchFamily="18" charset="0"/>
                      </a:endParaRPr>
                    </a:p>
                  </a:txBody>
                  <a:tcPr marL="49731" marR="49731" marT="0" marB="0">
                    <a:solidFill>
                      <a:schemeClr val="bg1"/>
                    </a:solidFill>
                  </a:tcPr>
                </a:tc>
                <a:extLst>
                  <a:ext uri="{0D108BD9-81ED-4DB2-BD59-A6C34878D82A}">
                    <a16:rowId xmlns:a16="http://schemas.microsoft.com/office/drawing/2014/main" val="4123986052"/>
                  </a:ext>
                </a:extLst>
              </a:tr>
              <a:tr h="164499">
                <a:tc>
                  <a:txBody>
                    <a:bodyPr/>
                    <a:lstStyle/>
                    <a:p>
                      <a:pPr marL="0" marR="0" algn="l">
                        <a:spcBef>
                          <a:spcPts val="0"/>
                        </a:spcBef>
                        <a:spcAft>
                          <a:spcPts val="0"/>
                        </a:spcAft>
                      </a:pPr>
                      <a:r>
                        <a:rPr lang="en-GB" sz="1600" dirty="0">
                          <a:solidFill>
                            <a:schemeClr val="tx1"/>
                          </a:solidFill>
                          <a:effectLst/>
                          <a:latin typeface="+mj-lt"/>
                        </a:rPr>
                        <a:t>National</a:t>
                      </a:r>
                      <a:endParaRPr lang="en-US" sz="160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solidFill>
                      <a:schemeClr val="accent4">
                        <a:lumMod val="20000"/>
                        <a:lumOff val="80000"/>
                      </a:schemeClr>
                    </a:solidFill>
                  </a:tcPr>
                </a:tc>
                <a:tc>
                  <a:txBody>
                    <a:bodyPr/>
                    <a:lstStyle/>
                    <a:p>
                      <a:pPr marL="0" marR="0">
                        <a:spcBef>
                          <a:spcPts val="0"/>
                        </a:spcBef>
                        <a:spcAft>
                          <a:spcPts val="0"/>
                        </a:spcAft>
                      </a:pPr>
                      <a:r>
                        <a:rPr lang="en-GB" sz="1600" dirty="0">
                          <a:solidFill>
                            <a:schemeClr val="tx1"/>
                          </a:solidFill>
                          <a:effectLst/>
                          <a:latin typeface="+mj-lt"/>
                        </a:rPr>
                        <a:t> </a:t>
                      </a:r>
                      <a:endParaRPr lang="en-US" sz="160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solidFill>
                      <a:schemeClr val="accent4">
                        <a:lumMod val="20000"/>
                        <a:lumOff val="80000"/>
                      </a:schemeClr>
                    </a:solidFill>
                  </a:tcPr>
                </a:tc>
                <a:tc>
                  <a:txBody>
                    <a:bodyPr/>
                    <a:lstStyle/>
                    <a:p>
                      <a:pPr marL="0" marR="0">
                        <a:spcBef>
                          <a:spcPts val="0"/>
                        </a:spcBef>
                        <a:spcAft>
                          <a:spcPts val="0"/>
                        </a:spcAft>
                      </a:pPr>
                      <a:r>
                        <a:rPr lang="en-GB" sz="1600" dirty="0">
                          <a:solidFill>
                            <a:schemeClr val="tx1"/>
                          </a:solidFill>
                          <a:effectLst/>
                          <a:latin typeface="+mj-lt"/>
                        </a:rPr>
                        <a:t> </a:t>
                      </a:r>
                      <a:endParaRPr lang="en-US" sz="160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solidFill>
                      <a:schemeClr val="accent4">
                        <a:lumMod val="20000"/>
                        <a:lumOff val="80000"/>
                      </a:schemeClr>
                    </a:solidFill>
                  </a:tcPr>
                </a:tc>
                <a:extLst>
                  <a:ext uri="{0D108BD9-81ED-4DB2-BD59-A6C34878D82A}">
                    <a16:rowId xmlns:a16="http://schemas.microsoft.com/office/drawing/2014/main" val="1727503494"/>
                  </a:ext>
                </a:extLst>
              </a:tr>
              <a:tr h="164499">
                <a:tc>
                  <a:txBody>
                    <a:bodyPr/>
                    <a:lstStyle/>
                    <a:p>
                      <a:pPr marL="0" marR="0" algn="l">
                        <a:spcBef>
                          <a:spcPts val="0"/>
                        </a:spcBef>
                        <a:spcAft>
                          <a:spcPts val="0"/>
                        </a:spcAft>
                      </a:pPr>
                      <a:r>
                        <a:rPr lang="en-GB" sz="1600" u="sng" dirty="0">
                          <a:solidFill>
                            <a:schemeClr val="tx1"/>
                          </a:solidFill>
                          <a:effectLst/>
                          <a:latin typeface="+mj-lt"/>
                        </a:rPr>
                        <a:t>Location</a:t>
                      </a:r>
                      <a:endParaRPr lang="en-US" sz="160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solidFill>
                      <a:schemeClr val="accent3">
                        <a:lumMod val="60000"/>
                        <a:lumOff val="40000"/>
                      </a:schemeClr>
                    </a:solidFill>
                  </a:tcPr>
                </a:tc>
                <a:tc>
                  <a:txBody>
                    <a:bodyPr/>
                    <a:lstStyle/>
                    <a:p>
                      <a:pPr marL="0" marR="0">
                        <a:spcBef>
                          <a:spcPts val="0"/>
                        </a:spcBef>
                        <a:spcAft>
                          <a:spcPts val="0"/>
                        </a:spcAft>
                      </a:pPr>
                      <a:r>
                        <a:rPr lang="en-GB" sz="1600" dirty="0">
                          <a:solidFill>
                            <a:schemeClr val="tx1"/>
                          </a:solidFill>
                          <a:effectLst/>
                          <a:latin typeface="+mj-lt"/>
                        </a:rPr>
                        <a:t> </a:t>
                      </a:r>
                      <a:endParaRPr lang="en-US" sz="160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solidFill>
                      <a:schemeClr val="accent3">
                        <a:lumMod val="60000"/>
                        <a:lumOff val="40000"/>
                      </a:schemeClr>
                    </a:solidFill>
                  </a:tcPr>
                </a:tc>
                <a:tc>
                  <a:txBody>
                    <a:bodyPr/>
                    <a:lstStyle/>
                    <a:p>
                      <a:pPr marL="0" marR="0">
                        <a:spcBef>
                          <a:spcPts val="0"/>
                        </a:spcBef>
                        <a:spcAft>
                          <a:spcPts val="0"/>
                        </a:spcAft>
                      </a:pPr>
                      <a:r>
                        <a:rPr lang="en-GB" sz="1600" dirty="0">
                          <a:solidFill>
                            <a:schemeClr val="tx1"/>
                          </a:solidFill>
                          <a:effectLst/>
                          <a:latin typeface="+mj-lt"/>
                        </a:rPr>
                        <a:t> </a:t>
                      </a:r>
                      <a:endParaRPr lang="en-US" sz="160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solidFill>
                      <a:schemeClr val="accent3">
                        <a:lumMod val="60000"/>
                        <a:lumOff val="40000"/>
                      </a:schemeClr>
                    </a:solidFill>
                  </a:tcPr>
                </a:tc>
                <a:extLst>
                  <a:ext uri="{0D108BD9-81ED-4DB2-BD59-A6C34878D82A}">
                    <a16:rowId xmlns:a16="http://schemas.microsoft.com/office/drawing/2014/main" val="3616809580"/>
                  </a:ext>
                </a:extLst>
              </a:tr>
              <a:tr h="222280">
                <a:tc>
                  <a:txBody>
                    <a:bodyPr/>
                    <a:lstStyle/>
                    <a:p>
                      <a:pPr marL="0" marR="0" algn="l">
                        <a:spcBef>
                          <a:spcPts val="0"/>
                        </a:spcBef>
                        <a:spcAft>
                          <a:spcPts val="0"/>
                        </a:spcAft>
                      </a:pPr>
                      <a:r>
                        <a:rPr lang="en-GB" sz="1600" b="0" dirty="0">
                          <a:solidFill>
                            <a:schemeClr val="tx1"/>
                          </a:solidFill>
                          <a:effectLst/>
                          <a:latin typeface="+mj-lt"/>
                        </a:rPr>
                        <a:t>  Urban</a:t>
                      </a:r>
                      <a:endParaRPr lang="en-US" sz="1600" b="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solidFill>
                      <a:schemeClr val="accent3">
                        <a:lumMod val="60000"/>
                        <a:lumOff val="40000"/>
                      </a:schemeClr>
                    </a:solidFill>
                  </a:tcPr>
                </a:tc>
                <a:tc>
                  <a:txBody>
                    <a:bodyPr/>
                    <a:lstStyle/>
                    <a:p>
                      <a:pPr marL="0" marR="0">
                        <a:spcBef>
                          <a:spcPts val="0"/>
                        </a:spcBef>
                        <a:spcAft>
                          <a:spcPts val="0"/>
                        </a:spcAft>
                      </a:pPr>
                      <a:r>
                        <a:rPr lang="en-GB" sz="1600" dirty="0">
                          <a:solidFill>
                            <a:schemeClr val="tx1"/>
                          </a:solidFill>
                          <a:effectLst/>
                          <a:latin typeface="+mj-lt"/>
                        </a:rPr>
                        <a:t> </a:t>
                      </a:r>
                      <a:endParaRPr lang="en-US" sz="160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solidFill>
                      <a:schemeClr val="accent3">
                        <a:lumMod val="60000"/>
                        <a:lumOff val="40000"/>
                      </a:schemeClr>
                    </a:solidFill>
                  </a:tcPr>
                </a:tc>
                <a:tc>
                  <a:txBody>
                    <a:bodyPr/>
                    <a:lstStyle/>
                    <a:p>
                      <a:pPr marL="0" marR="0">
                        <a:spcBef>
                          <a:spcPts val="0"/>
                        </a:spcBef>
                        <a:spcAft>
                          <a:spcPts val="0"/>
                        </a:spcAft>
                      </a:pPr>
                      <a:r>
                        <a:rPr lang="en-GB" sz="1600" dirty="0">
                          <a:solidFill>
                            <a:schemeClr val="tx1"/>
                          </a:solidFill>
                          <a:effectLst/>
                          <a:latin typeface="+mj-lt"/>
                        </a:rPr>
                        <a:t> </a:t>
                      </a:r>
                      <a:endParaRPr lang="en-US" sz="160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solidFill>
                      <a:schemeClr val="accent3">
                        <a:lumMod val="60000"/>
                        <a:lumOff val="40000"/>
                      </a:schemeClr>
                    </a:solidFill>
                  </a:tcPr>
                </a:tc>
                <a:extLst>
                  <a:ext uri="{0D108BD9-81ED-4DB2-BD59-A6C34878D82A}">
                    <a16:rowId xmlns:a16="http://schemas.microsoft.com/office/drawing/2014/main" val="3255580471"/>
                  </a:ext>
                </a:extLst>
              </a:tr>
              <a:tr h="164499">
                <a:tc>
                  <a:txBody>
                    <a:bodyPr/>
                    <a:lstStyle/>
                    <a:p>
                      <a:pPr marL="0" marR="0" algn="l">
                        <a:spcBef>
                          <a:spcPts val="0"/>
                        </a:spcBef>
                        <a:spcAft>
                          <a:spcPts val="0"/>
                        </a:spcAft>
                      </a:pPr>
                      <a:r>
                        <a:rPr lang="en-GB" sz="1600" b="0" dirty="0">
                          <a:solidFill>
                            <a:schemeClr val="tx1"/>
                          </a:solidFill>
                          <a:effectLst/>
                          <a:latin typeface="+mj-lt"/>
                        </a:rPr>
                        <a:t>  Rural</a:t>
                      </a:r>
                      <a:endParaRPr lang="en-US" sz="1600" b="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solidFill>
                      <a:schemeClr val="accent3">
                        <a:lumMod val="60000"/>
                        <a:lumOff val="40000"/>
                      </a:schemeClr>
                    </a:solidFill>
                  </a:tcPr>
                </a:tc>
                <a:tc>
                  <a:txBody>
                    <a:bodyPr/>
                    <a:lstStyle/>
                    <a:p>
                      <a:pPr marL="0" marR="0">
                        <a:spcBef>
                          <a:spcPts val="0"/>
                        </a:spcBef>
                        <a:spcAft>
                          <a:spcPts val="0"/>
                        </a:spcAft>
                      </a:pPr>
                      <a:r>
                        <a:rPr lang="en-GB" sz="1600" dirty="0">
                          <a:solidFill>
                            <a:schemeClr val="tx1"/>
                          </a:solidFill>
                          <a:effectLst/>
                          <a:latin typeface="+mj-lt"/>
                        </a:rPr>
                        <a:t> </a:t>
                      </a:r>
                      <a:endParaRPr lang="en-US" sz="160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solidFill>
                      <a:schemeClr val="accent3">
                        <a:lumMod val="60000"/>
                        <a:lumOff val="40000"/>
                      </a:schemeClr>
                    </a:solidFill>
                  </a:tcPr>
                </a:tc>
                <a:tc>
                  <a:txBody>
                    <a:bodyPr/>
                    <a:lstStyle/>
                    <a:p>
                      <a:pPr marL="0" marR="0">
                        <a:spcBef>
                          <a:spcPts val="0"/>
                        </a:spcBef>
                        <a:spcAft>
                          <a:spcPts val="0"/>
                        </a:spcAft>
                      </a:pPr>
                      <a:r>
                        <a:rPr lang="en-GB" sz="1600" dirty="0">
                          <a:solidFill>
                            <a:schemeClr val="tx1"/>
                          </a:solidFill>
                          <a:effectLst/>
                          <a:latin typeface="+mj-lt"/>
                        </a:rPr>
                        <a:t> </a:t>
                      </a:r>
                      <a:endParaRPr lang="en-US" sz="160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solidFill>
                      <a:schemeClr val="accent3">
                        <a:lumMod val="60000"/>
                        <a:lumOff val="40000"/>
                      </a:schemeClr>
                    </a:solidFill>
                  </a:tcPr>
                </a:tc>
                <a:extLst>
                  <a:ext uri="{0D108BD9-81ED-4DB2-BD59-A6C34878D82A}">
                    <a16:rowId xmlns:a16="http://schemas.microsoft.com/office/drawing/2014/main" val="1844174441"/>
                  </a:ext>
                </a:extLst>
              </a:tr>
              <a:tr h="164499">
                <a:tc>
                  <a:txBody>
                    <a:bodyPr/>
                    <a:lstStyle/>
                    <a:p>
                      <a:pPr marL="0" marR="0" algn="l">
                        <a:spcBef>
                          <a:spcPts val="0"/>
                        </a:spcBef>
                        <a:spcAft>
                          <a:spcPts val="0"/>
                        </a:spcAft>
                      </a:pPr>
                      <a:r>
                        <a:rPr lang="en-GB" sz="1600" u="sng" dirty="0">
                          <a:solidFill>
                            <a:schemeClr val="tx1"/>
                          </a:solidFill>
                          <a:effectLst/>
                          <a:latin typeface="+mj-lt"/>
                        </a:rPr>
                        <a:t>Region/Province</a:t>
                      </a:r>
                      <a:endParaRPr lang="en-US" sz="160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solidFill>
                      <a:schemeClr val="accent4">
                        <a:lumMod val="20000"/>
                        <a:lumOff val="80000"/>
                      </a:schemeClr>
                    </a:solidFill>
                  </a:tcPr>
                </a:tc>
                <a:tc>
                  <a:txBody>
                    <a:bodyPr/>
                    <a:lstStyle/>
                    <a:p>
                      <a:pPr marL="0" marR="0">
                        <a:spcBef>
                          <a:spcPts val="0"/>
                        </a:spcBef>
                        <a:spcAft>
                          <a:spcPts val="0"/>
                        </a:spcAft>
                      </a:pPr>
                      <a:r>
                        <a:rPr lang="en-GB" sz="1600">
                          <a:solidFill>
                            <a:schemeClr val="tx1"/>
                          </a:solidFill>
                          <a:effectLst/>
                          <a:latin typeface="+mj-lt"/>
                        </a:rPr>
                        <a:t> </a:t>
                      </a:r>
                      <a:endParaRPr lang="en-US" sz="160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solidFill>
                      <a:schemeClr val="accent4">
                        <a:lumMod val="20000"/>
                        <a:lumOff val="80000"/>
                      </a:schemeClr>
                    </a:solidFill>
                  </a:tcPr>
                </a:tc>
                <a:tc>
                  <a:txBody>
                    <a:bodyPr/>
                    <a:lstStyle/>
                    <a:p>
                      <a:pPr marL="0" marR="0">
                        <a:spcBef>
                          <a:spcPts val="0"/>
                        </a:spcBef>
                        <a:spcAft>
                          <a:spcPts val="0"/>
                        </a:spcAft>
                      </a:pPr>
                      <a:r>
                        <a:rPr lang="en-GB" sz="1600">
                          <a:solidFill>
                            <a:schemeClr val="tx1"/>
                          </a:solidFill>
                          <a:effectLst/>
                          <a:latin typeface="+mj-lt"/>
                        </a:rPr>
                        <a:t> </a:t>
                      </a:r>
                      <a:endParaRPr lang="en-US" sz="160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solidFill>
                      <a:schemeClr val="accent4">
                        <a:lumMod val="20000"/>
                        <a:lumOff val="80000"/>
                      </a:schemeClr>
                    </a:solidFill>
                  </a:tcPr>
                </a:tc>
                <a:extLst>
                  <a:ext uri="{0D108BD9-81ED-4DB2-BD59-A6C34878D82A}">
                    <a16:rowId xmlns:a16="http://schemas.microsoft.com/office/drawing/2014/main" val="1661061869"/>
                  </a:ext>
                </a:extLst>
              </a:tr>
              <a:tr h="164499">
                <a:tc>
                  <a:txBody>
                    <a:bodyPr/>
                    <a:lstStyle/>
                    <a:p>
                      <a:pPr marL="0" marR="0" algn="l">
                        <a:spcBef>
                          <a:spcPts val="0"/>
                        </a:spcBef>
                        <a:spcAft>
                          <a:spcPts val="0"/>
                        </a:spcAft>
                      </a:pPr>
                      <a:r>
                        <a:rPr lang="en-GB" sz="1600" b="0" dirty="0">
                          <a:solidFill>
                            <a:schemeClr val="tx1"/>
                          </a:solidFill>
                          <a:effectLst/>
                          <a:latin typeface="+mj-lt"/>
                        </a:rPr>
                        <a:t>  Region/Province 1</a:t>
                      </a:r>
                      <a:endParaRPr lang="en-US" sz="1600" b="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solidFill>
                      <a:schemeClr val="accent4">
                        <a:lumMod val="20000"/>
                        <a:lumOff val="80000"/>
                      </a:schemeClr>
                    </a:solidFill>
                  </a:tcPr>
                </a:tc>
                <a:tc>
                  <a:txBody>
                    <a:bodyPr/>
                    <a:lstStyle/>
                    <a:p>
                      <a:pPr marL="0" marR="0">
                        <a:spcBef>
                          <a:spcPts val="0"/>
                        </a:spcBef>
                        <a:spcAft>
                          <a:spcPts val="0"/>
                        </a:spcAft>
                      </a:pPr>
                      <a:r>
                        <a:rPr lang="en-GB" sz="1600">
                          <a:solidFill>
                            <a:schemeClr val="tx1"/>
                          </a:solidFill>
                          <a:effectLst/>
                          <a:latin typeface="+mj-lt"/>
                        </a:rPr>
                        <a:t> </a:t>
                      </a:r>
                      <a:endParaRPr lang="en-US" sz="160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solidFill>
                      <a:schemeClr val="accent4">
                        <a:lumMod val="20000"/>
                        <a:lumOff val="80000"/>
                      </a:schemeClr>
                    </a:solidFill>
                  </a:tcPr>
                </a:tc>
                <a:tc>
                  <a:txBody>
                    <a:bodyPr/>
                    <a:lstStyle/>
                    <a:p>
                      <a:pPr marL="0" marR="0">
                        <a:spcBef>
                          <a:spcPts val="0"/>
                        </a:spcBef>
                        <a:spcAft>
                          <a:spcPts val="0"/>
                        </a:spcAft>
                      </a:pPr>
                      <a:r>
                        <a:rPr lang="en-GB" sz="1600">
                          <a:solidFill>
                            <a:schemeClr val="tx1"/>
                          </a:solidFill>
                          <a:effectLst/>
                          <a:latin typeface="+mj-lt"/>
                        </a:rPr>
                        <a:t> </a:t>
                      </a:r>
                      <a:endParaRPr lang="en-US" sz="160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solidFill>
                      <a:schemeClr val="accent4">
                        <a:lumMod val="20000"/>
                        <a:lumOff val="80000"/>
                      </a:schemeClr>
                    </a:solidFill>
                  </a:tcPr>
                </a:tc>
                <a:extLst>
                  <a:ext uri="{0D108BD9-81ED-4DB2-BD59-A6C34878D82A}">
                    <a16:rowId xmlns:a16="http://schemas.microsoft.com/office/drawing/2014/main" val="828626744"/>
                  </a:ext>
                </a:extLst>
              </a:tr>
              <a:tr h="164499">
                <a:tc>
                  <a:txBody>
                    <a:bodyPr/>
                    <a:lstStyle/>
                    <a:p>
                      <a:pPr marL="0" marR="0" algn="l">
                        <a:spcBef>
                          <a:spcPts val="0"/>
                        </a:spcBef>
                        <a:spcAft>
                          <a:spcPts val="0"/>
                        </a:spcAft>
                      </a:pPr>
                      <a:r>
                        <a:rPr lang="en-GB" sz="1600" b="0" dirty="0">
                          <a:solidFill>
                            <a:schemeClr val="tx1"/>
                          </a:solidFill>
                          <a:effectLst/>
                          <a:latin typeface="+mj-lt"/>
                        </a:rPr>
                        <a:t>  Region/Province 2</a:t>
                      </a:r>
                      <a:endParaRPr lang="en-US" sz="1600" b="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solidFill>
                      <a:schemeClr val="accent4">
                        <a:lumMod val="20000"/>
                        <a:lumOff val="80000"/>
                      </a:schemeClr>
                    </a:solidFill>
                  </a:tcPr>
                </a:tc>
                <a:tc>
                  <a:txBody>
                    <a:bodyPr/>
                    <a:lstStyle/>
                    <a:p>
                      <a:pPr marL="0" marR="0">
                        <a:spcBef>
                          <a:spcPts val="0"/>
                        </a:spcBef>
                        <a:spcAft>
                          <a:spcPts val="0"/>
                        </a:spcAft>
                      </a:pPr>
                      <a:r>
                        <a:rPr lang="en-GB" sz="1600" dirty="0">
                          <a:solidFill>
                            <a:schemeClr val="tx1"/>
                          </a:solidFill>
                          <a:effectLst/>
                          <a:latin typeface="+mj-lt"/>
                        </a:rPr>
                        <a:t> </a:t>
                      </a:r>
                      <a:endParaRPr lang="en-US" sz="160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solidFill>
                      <a:schemeClr val="accent4">
                        <a:lumMod val="20000"/>
                        <a:lumOff val="80000"/>
                      </a:schemeClr>
                    </a:solidFill>
                  </a:tcPr>
                </a:tc>
                <a:tc>
                  <a:txBody>
                    <a:bodyPr/>
                    <a:lstStyle/>
                    <a:p>
                      <a:pPr marL="0" marR="0">
                        <a:spcBef>
                          <a:spcPts val="0"/>
                        </a:spcBef>
                        <a:spcAft>
                          <a:spcPts val="0"/>
                        </a:spcAft>
                      </a:pPr>
                      <a:r>
                        <a:rPr lang="en-GB" sz="1600" dirty="0">
                          <a:solidFill>
                            <a:schemeClr val="tx1"/>
                          </a:solidFill>
                          <a:effectLst/>
                          <a:latin typeface="+mj-lt"/>
                        </a:rPr>
                        <a:t> </a:t>
                      </a:r>
                      <a:endParaRPr lang="en-US" sz="160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solidFill>
                      <a:schemeClr val="accent4">
                        <a:lumMod val="20000"/>
                        <a:lumOff val="80000"/>
                      </a:schemeClr>
                    </a:solidFill>
                  </a:tcPr>
                </a:tc>
                <a:extLst>
                  <a:ext uri="{0D108BD9-81ED-4DB2-BD59-A6C34878D82A}">
                    <a16:rowId xmlns:a16="http://schemas.microsoft.com/office/drawing/2014/main" val="1199288749"/>
                  </a:ext>
                </a:extLst>
              </a:tr>
              <a:tr h="164499">
                <a:tc>
                  <a:txBody>
                    <a:bodyPr/>
                    <a:lstStyle/>
                    <a:p>
                      <a:pPr marL="0" marR="0" algn="l">
                        <a:spcBef>
                          <a:spcPts val="0"/>
                        </a:spcBef>
                        <a:spcAft>
                          <a:spcPts val="0"/>
                        </a:spcAft>
                      </a:pPr>
                      <a:r>
                        <a:rPr lang="en-GB" sz="1600" b="0" dirty="0">
                          <a:solidFill>
                            <a:schemeClr val="tx1"/>
                          </a:solidFill>
                          <a:effectLst/>
                          <a:latin typeface="+mj-lt"/>
                        </a:rPr>
                        <a:t>  Region/Province 3</a:t>
                      </a:r>
                      <a:endParaRPr lang="en-US" sz="1600" b="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solidFill>
                      <a:schemeClr val="accent4">
                        <a:lumMod val="20000"/>
                        <a:lumOff val="80000"/>
                      </a:schemeClr>
                    </a:solidFill>
                  </a:tcPr>
                </a:tc>
                <a:tc>
                  <a:txBody>
                    <a:bodyPr/>
                    <a:lstStyle/>
                    <a:p>
                      <a:pPr marL="0" marR="0">
                        <a:spcBef>
                          <a:spcPts val="0"/>
                        </a:spcBef>
                        <a:spcAft>
                          <a:spcPts val="0"/>
                        </a:spcAft>
                      </a:pPr>
                      <a:r>
                        <a:rPr lang="en-GB" sz="1600" dirty="0">
                          <a:solidFill>
                            <a:schemeClr val="tx1"/>
                          </a:solidFill>
                          <a:effectLst/>
                          <a:latin typeface="+mj-lt"/>
                        </a:rPr>
                        <a:t> </a:t>
                      </a:r>
                      <a:endParaRPr lang="en-US" sz="160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solidFill>
                      <a:schemeClr val="accent4">
                        <a:lumMod val="20000"/>
                        <a:lumOff val="80000"/>
                      </a:schemeClr>
                    </a:solidFill>
                  </a:tcPr>
                </a:tc>
                <a:tc>
                  <a:txBody>
                    <a:bodyPr/>
                    <a:lstStyle/>
                    <a:p>
                      <a:pPr marL="0" marR="0">
                        <a:spcBef>
                          <a:spcPts val="0"/>
                        </a:spcBef>
                        <a:spcAft>
                          <a:spcPts val="0"/>
                        </a:spcAft>
                      </a:pPr>
                      <a:r>
                        <a:rPr lang="en-GB" sz="1600" dirty="0">
                          <a:solidFill>
                            <a:schemeClr val="tx1"/>
                          </a:solidFill>
                          <a:effectLst/>
                          <a:latin typeface="+mj-lt"/>
                        </a:rPr>
                        <a:t> </a:t>
                      </a:r>
                      <a:endParaRPr lang="en-US" sz="160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solidFill>
                      <a:schemeClr val="accent4">
                        <a:lumMod val="20000"/>
                        <a:lumOff val="80000"/>
                      </a:schemeClr>
                    </a:solidFill>
                  </a:tcPr>
                </a:tc>
                <a:extLst>
                  <a:ext uri="{0D108BD9-81ED-4DB2-BD59-A6C34878D82A}">
                    <a16:rowId xmlns:a16="http://schemas.microsoft.com/office/drawing/2014/main" val="3967083555"/>
                  </a:ext>
                </a:extLst>
              </a:tr>
              <a:tr h="164499">
                <a:tc>
                  <a:txBody>
                    <a:bodyPr/>
                    <a:lstStyle/>
                    <a:p>
                      <a:pPr marL="0" marR="0" algn="l">
                        <a:spcBef>
                          <a:spcPts val="0"/>
                        </a:spcBef>
                        <a:spcAft>
                          <a:spcPts val="0"/>
                        </a:spcAft>
                      </a:pPr>
                      <a:r>
                        <a:rPr lang="en-GB" sz="1600" u="sng" dirty="0">
                          <a:solidFill>
                            <a:schemeClr val="tx1"/>
                          </a:solidFill>
                          <a:effectLst/>
                          <a:latin typeface="+mj-lt"/>
                        </a:rPr>
                        <a:t>Economic status</a:t>
                      </a:r>
                      <a:endParaRPr lang="en-US" sz="160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solidFill>
                      <a:schemeClr val="accent3">
                        <a:lumMod val="60000"/>
                        <a:lumOff val="40000"/>
                      </a:schemeClr>
                    </a:solidFill>
                  </a:tcPr>
                </a:tc>
                <a:tc>
                  <a:txBody>
                    <a:bodyPr/>
                    <a:lstStyle/>
                    <a:p>
                      <a:pPr marL="0" marR="0">
                        <a:spcBef>
                          <a:spcPts val="0"/>
                        </a:spcBef>
                        <a:spcAft>
                          <a:spcPts val="0"/>
                        </a:spcAft>
                      </a:pPr>
                      <a:r>
                        <a:rPr lang="en-GB" sz="1600" dirty="0">
                          <a:solidFill>
                            <a:schemeClr val="tx1"/>
                          </a:solidFill>
                          <a:effectLst/>
                          <a:latin typeface="+mj-lt"/>
                        </a:rPr>
                        <a:t> </a:t>
                      </a:r>
                      <a:endParaRPr lang="en-US" sz="160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solidFill>
                      <a:schemeClr val="accent3">
                        <a:lumMod val="60000"/>
                        <a:lumOff val="40000"/>
                      </a:schemeClr>
                    </a:solidFill>
                  </a:tcPr>
                </a:tc>
                <a:tc>
                  <a:txBody>
                    <a:bodyPr/>
                    <a:lstStyle/>
                    <a:p>
                      <a:pPr marL="0" marR="0">
                        <a:spcBef>
                          <a:spcPts val="0"/>
                        </a:spcBef>
                        <a:spcAft>
                          <a:spcPts val="0"/>
                        </a:spcAft>
                      </a:pPr>
                      <a:r>
                        <a:rPr lang="en-GB" sz="1600" dirty="0">
                          <a:solidFill>
                            <a:schemeClr val="tx1"/>
                          </a:solidFill>
                          <a:effectLst/>
                          <a:latin typeface="+mj-lt"/>
                        </a:rPr>
                        <a:t> </a:t>
                      </a:r>
                      <a:endParaRPr lang="en-US" sz="160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solidFill>
                      <a:schemeClr val="accent3">
                        <a:lumMod val="60000"/>
                        <a:lumOff val="40000"/>
                      </a:schemeClr>
                    </a:solidFill>
                  </a:tcPr>
                </a:tc>
                <a:extLst>
                  <a:ext uri="{0D108BD9-81ED-4DB2-BD59-A6C34878D82A}">
                    <a16:rowId xmlns:a16="http://schemas.microsoft.com/office/drawing/2014/main" val="2417242830"/>
                  </a:ext>
                </a:extLst>
              </a:tr>
              <a:tr h="164499">
                <a:tc>
                  <a:txBody>
                    <a:bodyPr/>
                    <a:lstStyle/>
                    <a:p>
                      <a:pPr marL="0" marR="0" algn="l">
                        <a:spcBef>
                          <a:spcPts val="0"/>
                        </a:spcBef>
                        <a:spcAft>
                          <a:spcPts val="0"/>
                        </a:spcAft>
                      </a:pPr>
                      <a:r>
                        <a:rPr lang="en-GB" sz="1600" b="0" dirty="0">
                          <a:solidFill>
                            <a:schemeClr val="tx1"/>
                          </a:solidFill>
                          <a:effectLst/>
                          <a:latin typeface="+mj-lt"/>
                        </a:rPr>
                        <a:t>  Quintile 1 (poorest)</a:t>
                      </a:r>
                      <a:endParaRPr lang="en-US" sz="1600" b="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solidFill>
                      <a:schemeClr val="accent3">
                        <a:lumMod val="60000"/>
                        <a:lumOff val="40000"/>
                      </a:schemeClr>
                    </a:solidFill>
                  </a:tcPr>
                </a:tc>
                <a:tc>
                  <a:txBody>
                    <a:bodyPr/>
                    <a:lstStyle/>
                    <a:p>
                      <a:pPr marL="0" marR="0">
                        <a:spcBef>
                          <a:spcPts val="0"/>
                        </a:spcBef>
                        <a:spcAft>
                          <a:spcPts val="0"/>
                        </a:spcAft>
                      </a:pPr>
                      <a:r>
                        <a:rPr lang="en-GB" sz="1600" dirty="0">
                          <a:solidFill>
                            <a:schemeClr val="tx1"/>
                          </a:solidFill>
                          <a:effectLst/>
                          <a:latin typeface="+mj-lt"/>
                        </a:rPr>
                        <a:t> </a:t>
                      </a:r>
                      <a:endParaRPr lang="en-US" sz="160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solidFill>
                      <a:schemeClr val="accent3">
                        <a:lumMod val="60000"/>
                        <a:lumOff val="40000"/>
                      </a:schemeClr>
                    </a:solidFill>
                  </a:tcPr>
                </a:tc>
                <a:tc>
                  <a:txBody>
                    <a:bodyPr/>
                    <a:lstStyle/>
                    <a:p>
                      <a:pPr marL="0" marR="0">
                        <a:spcBef>
                          <a:spcPts val="0"/>
                        </a:spcBef>
                        <a:spcAft>
                          <a:spcPts val="0"/>
                        </a:spcAft>
                      </a:pPr>
                      <a:r>
                        <a:rPr lang="en-GB" sz="1600">
                          <a:solidFill>
                            <a:schemeClr val="tx1"/>
                          </a:solidFill>
                          <a:effectLst/>
                          <a:latin typeface="+mj-lt"/>
                        </a:rPr>
                        <a:t> </a:t>
                      </a:r>
                      <a:endParaRPr lang="en-US" sz="160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solidFill>
                      <a:schemeClr val="accent3">
                        <a:lumMod val="60000"/>
                        <a:lumOff val="40000"/>
                      </a:schemeClr>
                    </a:solidFill>
                  </a:tcPr>
                </a:tc>
                <a:extLst>
                  <a:ext uri="{0D108BD9-81ED-4DB2-BD59-A6C34878D82A}">
                    <a16:rowId xmlns:a16="http://schemas.microsoft.com/office/drawing/2014/main" val="294659394"/>
                  </a:ext>
                </a:extLst>
              </a:tr>
              <a:tr h="164499">
                <a:tc>
                  <a:txBody>
                    <a:bodyPr/>
                    <a:lstStyle/>
                    <a:p>
                      <a:pPr marL="0" marR="0" algn="l">
                        <a:spcBef>
                          <a:spcPts val="0"/>
                        </a:spcBef>
                        <a:spcAft>
                          <a:spcPts val="0"/>
                        </a:spcAft>
                      </a:pPr>
                      <a:r>
                        <a:rPr lang="en-GB" sz="1600" b="0" dirty="0">
                          <a:solidFill>
                            <a:schemeClr val="tx1"/>
                          </a:solidFill>
                          <a:effectLst/>
                          <a:latin typeface="+mj-lt"/>
                        </a:rPr>
                        <a:t>  Quintile 2</a:t>
                      </a:r>
                      <a:endParaRPr lang="en-US" sz="1600" b="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solidFill>
                      <a:schemeClr val="accent3">
                        <a:lumMod val="60000"/>
                        <a:lumOff val="40000"/>
                      </a:schemeClr>
                    </a:solidFill>
                  </a:tcPr>
                </a:tc>
                <a:tc>
                  <a:txBody>
                    <a:bodyPr/>
                    <a:lstStyle/>
                    <a:p>
                      <a:pPr marL="0" marR="0">
                        <a:spcBef>
                          <a:spcPts val="0"/>
                        </a:spcBef>
                        <a:spcAft>
                          <a:spcPts val="0"/>
                        </a:spcAft>
                      </a:pPr>
                      <a:r>
                        <a:rPr lang="en-GB" sz="1600" dirty="0">
                          <a:solidFill>
                            <a:schemeClr val="tx1"/>
                          </a:solidFill>
                          <a:effectLst/>
                          <a:latin typeface="+mj-lt"/>
                        </a:rPr>
                        <a:t> </a:t>
                      </a:r>
                      <a:endParaRPr lang="en-US" sz="160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solidFill>
                      <a:schemeClr val="accent3">
                        <a:lumMod val="60000"/>
                        <a:lumOff val="40000"/>
                      </a:schemeClr>
                    </a:solidFill>
                  </a:tcPr>
                </a:tc>
                <a:tc>
                  <a:txBody>
                    <a:bodyPr/>
                    <a:lstStyle/>
                    <a:p>
                      <a:pPr marL="0" marR="0">
                        <a:spcBef>
                          <a:spcPts val="0"/>
                        </a:spcBef>
                        <a:spcAft>
                          <a:spcPts val="0"/>
                        </a:spcAft>
                      </a:pPr>
                      <a:r>
                        <a:rPr lang="en-GB" sz="1600">
                          <a:solidFill>
                            <a:schemeClr val="tx1"/>
                          </a:solidFill>
                          <a:effectLst/>
                          <a:latin typeface="+mj-lt"/>
                        </a:rPr>
                        <a:t> </a:t>
                      </a:r>
                      <a:endParaRPr lang="en-US" sz="160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solidFill>
                      <a:schemeClr val="accent3">
                        <a:lumMod val="60000"/>
                        <a:lumOff val="40000"/>
                      </a:schemeClr>
                    </a:solidFill>
                  </a:tcPr>
                </a:tc>
                <a:extLst>
                  <a:ext uri="{0D108BD9-81ED-4DB2-BD59-A6C34878D82A}">
                    <a16:rowId xmlns:a16="http://schemas.microsoft.com/office/drawing/2014/main" val="3792120870"/>
                  </a:ext>
                </a:extLst>
              </a:tr>
              <a:tr h="164499">
                <a:tc>
                  <a:txBody>
                    <a:bodyPr/>
                    <a:lstStyle/>
                    <a:p>
                      <a:pPr marL="0" marR="0" algn="l">
                        <a:spcBef>
                          <a:spcPts val="0"/>
                        </a:spcBef>
                        <a:spcAft>
                          <a:spcPts val="0"/>
                        </a:spcAft>
                      </a:pPr>
                      <a:r>
                        <a:rPr lang="en-GB" sz="1600" b="0" dirty="0">
                          <a:solidFill>
                            <a:schemeClr val="tx1"/>
                          </a:solidFill>
                          <a:effectLst/>
                          <a:latin typeface="+mj-lt"/>
                        </a:rPr>
                        <a:t>  Quintile 3</a:t>
                      </a:r>
                      <a:endParaRPr lang="en-US" sz="1600" b="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solidFill>
                      <a:schemeClr val="accent3">
                        <a:lumMod val="60000"/>
                        <a:lumOff val="40000"/>
                      </a:schemeClr>
                    </a:solidFill>
                  </a:tcPr>
                </a:tc>
                <a:tc>
                  <a:txBody>
                    <a:bodyPr/>
                    <a:lstStyle/>
                    <a:p>
                      <a:pPr marL="0" marR="0">
                        <a:spcBef>
                          <a:spcPts val="0"/>
                        </a:spcBef>
                        <a:spcAft>
                          <a:spcPts val="0"/>
                        </a:spcAft>
                      </a:pPr>
                      <a:r>
                        <a:rPr lang="en-GB" sz="1600" dirty="0">
                          <a:solidFill>
                            <a:schemeClr val="tx1"/>
                          </a:solidFill>
                          <a:effectLst/>
                          <a:latin typeface="+mj-lt"/>
                        </a:rPr>
                        <a:t> </a:t>
                      </a:r>
                      <a:endParaRPr lang="en-US" sz="160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solidFill>
                      <a:schemeClr val="accent3">
                        <a:lumMod val="60000"/>
                        <a:lumOff val="40000"/>
                      </a:schemeClr>
                    </a:solidFill>
                  </a:tcPr>
                </a:tc>
                <a:tc>
                  <a:txBody>
                    <a:bodyPr/>
                    <a:lstStyle/>
                    <a:p>
                      <a:pPr marL="0" marR="0">
                        <a:spcBef>
                          <a:spcPts val="0"/>
                        </a:spcBef>
                        <a:spcAft>
                          <a:spcPts val="0"/>
                        </a:spcAft>
                      </a:pPr>
                      <a:r>
                        <a:rPr lang="en-GB" sz="1600" dirty="0">
                          <a:solidFill>
                            <a:schemeClr val="tx1"/>
                          </a:solidFill>
                          <a:effectLst/>
                          <a:latin typeface="+mj-lt"/>
                        </a:rPr>
                        <a:t> </a:t>
                      </a:r>
                      <a:endParaRPr lang="en-US" sz="160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solidFill>
                      <a:schemeClr val="accent3">
                        <a:lumMod val="60000"/>
                        <a:lumOff val="40000"/>
                      </a:schemeClr>
                    </a:solidFill>
                  </a:tcPr>
                </a:tc>
                <a:extLst>
                  <a:ext uri="{0D108BD9-81ED-4DB2-BD59-A6C34878D82A}">
                    <a16:rowId xmlns:a16="http://schemas.microsoft.com/office/drawing/2014/main" val="538069397"/>
                  </a:ext>
                </a:extLst>
              </a:tr>
              <a:tr h="164499">
                <a:tc>
                  <a:txBody>
                    <a:bodyPr/>
                    <a:lstStyle/>
                    <a:p>
                      <a:pPr marL="0" marR="0" algn="l">
                        <a:spcBef>
                          <a:spcPts val="0"/>
                        </a:spcBef>
                        <a:spcAft>
                          <a:spcPts val="0"/>
                        </a:spcAft>
                      </a:pPr>
                      <a:r>
                        <a:rPr lang="en-GB" sz="1600" b="0" dirty="0">
                          <a:solidFill>
                            <a:schemeClr val="tx1"/>
                          </a:solidFill>
                          <a:effectLst/>
                          <a:latin typeface="+mj-lt"/>
                        </a:rPr>
                        <a:t>  Quintile 4</a:t>
                      </a:r>
                      <a:endParaRPr lang="en-US" sz="1600" b="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solidFill>
                      <a:schemeClr val="accent3">
                        <a:lumMod val="60000"/>
                        <a:lumOff val="40000"/>
                      </a:schemeClr>
                    </a:solidFill>
                  </a:tcPr>
                </a:tc>
                <a:tc>
                  <a:txBody>
                    <a:bodyPr/>
                    <a:lstStyle/>
                    <a:p>
                      <a:pPr marL="0" marR="0">
                        <a:spcBef>
                          <a:spcPts val="0"/>
                        </a:spcBef>
                        <a:spcAft>
                          <a:spcPts val="0"/>
                        </a:spcAft>
                      </a:pPr>
                      <a:r>
                        <a:rPr lang="en-GB" sz="1600" dirty="0">
                          <a:solidFill>
                            <a:schemeClr val="tx1"/>
                          </a:solidFill>
                          <a:effectLst/>
                          <a:latin typeface="+mj-lt"/>
                        </a:rPr>
                        <a:t> </a:t>
                      </a:r>
                      <a:endParaRPr lang="en-US" sz="160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solidFill>
                      <a:schemeClr val="accent3">
                        <a:lumMod val="60000"/>
                        <a:lumOff val="40000"/>
                      </a:schemeClr>
                    </a:solidFill>
                  </a:tcPr>
                </a:tc>
                <a:tc>
                  <a:txBody>
                    <a:bodyPr/>
                    <a:lstStyle/>
                    <a:p>
                      <a:pPr marL="0" marR="0">
                        <a:spcBef>
                          <a:spcPts val="0"/>
                        </a:spcBef>
                        <a:spcAft>
                          <a:spcPts val="0"/>
                        </a:spcAft>
                      </a:pPr>
                      <a:r>
                        <a:rPr lang="en-GB" sz="1600">
                          <a:solidFill>
                            <a:schemeClr val="tx1"/>
                          </a:solidFill>
                          <a:effectLst/>
                          <a:latin typeface="+mj-lt"/>
                        </a:rPr>
                        <a:t> </a:t>
                      </a:r>
                      <a:endParaRPr lang="en-US" sz="160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solidFill>
                      <a:schemeClr val="accent3">
                        <a:lumMod val="60000"/>
                        <a:lumOff val="40000"/>
                      </a:schemeClr>
                    </a:solidFill>
                  </a:tcPr>
                </a:tc>
                <a:extLst>
                  <a:ext uri="{0D108BD9-81ED-4DB2-BD59-A6C34878D82A}">
                    <a16:rowId xmlns:a16="http://schemas.microsoft.com/office/drawing/2014/main" val="2343951818"/>
                  </a:ext>
                </a:extLst>
              </a:tr>
              <a:tr h="164499">
                <a:tc>
                  <a:txBody>
                    <a:bodyPr/>
                    <a:lstStyle/>
                    <a:p>
                      <a:pPr marL="0" marR="0" algn="l">
                        <a:spcBef>
                          <a:spcPts val="0"/>
                        </a:spcBef>
                        <a:spcAft>
                          <a:spcPts val="0"/>
                        </a:spcAft>
                      </a:pPr>
                      <a:r>
                        <a:rPr lang="en-GB" sz="1600" b="0" dirty="0">
                          <a:solidFill>
                            <a:schemeClr val="tx1"/>
                          </a:solidFill>
                          <a:effectLst/>
                          <a:latin typeface="+mj-lt"/>
                        </a:rPr>
                        <a:t>  Quintile 5 (richest)</a:t>
                      </a:r>
                      <a:endParaRPr lang="en-US" sz="1600" b="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solidFill>
                      <a:schemeClr val="accent3">
                        <a:lumMod val="60000"/>
                        <a:lumOff val="40000"/>
                      </a:schemeClr>
                    </a:solidFill>
                  </a:tcPr>
                </a:tc>
                <a:tc>
                  <a:txBody>
                    <a:bodyPr/>
                    <a:lstStyle/>
                    <a:p>
                      <a:pPr marL="0" marR="0">
                        <a:spcBef>
                          <a:spcPts val="0"/>
                        </a:spcBef>
                        <a:spcAft>
                          <a:spcPts val="0"/>
                        </a:spcAft>
                      </a:pPr>
                      <a:r>
                        <a:rPr lang="en-GB" sz="1600" dirty="0">
                          <a:solidFill>
                            <a:schemeClr val="tx1"/>
                          </a:solidFill>
                          <a:effectLst/>
                          <a:latin typeface="+mj-lt"/>
                        </a:rPr>
                        <a:t> </a:t>
                      </a:r>
                      <a:endParaRPr lang="en-US" sz="160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solidFill>
                      <a:schemeClr val="accent3">
                        <a:lumMod val="60000"/>
                        <a:lumOff val="40000"/>
                      </a:schemeClr>
                    </a:solidFill>
                  </a:tcPr>
                </a:tc>
                <a:tc>
                  <a:txBody>
                    <a:bodyPr/>
                    <a:lstStyle/>
                    <a:p>
                      <a:pPr marL="0" marR="0">
                        <a:spcBef>
                          <a:spcPts val="0"/>
                        </a:spcBef>
                        <a:spcAft>
                          <a:spcPts val="0"/>
                        </a:spcAft>
                      </a:pPr>
                      <a:r>
                        <a:rPr lang="en-GB" sz="1600">
                          <a:solidFill>
                            <a:schemeClr val="tx1"/>
                          </a:solidFill>
                          <a:effectLst/>
                          <a:latin typeface="+mj-lt"/>
                        </a:rPr>
                        <a:t> </a:t>
                      </a:r>
                      <a:endParaRPr lang="en-US" sz="160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solidFill>
                      <a:schemeClr val="accent3">
                        <a:lumMod val="60000"/>
                        <a:lumOff val="40000"/>
                      </a:schemeClr>
                    </a:solidFill>
                  </a:tcPr>
                </a:tc>
                <a:extLst>
                  <a:ext uri="{0D108BD9-81ED-4DB2-BD59-A6C34878D82A}">
                    <a16:rowId xmlns:a16="http://schemas.microsoft.com/office/drawing/2014/main" val="1889253130"/>
                  </a:ext>
                </a:extLst>
              </a:tr>
              <a:tr h="164499">
                <a:tc>
                  <a:txBody>
                    <a:bodyPr/>
                    <a:lstStyle/>
                    <a:p>
                      <a:pPr marL="0" marR="0" algn="l">
                        <a:spcBef>
                          <a:spcPts val="0"/>
                        </a:spcBef>
                        <a:spcAft>
                          <a:spcPts val="0"/>
                        </a:spcAft>
                      </a:pPr>
                      <a:r>
                        <a:rPr lang="en-GB" sz="1600" u="sng" dirty="0">
                          <a:solidFill>
                            <a:schemeClr val="tx1"/>
                          </a:solidFill>
                          <a:effectLst/>
                          <a:latin typeface="+mj-lt"/>
                        </a:rPr>
                        <a:t>Salt iodine content (HHIS)</a:t>
                      </a:r>
                      <a:endParaRPr lang="en-US" sz="160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solidFill>
                      <a:schemeClr val="accent4">
                        <a:lumMod val="20000"/>
                        <a:lumOff val="80000"/>
                      </a:schemeClr>
                    </a:solidFill>
                  </a:tcPr>
                </a:tc>
                <a:tc>
                  <a:txBody>
                    <a:bodyPr/>
                    <a:lstStyle/>
                    <a:p>
                      <a:pPr marL="0" marR="0">
                        <a:spcBef>
                          <a:spcPts val="0"/>
                        </a:spcBef>
                        <a:spcAft>
                          <a:spcPts val="0"/>
                        </a:spcAft>
                      </a:pPr>
                      <a:r>
                        <a:rPr lang="en-GB" sz="1600" dirty="0">
                          <a:solidFill>
                            <a:schemeClr val="tx1"/>
                          </a:solidFill>
                          <a:effectLst/>
                          <a:latin typeface="+mj-lt"/>
                        </a:rPr>
                        <a:t> </a:t>
                      </a:r>
                      <a:endParaRPr lang="en-US" sz="160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solidFill>
                      <a:schemeClr val="accent4">
                        <a:lumMod val="20000"/>
                        <a:lumOff val="80000"/>
                      </a:schemeClr>
                    </a:solidFill>
                  </a:tcPr>
                </a:tc>
                <a:tc>
                  <a:txBody>
                    <a:bodyPr/>
                    <a:lstStyle/>
                    <a:p>
                      <a:pPr marL="0" marR="0">
                        <a:spcBef>
                          <a:spcPts val="0"/>
                        </a:spcBef>
                        <a:spcAft>
                          <a:spcPts val="0"/>
                        </a:spcAft>
                      </a:pPr>
                      <a:r>
                        <a:rPr lang="en-GB" sz="1600" dirty="0">
                          <a:solidFill>
                            <a:schemeClr val="tx1"/>
                          </a:solidFill>
                          <a:effectLst/>
                          <a:latin typeface="+mj-lt"/>
                        </a:rPr>
                        <a:t> </a:t>
                      </a:r>
                      <a:endParaRPr lang="en-US" sz="160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solidFill>
                      <a:schemeClr val="accent4">
                        <a:lumMod val="20000"/>
                        <a:lumOff val="80000"/>
                      </a:schemeClr>
                    </a:solidFill>
                  </a:tcPr>
                </a:tc>
                <a:extLst>
                  <a:ext uri="{0D108BD9-81ED-4DB2-BD59-A6C34878D82A}">
                    <a16:rowId xmlns:a16="http://schemas.microsoft.com/office/drawing/2014/main" val="1951328471"/>
                  </a:ext>
                </a:extLst>
              </a:tr>
              <a:tr h="164499">
                <a:tc>
                  <a:txBody>
                    <a:bodyPr/>
                    <a:lstStyle/>
                    <a:p>
                      <a:pPr marL="0" marR="0" algn="l">
                        <a:spcBef>
                          <a:spcPts val="0"/>
                        </a:spcBef>
                        <a:spcAft>
                          <a:spcPts val="0"/>
                        </a:spcAft>
                      </a:pPr>
                      <a:r>
                        <a:rPr lang="en-GB" sz="1600" b="0" dirty="0">
                          <a:solidFill>
                            <a:schemeClr val="tx1"/>
                          </a:solidFill>
                          <a:effectLst/>
                          <a:latin typeface="+mj-lt"/>
                        </a:rPr>
                        <a:t>  Non iodized (&lt; 5 ppm)</a:t>
                      </a:r>
                      <a:endParaRPr lang="en-US" sz="1600" b="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solidFill>
                      <a:schemeClr val="accent4">
                        <a:lumMod val="20000"/>
                        <a:lumOff val="80000"/>
                      </a:schemeClr>
                    </a:solidFill>
                  </a:tcPr>
                </a:tc>
                <a:tc>
                  <a:txBody>
                    <a:bodyPr/>
                    <a:lstStyle/>
                    <a:p>
                      <a:pPr marL="0" marR="0">
                        <a:spcBef>
                          <a:spcPts val="0"/>
                        </a:spcBef>
                        <a:spcAft>
                          <a:spcPts val="0"/>
                        </a:spcAft>
                      </a:pPr>
                      <a:r>
                        <a:rPr lang="en-GB" sz="1600" dirty="0">
                          <a:solidFill>
                            <a:schemeClr val="tx1"/>
                          </a:solidFill>
                          <a:effectLst/>
                          <a:latin typeface="+mj-lt"/>
                        </a:rPr>
                        <a:t> </a:t>
                      </a:r>
                      <a:endParaRPr lang="en-US" sz="160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solidFill>
                      <a:schemeClr val="accent4">
                        <a:lumMod val="20000"/>
                        <a:lumOff val="80000"/>
                      </a:schemeClr>
                    </a:solidFill>
                  </a:tcPr>
                </a:tc>
                <a:tc>
                  <a:txBody>
                    <a:bodyPr/>
                    <a:lstStyle/>
                    <a:p>
                      <a:pPr marL="0" marR="0">
                        <a:spcBef>
                          <a:spcPts val="0"/>
                        </a:spcBef>
                        <a:spcAft>
                          <a:spcPts val="0"/>
                        </a:spcAft>
                      </a:pPr>
                      <a:r>
                        <a:rPr lang="en-GB" sz="1600">
                          <a:solidFill>
                            <a:schemeClr val="tx1"/>
                          </a:solidFill>
                          <a:effectLst/>
                          <a:latin typeface="+mj-lt"/>
                        </a:rPr>
                        <a:t> </a:t>
                      </a:r>
                      <a:endParaRPr lang="en-US" sz="160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solidFill>
                      <a:schemeClr val="accent4">
                        <a:lumMod val="20000"/>
                        <a:lumOff val="80000"/>
                      </a:schemeClr>
                    </a:solidFill>
                  </a:tcPr>
                </a:tc>
                <a:extLst>
                  <a:ext uri="{0D108BD9-81ED-4DB2-BD59-A6C34878D82A}">
                    <a16:rowId xmlns:a16="http://schemas.microsoft.com/office/drawing/2014/main" val="2540968453"/>
                  </a:ext>
                </a:extLst>
              </a:tr>
              <a:tr h="238576">
                <a:tc>
                  <a:txBody>
                    <a:bodyPr/>
                    <a:lstStyle/>
                    <a:p>
                      <a:pPr marL="0" marR="0" algn="l">
                        <a:spcBef>
                          <a:spcPts val="0"/>
                        </a:spcBef>
                        <a:spcAft>
                          <a:spcPts val="0"/>
                        </a:spcAft>
                      </a:pPr>
                      <a:r>
                        <a:rPr lang="en-GB" sz="1600" b="0" dirty="0">
                          <a:solidFill>
                            <a:schemeClr val="tx1"/>
                          </a:solidFill>
                          <a:effectLst/>
                          <a:latin typeface="+mj-lt"/>
                        </a:rPr>
                        <a:t>  Inadequately iodized (5-14.9 ppm)</a:t>
                      </a:r>
                      <a:endParaRPr lang="en-US" sz="1600" b="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solidFill>
                      <a:schemeClr val="accent4">
                        <a:lumMod val="20000"/>
                        <a:lumOff val="80000"/>
                      </a:schemeClr>
                    </a:solidFill>
                  </a:tcPr>
                </a:tc>
                <a:tc>
                  <a:txBody>
                    <a:bodyPr/>
                    <a:lstStyle/>
                    <a:p>
                      <a:pPr marL="0" marR="0">
                        <a:spcBef>
                          <a:spcPts val="0"/>
                        </a:spcBef>
                        <a:spcAft>
                          <a:spcPts val="0"/>
                        </a:spcAft>
                      </a:pPr>
                      <a:r>
                        <a:rPr lang="en-GB" sz="1600" dirty="0">
                          <a:solidFill>
                            <a:schemeClr val="tx1"/>
                          </a:solidFill>
                          <a:effectLst/>
                          <a:latin typeface="+mj-lt"/>
                        </a:rPr>
                        <a:t> </a:t>
                      </a:r>
                      <a:endParaRPr lang="en-US" sz="160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solidFill>
                      <a:schemeClr val="accent4">
                        <a:lumMod val="20000"/>
                        <a:lumOff val="80000"/>
                      </a:schemeClr>
                    </a:solidFill>
                  </a:tcPr>
                </a:tc>
                <a:tc>
                  <a:txBody>
                    <a:bodyPr/>
                    <a:lstStyle/>
                    <a:p>
                      <a:pPr marL="0" marR="0">
                        <a:spcBef>
                          <a:spcPts val="0"/>
                        </a:spcBef>
                        <a:spcAft>
                          <a:spcPts val="0"/>
                        </a:spcAft>
                      </a:pPr>
                      <a:r>
                        <a:rPr lang="en-GB" sz="1600" dirty="0">
                          <a:solidFill>
                            <a:schemeClr val="tx1"/>
                          </a:solidFill>
                          <a:effectLst/>
                          <a:latin typeface="+mj-lt"/>
                        </a:rPr>
                        <a:t> </a:t>
                      </a:r>
                      <a:endParaRPr lang="en-US" sz="160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solidFill>
                      <a:schemeClr val="accent4">
                        <a:lumMod val="20000"/>
                        <a:lumOff val="80000"/>
                      </a:schemeClr>
                    </a:solidFill>
                  </a:tcPr>
                </a:tc>
                <a:extLst>
                  <a:ext uri="{0D108BD9-81ED-4DB2-BD59-A6C34878D82A}">
                    <a16:rowId xmlns:a16="http://schemas.microsoft.com/office/drawing/2014/main" val="2338901024"/>
                  </a:ext>
                </a:extLst>
              </a:tr>
              <a:tr h="164499">
                <a:tc>
                  <a:txBody>
                    <a:bodyPr/>
                    <a:lstStyle/>
                    <a:p>
                      <a:pPr marL="0" marR="0" algn="l">
                        <a:spcBef>
                          <a:spcPts val="0"/>
                        </a:spcBef>
                        <a:spcAft>
                          <a:spcPts val="0"/>
                        </a:spcAft>
                      </a:pPr>
                      <a:r>
                        <a:rPr lang="en-GB" sz="1600" b="0" dirty="0">
                          <a:solidFill>
                            <a:schemeClr val="tx1"/>
                          </a:solidFill>
                          <a:effectLst/>
                          <a:latin typeface="+mj-lt"/>
                        </a:rPr>
                        <a:t>  Adequately iodized (15-40 ppm)</a:t>
                      </a:r>
                      <a:endParaRPr lang="en-US" sz="1600" b="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solidFill>
                      <a:schemeClr val="accent4">
                        <a:lumMod val="20000"/>
                        <a:lumOff val="80000"/>
                      </a:schemeClr>
                    </a:solidFill>
                  </a:tcPr>
                </a:tc>
                <a:tc>
                  <a:txBody>
                    <a:bodyPr/>
                    <a:lstStyle/>
                    <a:p>
                      <a:pPr marL="0" marR="0">
                        <a:spcBef>
                          <a:spcPts val="0"/>
                        </a:spcBef>
                        <a:spcAft>
                          <a:spcPts val="0"/>
                        </a:spcAft>
                      </a:pPr>
                      <a:r>
                        <a:rPr lang="en-GB" sz="1600" dirty="0">
                          <a:solidFill>
                            <a:schemeClr val="tx1"/>
                          </a:solidFill>
                          <a:effectLst/>
                          <a:latin typeface="+mj-lt"/>
                        </a:rPr>
                        <a:t> </a:t>
                      </a:r>
                      <a:endParaRPr lang="en-US" sz="160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solidFill>
                      <a:schemeClr val="accent4">
                        <a:lumMod val="20000"/>
                        <a:lumOff val="80000"/>
                      </a:schemeClr>
                    </a:solidFill>
                  </a:tcPr>
                </a:tc>
                <a:tc>
                  <a:txBody>
                    <a:bodyPr/>
                    <a:lstStyle/>
                    <a:p>
                      <a:pPr marL="0" marR="0">
                        <a:spcBef>
                          <a:spcPts val="0"/>
                        </a:spcBef>
                        <a:spcAft>
                          <a:spcPts val="0"/>
                        </a:spcAft>
                      </a:pPr>
                      <a:r>
                        <a:rPr lang="en-GB" sz="1600" dirty="0">
                          <a:solidFill>
                            <a:schemeClr val="tx1"/>
                          </a:solidFill>
                          <a:effectLst/>
                          <a:latin typeface="+mj-lt"/>
                        </a:rPr>
                        <a:t> </a:t>
                      </a:r>
                      <a:endParaRPr lang="en-US" sz="160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solidFill>
                      <a:schemeClr val="accent4">
                        <a:lumMod val="20000"/>
                        <a:lumOff val="80000"/>
                      </a:schemeClr>
                    </a:solidFill>
                  </a:tcPr>
                </a:tc>
                <a:extLst>
                  <a:ext uri="{0D108BD9-81ED-4DB2-BD59-A6C34878D82A}">
                    <a16:rowId xmlns:a16="http://schemas.microsoft.com/office/drawing/2014/main" val="3602917428"/>
                  </a:ext>
                </a:extLst>
              </a:tr>
              <a:tr h="164499">
                <a:tc>
                  <a:txBody>
                    <a:bodyPr/>
                    <a:lstStyle/>
                    <a:p>
                      <a:pPr marL="0" marR="0" algn="l">
                        <a:spcBef>
                          <a:spcPts val="0"/>
                        </a:spcBef>
                        <a:spcAft>
                          <a:spcPts val="0"/>
                        </a:spcAft>
                      </a:pPr>
                      <a:r>
                        <a:rPr lang="en-GB" sz="1600" b="0" dirty="0">
                          <a:solidFill>
                            <a:schemeClr val="tx1"/>
                          </a:solidFill>
                          <a:effectLst/>
                          <a:latin typeface="+mj-lt"/>
                        </a:rPr>
                        <a:t>  Over iodized (&gt; 40 ppm)</a:t>
                      </a:r>
                      <a:endParaRPr lang="en-US" sz="1600" b="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solidFill>
                      <a:schemeClr val="accent4">
                        <a:lumMod val="20000"/>
                        <a:lumOff val="80000"/>
                      </a:schemeClr>
                    </a:solidFill>
                  </a:tcPr>
                </a:tc>
                <a:tc>
                  <a:txBody>
                    <a:bodyPr/>
                    <a:lstStyle/>
                    <a:p>
                      <a:pPr marL="0" marR="0">
                        <a:spcBef>
                          <a:spcPts val="0"/>
                        </a:spcBef>
                        <a:spcAft>
                          <a:spcPts val="0"/>
                        </a:spcAft>
                      </a:pPr>
                      <a:r>
                        <a:rPr lang="en-GB" sz="1600" dirty="0">
                          <a:solidFill>
                            <a:schemeClr val="tx1"/>
                          </a:solidFill>
                          <a:effectLst/>
                          <a:latin typeface="+mj-lt"/>
                        </a:rPr>
                        <a:t> </a:t>
                      </a:r>
                      <a:endParaRPr lang="en-US" sz="160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solidFill>
                      <a:schemeClr val="accent4">
                        <a:lumMod val="20000"/>
                        <a:lumOff val="80000"/>
                      </a:schemeClr>
                    </a:solidFill>
                  </a:tcPr>
                </a:tc>
                <a:tc>
                  <a:txBody>
                    <a:bodyPr/>
                    <a:lstStyle/>
                    <a:p>
                      <a:pPr marL="0" marR="0">
                        <a:spcBef>
                          <a:spcPts val="0"/>
                        </a:spcBef>
                        <a:spcAft>
                          <a:spcPts val="0"/>
                        </a:spcAft>
                      </a:pPr>
                      <a:r>
                        <a:rPr lang="en-GB" sz="1600" dirty="0">
                          <a:solidFill>
                            <a:schemeClr val="tx1"/>
                          </a:solidFill>
                          <a:effectLst/>
                          <a:latin typeface="+mj-lt"/>
                        </a:rPr>
                        <a:t> </a:t>
                      </a:r>
                      <a:endParaRPr lang="en-US" sz="160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solidFill>
                      <a:schemeClr val="accent4">
                        <a:lumMod val="20000"/>
                        <a:lumOff val="80000"/>
                      </a:schemeClr>
                    </a:solidFill>
                  </a:tcPr>
                </a:tc>
                <a:extLst>
                  <a:ext uri="{0D108BD9-81ED-4DB2-BD59-A6C34878D82A}">
                    <a16:rowId xmlns:a16="http://schemas.microsoft.com/office/drawing/2014/main" val="3066923351"/>
                  </a:ext>
                </a:extLst>
              </a:tr>
            </a:tbl>
          </a:graphicData>
        </a:graphic>
      </p:graphicFrame>
      <p:sp>
        <p:nvSpPr>
          <p:cNvPr id="7" name="Slide Number Placeholder 1">
            <a:extLst>
              <a:ext uri="{FF2B5EF4-FFF2-40B4-BE49-F238E27FC236}">
                <a16:creationId xmlns:a16="http://schemas.microsoft.com/office/drawing/2014/main" id="{C935B48C-8F42-D14F-A502-74D684138202}"/>
              </a:ext>
            </a:extLst>
          </p:cNvPr>
          <p:cNvSpPr txBox="1">
            <a:spLocks/>
          </p:cNvSpPr>
          <p:nvPr/>
        </p:nvSpPr>
        <p:spPr>
          <a:xfrm>
            <a:off x="11768387" y="6517501"/>
            <a:ext cx="262249" cy="276999"/>
          </a:xfrm>
          <a:prstGeom prst="rect">
            <a:avLst/>
          </a:prstGeom>
          <a:ln w="12700">
            <a:miter lim="400000"/>
          </a:ln>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9pPr>
          </a:lstStyle>
          <a:p>
            <a:fld id="{86CB4B4D-7CA3-9044-876B-883B54F8677D}" type="slidenum">
              <a:rPr lang="de-CH" smtClean="0">
                <a:solidFill>
                  <a:schemeClr val="tx2"/>
                </a:solidFill>
              </a:rPr>
              <a:pPr/>
              <a:t>28</a:t>
            </a:fld>
            <a:endParaRPr lang="de-CH" dirty="0">
              <a:solidFill>
                <a:schemeClr val="tx2"/>
              </a:solidFill>
            </a:endParaRPr>
          </a:p>
        </p:txBody>
      </p:sp>
    </p:spTree>
    <p:extLst>
      <p:ext uri="{BB962C8B-B14F-4D97-AF65-F5344CB8AC3E}">
        <p14:creationId xmlns:p14="http://schemas.microsoft.com/office/powerpoint/2010/main" val="2986744075"/>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45">
            <a:extLst>
              <a:ext uri="{FF2B5EF4-FFF2-40B4-BE49-F238E27FC236}">
                <a16:creationId xmlns:a16="http://schemas.microsoft.com/office/drawing/2014/main" id="{DEB1932D-C4E3-3142-A5C0-D82DAD4E1714}"/>
              </a:ext>
            </a:extLst>
          </p:cNvPr>
          <p:cNvSpPr txBox="1"/>
          <p:nvPr/>
        </p:nvSpPr>
        <p:spPr>
          <a:xfrm>
            <a:off x="9172624" y="4869004"/>
            <a:ext cx="2858012" cy="15696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2400" dirty="0"/>
              <a:t>Monitor the use of iodized salt in processed foods and condiments. </a:t>
            </a:r>
          </a:p>
        </p:txBody>
      </p:sp>
      <p:grpSp>
        <p:nvGrpSpPr>
          <p:cNvPr id="48" name="Group 47">
            <a:extLst>
              <a:ext uri="{FF2B5EF4-FFF2-40B4-BE49-F238E27FC236}">
                <a16:creationId xmlns:a16="http://schemas.microsoft.com/office/drawing/2014/main" id="{FAAB3959-7DDE-BB48-9EDF-77FA497069F8}"/>
              </a:ext>
            </a:extLst>
          </p:cNvPr>
          <p:cNvGrpSpPr/>
          <p:nvPr/>
        </p:nvGrpSpPr>
        <p:grpSpPr>
          <a:xfrm>
            <a:off x="190004" y="884691"/>
            <a:ext cx="8288977" cy="6302066"/>
            <a:chOff x="2268186" y="953757"/>
            <a:chExt cx="8017423" cy="6302066"/>
          </a:xfrm>
        </p:grpSpPr>
        <p:sp>
          <p:nvSpPr>
            <p:cNvPr id="50" name="Oval 49">
              <a:extLst>
                <a:ext uri="{FF2B5EF4-FFF2-40B4-BE49-F238E27FC236}">
                  <a16:creationId xmlns:a16="http://schemas.microsoft.com/office/drawing/2014/main" id="{6755B8B4-1891-0245-9F5E-8FB75A015FD9}"/>
                </a:ext>
              </a:extLst>
            </p:cNvPr>
            <p:cNvSpPr/>
            <p:nvPr/>
          </p:nvSpPr>
          <p:spPr>
            <a:xfrm>
              <a:off x="2268186" y="953757"/>
              <a:ext cx="8017423" cy="6302066"/>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u="sng" dirty="0">
                <a:solidFill>
                  <a:schemeClr val="tx1"/>
                </a:solidFill>
                <a:latin typeface="+mj-lt"/>
              </a:endParaRPr>
            </a:p>
          </p:txBody>
        </p:sp>
        <p:sp>
          <p:nvSpPr>
            <p:cNvPr id="51" name="Oval 50">
              <a:extLst>
                <a:ext uri="{FF2B5EF4-FFF2-40B4-BE49-F238E27FC236}">
                  <a16:creationId xmlns:a16="http://schemas.microsoft.com/office/drawing/2014/main" id="{E4618B56-481B-1940-B233-D30AA36E0233}"/>
                </a:ext>
              </a:extLst>
            </p:cNvPr>
            <p:cNvSpPr/>
            <p:nvPr/>
          </p:nvSpPr>
          <p:spPr>
            <a:xfrm>
              <a:off x="3705100" y="2031239"/>
              <a:ext cx="4780555" cy="4238931"/>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u="sng" dirty="0">
                <a:solidFill>
                  <a:schemeClr val="tx1"/>
                </a:solidFill>
                <a:latin typeface="+mj-lt"/>
              </a:endParaRPr>
            </a:p>
          </p:txBody>
        </p:sp>
        <p:sp>
          <p:nvSpPr>
            <p:cNvPr id="52" name="Oval 51">
              <a:extLst>
                <a:ext uri="{FF2B5EF4-FFF2-40B4-BE49-F238E27FC236}">
                  <a16:creationId xmlns:a16="http://schemas.microsoft.com/office/drawing/2014/main" id="{0256D876-6155-1F4D-89A6-1DF902357246}"/>
                </a:ext>
              </a:extLst>
            </p:cNvPr>
            <p:cNvSpPr/>
            <p:nvPr/>
          </p:nvSpPr>
          <p:spPr>
            <a:xfrm>
              <a:off x="4934063" y="3238964"/>
              <a:ext cx="2433907" cy="1846829"/>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a:solidFill>
                    <a:schemeClr val="tx1"/>
                  </a:solidFill>
                  <a:latin typeface="+mj-lt"/>
                </a:rPr>
                <a:t>GOAL</a:t>
              </a:r>
              <a:r>
                <a:rPr lang="en-US" sz="1600" dirty="0">
                  <a:solidFill>
                    <a:schemeClr val="tx1"/>
                  </a:solidFill>
                  <a:latin typeface="+mj-lt"/>
                </a:rPr>
                <a:t> optimum iodine nutrition for all</a:t>
              </a:r>
            </a:p>
            <a:p>
              <a:pPr algn="ctr"/>
              <a:r>
                <a:rPr lang="en-US" sz="1600" b="1" u="sng" dirty="0">
                  <a:solidFill>
                    <a:schemeClr val="tx1"/>
                  </a:solidFill>
                  <a:latin typeface="+mj-lt"/>
                </a:rPr>
                <a:t>Strategy:</a:t>
              </a:r>
              <a:r>
                <a:rPr lang="en-US" sz="1600" dirty="0">
                  <a:solidFill>
                    <a:schemeClr val="tx1"/>
                  </a:solidFill>
                  <a:latin typeface="+mj-lt"/>
                </a:rPr>
                <a:t> iodize all edible salt for human use</a:t>
              </a:r>
              <a:endParaRPr lang="en-US" sz="1600" b="1" u="sng" dirty="0">
                <a:solidFill>
                  <a:schemeClr val="tx1"/>
                </a:solidFill>
                <a:latin typeface="+mj-lt"/>
              </a:endParaRPr>
            </a:p>
          </p:txBody>
        </p:sp>
        <p:sp>
          <p:nvSpPr>
            <p:cNvPr id="54" name="TextBox 53">
              <a:extLst>
                <a:ext uri="{FF2B5EF4-FFF2-40B4-BE49-F238E27FC236}">
                  <a16:creationId xmlns:a16="http://schemas.microsoft.com/office/drawing/2014/main" id="{4540B4F9-AB6E-A247-89C9-E2F85025CF6B}"/>
                </a:ext>
              </a:extLst>
            </p:cNvPr>
            <p:cNvSpPr txBox="1"/>
            <p:nvPr/>
          </p:nvSpPr>
          <p:spPr>
            <a:xfrm>
              <a:off x="4906854" y="2331016"/>
              <a:ext cx="1975243"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dirty="0"/>
                <a:t>Define b</a:t>
              </a:r>
              <a:r>
                <a:rPr kumimoji="0" lang="en-US" sz="1800" b="0" i="0" u="none" strike="noStrike" cap="none" spc="0" normalizeH="0" baseline="0" dirty="0">
                  <a:ln>
                    <a:noFill/>
                  </a:ln>
                  <a:solidFill>
                    <a:srgbClr val="000000"/>
                  </a:solidFill>
                  <a:effectLst/>
                  <a:uFillTx/>
                  <a:ea typeface="+mj-ea"/>
                  <a:cs typeface="+mj-cs"/>
                  <a:sym typeface="Arial"/>
                </a:rPr>
                <a:t>aseline</a:t>
              </a:r>
            </a:p>
          </p:txBody>
        </p:sp>
        <p:sp>
          <p:nvSpPr>
            <p:cNvPr id="55" name="TextBox 54">
              <a:extLst>
                <a:ext uri="{FF2B5EF4-FFF2-40B4-BE49-F238E27FC236}">
                  <a16:creationId xmlns:a16="http://schemas.microsoft.com/office/drawing/2014/main" id="{BCB29F49-B4FD-0742-999C-18C9B5D94A42}"/>
                </a:ext>
              </a:extLst>
            </p:cNvPr>
            <p:cNvSpPr txBox="1"/>
            <p:nvPr/>
          </p:nvSpPr>
          <p:spPr>
            <a:xfrm>
              <a:off x="4949620" y="2612348"/>
              <a:ext cx="1472540"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ea typeface="+mj-ea"/>
                  <a:cs typeface="+mj-cs"/>
                  <a:sym typeface="Arial"/>
                </a:rPr>
                <a:t>Iodine status</a:t>
              </a:r>
            </a:p>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ea typeface="+mj-ea"/>
                  <a:cs typeface="+mj-cs"/>
                  <a:sym typeface="Arial"/>
                </a:rPr>
                <a:t>salt supply &amp;  consumption</a:t>
              </a:r>
            </a:p>
          </p:txBody>
        </p:sp>
        <p:sp>
          <p:nvSpPr>
            <p:cNvPr id="56" name="TextBox 55">
              <a:extLst>
                <a:ext uri="{FF2B5EF4-FFF2-40B4-BE49-F238E27FC236}">
                  <a16:creationId xmlns:a16="http://schemas.microsoft.com/office/drawing/2014/main" id="{6D0CAB23-E188-2849-8369-6D88DC6316DD}"/>
                </a:ext>
              </a:extLst>
            </p:cNvPr>
            <p:cNvSpPr txBox="1"/>
            <p:nvPr/>
          </p:nvSpPr>
          <p:spPr>
            <a:xfrm>
              <a:off x="4033155" y="4929932"/>
              <a:ext cx="1739569"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ea typeface="+mj-ea"/>
                  <a:cs typeface="+mj-cs"/>
                  <a:sym typeface="Arial"/>
                </a:rPr>
                <a:t>Design program</a:t>
              </a:r>
            </a:p>
          </p:txBody>
        </p:sp>
        <p:sp>
          <p:nvSpPr>
            <p:cNvPr id="57" name="TextBox 56">
              <a:extLst>
                <a:ext uri="{FF2B5EF4-FFF2-40B4-BE49-F238E27FC236}">
                  <a16:creationId xmlns:a16="http://schemas.microsoft.com/office/drawing/2014/main" id="{057D88C0-4A75-4B40-AC80-54575D5B6708}"/>
                </a:ext>
              </a:extLst>
            </p:cNvPr>
            <p:cNvSpPr txBox="1"/>
            <p:nvPr/>
          </p:nvSpPr>
          <p:spPr>
            <a:xfrm>
              <a:off x="4962113" y="5191550"/>
              <a:ext cx="1271513" cy="830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ea typeface="+mj-ea"/>
                  <a:cs typeface="+mj-cs"/>
                  <a:sym typeface="Arial"/>
                </a:rPr>
                <a:t>Targets</a:t>
              </a:r>
            </a:p>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ea typeface="+mj-ea"/>
                  <a:cs typeface="+mj-cs"/>
                  <a:sym typeface="Arial"/>
                </a:rPr>
                <a:t>Legislation</a:t>
              </a:r>
            </a:p>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ea typeface="+mj-ea"/>
                  <a:cs typeface="+mj-cs"/>
                  <a:sym typeface="Arial"/>
                </a:rPr>
                <a:t>Management</a:t>
              </a:r>
            </a:p>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ea typeface="+mj-ea"/>
                  <a:cs typeface="+mj-cs"/>
                  <a:sym typeface="Arial"/>
                </a:rPr>
                <a:t>budget</a:t>
              </a:r>
            </a:p>
          </p:txBody>
        </p:sp>
        <p:sp>
          <p:nvSpPr>
            <p:cNvPr id="58" name="TextBox 57">
              <a:extLst>
                <a:ext uri="{FF2B5EF4-FFF2-40B4-BE49-F238E27FC236}">
                  <a16:creationId xmlns:a16="http://schemas.microsoft.com/office/drawing/2014/main" id="{723DFD20-3389-3E43-BC79-AB0EB08BE6BF}"/>
                </a:ext>
              </a:extLst>
            </p:cNvPr>
            <p:cNvSpPr txBox="1"/>
            <p:nvPr/>
          </p:nvSpPr>
          <p:spPr>
            <a:xfrm>
              <a:off x="5987758" y="5030404"/>
              <a:ext cx="2112656"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ea typeface="+mj-ea"/>
                  <a:cs typeface="+mj-cs"/>
                  <a:sym typeface="Arial"/>
                </a:rPr>
                <a:t>Implement program</a:t>
              </a:r>
            </a:p>
          </p:txBody>
        </p:sp>
        <p:sp>
          <p:nvSpPr>
            <p:cNvPr id="59" name="TextBox 58">
              <a:extLst>
                <a:ext uri="{FF2B5EF4-FFF2-40B4-BE49-F238E27FC236}">
                  <a16:creationId xmlns:a16="http://schemas.microsoft.com/office/drawing/2014/main" id="{4C382DE0-5CA7-2D4E-B329-2F68F4811CA0}"/>
                </a:ext>
              </a:extLst>
            </p:cNvPr>
            <p:cNvSpPr txBox="1"/>
            <p:nvPr/>
          </p:nvSpPr>
          <p:spPr>
            <a:xfrm>
              <a:off x="6143458" y="5331672"/>
              <a:ext cx="1271513"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ea typeface="+mj-ea"/>
                  <a:cs typeface="+mj-cs"/>
                  <a:sym typeface="Arial"/>
                </a:rPr>
                <a:t>Salt iodization </a:t>
              </a:r>
            </a:p>
          </p:txBody>
        </p:sp>
        <p:sp>
          <p:nvSpPr>
            <p:cNvPr id="60" name="TextBox 59">
              <a:extLst>
                <a:ext uri="{FF2B5EF4-FFF2-40B4-BE49-F238E27FC236}">
                  <a16:creationId xmlns:a16="http://schemas.microsoft.com/office/drawing/2014/main" id="{9AD4DF53-F317-9344-B85C-77B43B52B6CA}"/>
                </a:ext>
              </a:extLst>
            </p:cNvPr>
            <p:cNvSpPr txBox="1"/>
            <p:nvPr/>
          </p:nvSpPr>
          <p:spPr>
            <a:xfrm>
              <a:off x="6686637" y="2756998"/>
              <a:ext cx="173957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dirty="0"/>
                <a:t>U</a:t>
              </a:r>
              <a:r>
                <a:rPr kumimoji="0" lang="en-US" sz="1800" b="0" i="0" u="none" strike="noStrike" cap="none" spc="0" normalizeH="0" baseline="0" dirty="0">
                  <a:ln>
                    <a:noFill/>
                  </a:ln>
                  <a:solidFill>
                    <a:srgbClr val="000000"/>
                  </a:solidFill>
                  <a:effectLst/>
                  <a:uFillTx/>
                  <a:ea typeface="+mj-ea"/>
                  <a:cs typeface="+mj-cs"/>
                  <a:sym typeface="Arial"/>
                </a:rPr>
                <a:t>tilization</a:t>
              </a:r>
            </a:p>
          </p:txBody>
        </p:sp>
        <p:sp>
          <p:nvSpPr>
            <p:cNvPr id="61" name="TextBox 60">
              <a:extLst>
                <a:ext uri="{FF2B5EF4-FFF2-40B4-BE49-F238E27FC236}">
                  <a16:creationId xmlns:a16="http://schemas.microsoft.com/office/drawing/2014/main" id="{CF76910D-2B3F-9C4A-99EB-3E200BF98307}"/>
                </a:ext>
              </a:extLst>
            </p:cNvPr>
            <p:cNvSpPr txBox="1"/>
            <p:nvPr/>
          </p:nvSpPr>
          <p:spPr>
            <a:xfrm>
              <a:off x="7146535" y="3127800"/>
              <a:ext cx="1271513"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ea typeface="+mj-ea"/>
                  <a:cs typeface="+mj-cs"/>
                  <a:sym typeface="Arial"/>
                </a:rPr>
                <a:t>Table salt</a:t>
              </a:r>
            </a:p>
            <a:p>
              <a:pPr marL="0" marR="0" indent="0" algn="l" defTabSz="914400" rtl="0" fontAlgn="auto" latinLnBrk="0" hangingPunct="0">
                <a:lnSpc>
                  <a:spcPct val="100000"/>
                </a:lnSpc>
                <a:spcBef>
                  <a:spcPts val="0"/>
                </a:spcBef>
                <a:spcAft>
                  <a:spcPts val="0"/>
                </a:spcAft>
                <a:buClrTx/>
                <a:buSzTx/>
                <a:buFontTx/>
                <a:buNone/>
                <a:tabLst/>
              </a:pPr>
              <a:r>
                <a:rPr lang="en-US" sz="1200" dirty="0"/>
                <a:t>Salt</a:t>
              </a:r>
              <a:r>
                <a:rPr kumimoji="0" lang="en-US" sz="1200" b="0" i="0" u="none" strike="noStrike" cap="none" spc="0" normalizeH="0" baseline="0" dirty="0">
                  <a:ln>
                    <a:noFill/>
                  </a:ln>
                  <a:solidFill>
                    <a:srgbClr val="000000"/>
                  </a:solidFill>
                  <a:effectLst/>
                  <a:uFillTx/>
                  <a:ea typeface="+mj-ea"/>
                  <a:cs typeface="+mj-cs"/>
                  <a:sym typeface="Arial"/>
                </a:rPr>
                <a:t> in processed food</a:t>
              </a:r>
            </a:p>
          </p:txBody>
        </p:sp>
        <p:sp>
          <p:nvSpPr>
            <p:cNvPr id="62" name="TextBox 61">
              <a:extLst>
                <a:ext uri="{FF2B5EF4-FFF2-40B4-BE49-F238E27FC236}">
                  <a16:creationId xmlns:a16="http://schemas.microsoft.com/office/drawing/2014/main" id="{97416B4F-46EA-4047-B1AD-FDC3DBC3B0CA}"/>
                </a:ext>
              </a:extLst>
            </p:cNvPr>
            <p:cNvSpPr txBox="1"/>
            <p:nvPr/>
          </p:nvSpPr>
          <p:spPr>
            <a:xfrm>
              <a:off x="8287880" y="4855290"/>
              <a:ext cx="1467304"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ea typeface="+mj-ea"/>
                  <a:cs typeface="+mj-cs"/>
                  <a:sym typeface="Arial"/>
                </a:rPr>
                <a:t>Monitor scale</a:t>
              </a:r>
            </a:p>
          </p:txBody>
        </p:sp>
        <p:sp>
          <p:nvSpPr>
            <p:cNvPr id="63" name="TextBox 62">
              <a:extLst>
                <a:ext uri="{FF2B5EF4-FFF2-40B4-BE49-F238E27FC236}">
                  <a16:creationId xmlns:a16="http://schemas.microsoft.com/office/drawing/2014/main" id="{818C77DE-C514-3C42-BB69-F5882A9E99A5}"/>
                </a:ext>
              </a:extLst>
            </p:cNvPr>
            <p:cNvSpPr txBox="1"/>
            <p:nvPr/>
          </p:nvSpPr>
          <p:spPr>
            <a:xfrm>
              <a:off x="8242582" y="5202256"/>
              <a:ext cx="1271513"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1200" dirty="0">
                  <a:cs typeface="Calibri" panose="020F0502020204030204" pitchFamily="34" charset="0"/>
                </a:rPr>
                <a:t>% salt iodized</a:t>
              </a:r>
            </a:p>
            <a:p>
              <a:r>
                <a:rPr lang="en-US" sz="1200" dirty="0">
                  <a:cs typeface="Calibri" panose="020F0502020204030204" pitchFamily="34" charset="0"/>
                </a:rPr>
                <a:t>% food producers using iodized salt</a:t>
              </a:r>
            </a:p>
          </p:txBody>
        </p:sp>
        <p:sp>
          <p:nvSpPr>
            <p:cNvPr id="64" name="TextBox 63">
              <a:extLst>
                <a:ext uri="{FF2B5EF4-FFF2-40B4-BE49-F238E27FC236}">
                  <a16:creationId xmlns:a16="http://schemas.microsoft.com/office/drawing/2014/main" id="{2DA307DE-3666-0147-913C-7D3BC5976695}"/>
                </a:ext>
              </a:extLst>
            </p:cNvPr>
            <p:cNvSpPr txBox="1"/>
            <p:nvPr/>
          </p:nvSpPr>
          <p:spPr>
            <a:xfrm>
              <a:off x="7234412" y="5958448"/>
              <a:ext cx="1864664"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ea typeface="+mj-ea"/>
                  <a:cs typeface="+mj-cs"/>
                  <a:sym typeface="Arial"/>
                </a:rPr>
                <a:t>Monitor quality</a:t>
              </a:r>
            </a:p>
          </p:txBody>
        </p:sp>
        <p:sp>
          <p:nvSpPr>
            <p:cNvPr id="65" name="TextBox 64">
              <a:extLst>
                <a:ext uri="{FF2B5EF4-FFF2-40B4-BE49-F238E27FC236}">
                  <a16:creationId xmlns:a16="http://schemas.microsoft.com/office/drawing/2014/main" id="{8271B1F5-C1DF-264D-A666-7C2D5709784F}"/>
                </a:ext>
              </a:extLst>
            </p:cNvPr>
            <p:cNvSpPr txBox="1"/>
            <p:nvPr/>
          </p:nvSpPr>
          <p:spPr>
            <a:xfrm>
              <a:off x="7094414" y="6327778"/>
              <a:ext cx="1271513"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1200" dirty="0">
                  <a:cs typeface="Calibri" panose="020F0502020204030204" pitchFamily="34" charset="0"/>
                </a:rPr>
                <a:t>Iodine level in salt in supply chain</a:t>
              </a:r>
            </a:p>
          </p:txBody>
        </p:sp>
        <p:sp>
          <p:nvSpPr>
            <p:cNvPr id="66" name="TextBox 65">
              <a:extLst>
                <a:ext uri="{FF2B5EF4-FFF2-40B4-BE49-F238E27FC236}">
                  <a16:creationId xmlns:a16="http://schemas.microsoft.com/office/drawing/2014/main" id="{F4A453DF-A52C-C040-9A95-CF6D8C350C10}"/>
                </a:ext>
              </a:extLst>
            </p:cNvPr>
            <p:cNvSpPr txBox="1"/>
            <p:nvPr/>
          </p:nvSpPr>
          <p:spPr>
            <a:xfrm>
              <a:off x="8231323" y="2859577"/>
              <a:ext cx="1939424"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ea typeface="+mj-ea"/>
                  <a:cs typeface="+mj-cs"/>
                  <a:sym typeface="Arial"/>
                </a:rPr>
                <a:t>Assess coverage</a:t>
              </a:r>
            </a:p>
          </p:txBody>
        </p:sp>
        <p:sp>
          <p:nvSpPr>
            <p:cNvPr id="67" name="TextBox 66">
              <a:extLst>
                <a:ext uri="{FF2B5EF4-FFF2-40B4-BE49-F238E27FC236}">
                  <a16:creationId xmlns:a16="http://schemas.microsoft.com/office/drawing/2014/main" id="{FE09DD80-3F37-7448-9F39-2B451E727C43}"/>
                </a:ext>
              </a:extLst>
            </p:cNvPr>
            <p:cNvSpPr txBox="1"/>
            <p:nvPr/>
          </p:nvSpPr>
          <p:spPr>
            <a:xfrm>
              <a:off x="8568594" y="3211103"/>
              <a:ext cx="1271513" cy="830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1200" dirty="0">
                  <a:cs typeface="Calibri" panose="020F0502020204030204" pitchFamily="34" charset="0"/>
                </a:rPr>
                <a:t>% households using iodized salt</a:t>
              </a:r>
            </a:p>
            <a:p>
              <a:r>
                <a:rPr lang="en-US" sz="1200" dirty="0">
                  <a:cs typeface="Calibri" panose="020F0502020204030204" pitchFamily="34" charset="0"/>
                </a:rPr>
                <a:t>Use iodized salt in processed food</a:t>
              </a:r>
            </a:p>
          </p:txBody>
        </p:sp>
        <p:sp>
          <p:nvSpPr>
            <p:cNvPr id="68" name="TextBox 67">
              <a:extLst>
                <a:ext uri="{FF2B5EF4-FFF2-40B4-BE49-F238E27FC236}">
                  <a16:creationId xmlns:a16="http://schemas.microsoft.com/office/drawing/2014/main" id="{BD720308-CA50-E04B-B10D-1ED610D748EE}"/>
                </a:ext>
              </a:extLst>
            </p:cNvPr>
            <p:cNvSpPr txBox="1"/>
            <p:nvPr/>
          </p:nvSpPr>
          <p:spPr>
            <a:xfrm>
              <a:off x="4949620" y="1292580"/>
              <a:ext cx="1829309"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ea typeface="+mj-ea"/>
                  <a:cs typeface="+mj-cs"/>
                  <a:sym typeface="Arial"/>
                </a:rPr>
                <a:t>Evaluate Impact</a:t>
              </a:r>
            </a:p>
          </p:txBody>
        </p:sp>
        <p:sp>
          <p:nvSpPr>
            <p:cNvPr id="69" name="TextBox 68">
              <a:extLst>
                <a:ext uri="{FF2B5EF4-FFF2-40B4-BE49-F238E27FC236}">
                  <a16:creationId xmlns:a16="http://schemas.microsoft.com/office/drawing/2014/main" id="{33F9F750-C7E0-C345-9279-1CC84A124798}"/>
                </a:ext>
              </a:extLst>
            </p:cNvPr>
            <p:cNvSpPr txBox="1"/>
            <p:nvPr/>
          </p:nvSpPr>
          <p:spPr>
            <a:xfrm>
              <a:off x="5057544" y="1599949"/>
              <a:ext cx="2171829"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1200" dirty="0">
                  <a:cs typeface="Calibri" panose="020F0502020204030204" pitchFamily="34" charset="0"/>
                </a:rPr>
                <a:t>Iodine status</a:t>
              </a:r>
            </a:p>
            <a:p>
              <a:r>
                <a:rPr lang="en-US" sz="1200" dirty="0">
                  <a:cs typeface="Calibri" panose="020F0502020204030204" pitchFamily="34" charset="0"/>
                </a:rPr>
                <a:t>Iodine status by program use </a:t>
              </a:r>
            </a:p>
          </p:txBody>
        </p:sp>
      </p:grpSp>
      <p:cxnSp>
        <p:nvCxnSpPr>
          <p:cNvPr id="49" name="Straight Arrow Connector 48">
            <a:extLst>
              <a:ext uri="{FF2B5EF4-FFF2-40B4-BE49-F238E27FC236}">
                <a16:creationId xmlns:a16="http://schemas.microsoft.com/office/drawing/2014/main" id="{1B0046EF-6931-6E4A-917D-EC7839C43C7C}"/>
              </a:ext>
            </a:extLst>
          </p:cNvPr>
          <p:cNvCxnSpPr>
            <a:cxnSpLocks/>
            <a:stCxn id="46" idx="1"/>
          </p:cNvCxnSpPr>
          <p:nvPr/>
        </p:nvCxnSpPr>
        <p:spPr>
          <a:xfrm flipH="1" flipV="1">
            <a:off x="8423084" y="3326839"/>
            <a:ext cx="749540" cy="2326994"/>
          </a:xfrm>
          <a:prstGeom prst="straightConnector1">
            <a:avLst/>
          </a:prstGeom>
          <a:noFill/>
          <a:ln w="50800" cap="flat">
            <a:solidFill>
              <a:srgbClr val="FA5DFF"/>
            </a:solidFill>
            <a:prstDash val="solid"/>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53" name="Straight Arrow Connector 52">
            <a:extLst>
              <a:ext uri="{FF2B5EF4-FFF2-40B4-BE49-F238E27FC236}">
                <a16:creationId xmlns:a16="http://schemas.microsoft.com/office/drawing/2014/main" id="{AE55F9F2-4072-CC48-B698-FB5D2B1FE9C2}"/>
              </a:ext>
            </a:extLst>
          </p:cNvPr>
          <p:cNvCxnSpPr>
            <a:cxnSpLocks/>
            <a:stCxn id="46" idx="1"/>
            <a:endCxn id="63" idx="3"/>
          </p:cNvCxnSpPr>
          <p:nvPr/>
        </p:nvCxnSpPr>
        <p:spPr>
          <a:xfrm flipH="1" flipV="1">
            <a:off x="7681336" y="5456355"/>
            <a:ext cx="1491288" cy="197478"/>
          </a:xfrm>
          <a:prstGeom prst="straightConnector1">
            <a:avLst/>
          </a:prstGeom>
          <a:noFill/>
          <a:ln w="50800" cap="flat">
            <a:solidFill>
              <a:srgbClr val="FA5DFF"/>
            </a:solidFill>
            <a:prstDash val="solid"/>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45" name="Straight Arrow Connector 44">
            <a:extLst>
              <a:ext uri="{FF2B5EF4-FFF2-40B4-BE49-F238E27FC236}">
                <a16:creationId xmlns:a16="http://schemas.microsoft.com/office/drawing/2014/main" id="{2757CA3D-246D-E141-BD15-9897D7E7DD81}"/>
              </a:ext>
            </a:extLst>
          </p:cNvPr>
          <p:cNvCxnSpPr>
            <a:cxnSpLocks/>
            <a:stCxn id="46" idx="1"/>
            <a:endCxn id="65" idx="3"/>
          </p:cNvCxnSpPr>
          <p:nvPr/>
        </p:nvCxnSpPr>
        <p:spPr>
          <a:xfrm flipH="1">
            <a:off x="6494279" y="5653833"/>
            <a:ext cx="2678345" cy="835711"/>
          </a:xfrm>
          <a:prstGeom prst="straightConnector1">
            <a:avLst/>
          </a:prstGeom>
          <a:noFill/>
          <a:ln w="50800" cap="flat">
            <a:solidFill>
              <a:srgbClr val="FA5DFF"/>
            </a:solidFill>
            <a:prstDash val="solid"/>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sp>
        <p:nvSpPr>
          <p:cNvPr id="26" name="Title 1">
            <a:extLst>
              <a:ext uri="{FF2B5EF4-FFF2-40B4-BE49-F238E27FC236}">
                <a16:creationId xmlns:a16="http://schemas.microsoft.com/office/drawing/2014/main" id="{067CA272-822A-C249-99CC-90BAE3D7551F}"/>
              </a:ext>
            </a:extLst>
          </p:cNvPr>
          <p:cNvSpPr>
            <a:spLocks noGrp="1"/>
          </p:cNvSpPr>
          <p:nvPr>
            <p:ph type="title"/>
          </p:nvPr>
        </p:nvSpPr>
        <p:spPr>
          <a:xfrm>
            <a:off x="1197819" y="201999"/>
            <a:ext cx="10592919" cy="762608"/>
          </a:xfrm>
        </p:spPr>
        <p:txBody>
          <a:bodyPr>
            <a:normAutofit fontScale="90000"/>
          </a:bodyPr>
          <a:lstStyle/>
          <a:p>
            <a:pPr>
              <a:lnSpc>
                <a:spcPct val="100000"/>
              </a:lnSpc>
            </a:pPr>
            <a:r>
              <a:rPr lang="en-US" sz="2800" dirty="0">
                <a:latin typeface="+mj-lt"/>
              </a:rPr>
              <a:t>Recommendation 6 – monitor processed foods and condiments</a:t>
            </a:r>
          </a:p>
        </p:txBody>
      </p:sp>
      <p:sp>
        <p:nvSpPr>
          <p:cNvPr id="2" name="Slide Number Placeholder 1">
            <a:extLst>
              <a:ext uri="{FF2B5EF4-FFF2-40B4-BE49-F238E27FC236}">
                <a16:creationId xmlns:a16="http://schemas.microsoft.com/office/drawing/2014/main" id="{2196B64A-8D3C-B141-ABA3-F203856CBC10}"/>
              </a:ext>
            </a:extLst>
          </p:cNvPr>
          <p:cNvSpPr>
            <a:spLocks noGrp="1"/>
          </p:cNvSpPr>
          <p:nvPr>
            <p:ph type="sldNum" sz="quarter" idx="2"/>
          </p:nvPr>
        </p:nvSpPr>
        <p:spPr>
          <a:xfrm>
            <a:off x="11768387" y="6517501"/>
            <a:ext cx="262249" cy="276999"/>
          </a:xfrm>
        </p:spPr>
        <p:txBody>
          <a:bodyPr/>
          <a:lstStyle/>
          <a:p>
            <a:fld id="{86CB4B4D-7CA3-9044-876B-883B54F8677D}" type="slidenum">
              <a:rPr lang="de-CH" smtClean="0">
                <a:solidFill>
                  <a:schemeClr val="tx2"/>
                </a:solidFill>
              </a:rPr>
              <a:t>29</a:t>
            </a:fld>
            <a:endParaRPr lang="de-CH" dirty="0">
              <a:solidFill>
                <a:schemeClr val="tx2"/>
              </a:solidFill>
            </a:endParaRPr>
          </a:p>
        </p:txBody>
      </p:sp>
    </p:spTree>
    <p:extLst>
      <p:ext uri="{BB962C8B-B14F-4D97-AF65-F5344CB8AC3E}">
        <p14:creationId xmlns:p14="http://schemas.microsoft.com/office/powerpoint/2010/main" val="177331684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Shape 104"/>
          <p:cNvSpPr>
            <a:spLocks noGrp="1"/>
          </p:cNvSpPr>
          <p:nvPr>
            <p:ph type="title"/>
          </p:nvPr>
        </p:nvSpPr>
        <p:spPr>
          <a:xfrm>
            <a:off x="914400" y="226173"/>
            <a:ext cx="10073025" cy="798842"/>
          </a:xfrm>
          <a:prstGeom prst="rect">
            <a:avLst/>
          </a:prstGeom>
        </p:spPr>
        <p:txBody>
          <a:bodyPr>
            <a:noAutofit/>
          </a:bodyPr>
          <a:lstStyle>
            <a:lvl1pPr>
              <a:defRPr spc="-100">
                <a:solidFill>
                  <a:srgbClr val="FFFFFF"/>
                </a:solidFill>
              </a:defRPr>
            </a:lvl1pPr>
          </a:lstStyle>
          <a:p>
            <a:pPr>
              <a:lnSpc>
                <a:spcPct val="100000"/>
              </a:lnSpc>
            </a:pPr>
            <a:r>
              <a:rPr lang="en-US" b="0" dirty="0">
                <a:solidFill>
                  <a:schemeClr val="bg1"/>
                </a:solidFill>
              </a:rPr>
              <a:t>background</a:t>
            </a:r>
            <a:endParaRPr b="0" dirty="0">
              <a:solidFill>
                <a:schemeClr val="bg1"/>
              </a:solidFill>
            </a:endParaRPr>
          </a:p>
        </p:txBody>
      </p:sp>
      <p:sp>
        <p:nvSpPr>
          <p:cNvPr id="105" name="Shape 105"/>
          <p:cNvSpPr>
            <a:spLocks noGrp="1"/>
          </p:cNvSpPr>
          <p:nvPr>
            <p:ph type="body" idx="1"/>
          </p:nvPr>
        </p:nvSpPr>
        <p:spPr>
          <a:xfrm>
            <a:off x="914400" y="1371599"/>
            <a:ext cx="10515600" cy="4910447"/>
          </a:xfrm>
          <a:prstGeom prst="rect">
            <a:avLst/>
          </a:prstGeom>
        </p:spPr>
        <p:txBody>
          <a:bodyPr>
            <a:normAutofit fontScale="92500" lnSpcReduction="20000"/>
          </a:bodyPr>
          <a:lstStyle/>
          <a:p>
            <a:pPr indent="0"/>
            <a:r>
              <a:rPr lang="en-US" dirty="0"/>
              <a:t>Although a program guidance</a:t>
            </a:r>
            <a:r>
              <a:rPr lang="en-US" baseline="30000" dirty="0"/>
              <a:t>1</a:t>
            </a:r>
            <a:r>
              <a:rPr lang="en-US" dirty="0"/>
              <a:t> exists, programs have evolved and there was a need for an update.</a:t>
            </a:r>
          </a:p>
          <a:p>
            <a:pPr indent="0"/>
            <a:endParaRPr lang="en-US" dirty="0"/>
          </a:p>
          <a:p>
            <a:pPr indent="0"/>
            <a:r>
              <a:rPr lang="en-US" dirty="0"/>
              <a:t>A technical working group was hosted by UNICEF to discuss research priorities for the monitoring of salt iodization programs and determination of population iodine status. </a:t>
            </a:r>
          </a:p>
          <a:p>
            <a:pPr indent="0"/>
            <a:endParaRPr lang="en-US" dirty="0"/>
          </a:p>
          <a:p>
            <a:pPr indent="0"/>
            <a:endParaRPr lang="en-US" dirty="0"/>
          </a:p>
          <a:p>
            <a:pPr indent="0"/>
            <a:r>
              <a:rPr lang="en-US" dirty="0"/>
              <a:t>Objectives of the working group: </a:t>
            </a:r>
          </a:p>
          <a:p>
            <a:pPr marL="514350" indent="-514350">
              <a:buAutoNum type="arabicParenR"/>
            </a:pPr>
            <a:r>
              <a:rPr lang="en-US" dirty="0"/>
              <a:t>To </a:t>
            </a:r>
            <a:r>
              <a:rPr lang="en-US" b="1" dirty="0"/>
              <a:t>identify knowledge gaps </a:t>
            </a:r>
            <a:r>
              <a:rPr lang="en-US" dirty="0"/>
              <a:t>related to the monitoring of salt iodization and iodine nutrition programs</a:t>
            </a:r>
          </a:p>
          <a:p>
            <a:pPr marL="514350" indent="-514350">
              <a:buAutoNum type="arabicParenR"/>
            </a:pPr>
            <a:r>
              <a:rPr lang="en-US" dirty="0"/>
              <a:t>To </a:t>
            </a:r>
            <a:r>
              <a:rPr lang="en-US" b="1" dirty="0"/>
              <a:t>reach consensus on selected issues </a:t>
            </a:r>
            <a:r>
              <a:rPr lang="en-US" dirty="0"/>
              <a:t>related to the monitoring of salt iodization and iodine nutrition programs</a:t>
            </a:r>
          </a:p>
          <a:p>
            <a:pPr marL="344488" indent="-342900">
              <a:spcBef>
                <a:spcPts val="1200"/>
              </a:spcBef>
              <a:spcAft>
                <a:spcPts val="1200"/>
              </a:spcAft>
              <a:buSzPct val="100000"/>
              <a:buFont typeface="Arial"/>
              <a:buChar char="•"/>
              <a:defRPr sz="2200"/>
            </a:pPr>
            <a:endParaRPr lang="en-US" dirty="0"/>
          </a:p>
          <a:p>
            <a:pPr marL="1588" indent="0" algn="ctr">
              <a:spcBef>
                <a:spcPts val="1200"/>
              </a:spcBef>
              <a:spcAft>
                <a:spcPts val="1200"/>
              </a:spcAft>
              <a:buSzPct val="100000"/>
              <a:defRPr sz="2200"/>
            </a:pPr>
            <a:r>
              <a:rPr lang="en-US" sz="2800" b="1" dirty="0">
                <a:solidFill>
                  <a:srgbClr val="FF00FF"/>
                </a:solidFill>
              </a:rPr>
              <a:t>Why was this review necessary?</a:t>
            </a:r>
            <a:endParaRPr lang="en-US" sz="2800" dirty="0">
              <a:solidFill>
                <a:srgbClr val="0070C0"/>
              </a:solidFill>
            </a:endParaRPr>
          </a:p>
        </p:txBody>
      </p:sp>
      <p:sp>
        <p:nvSpPr>
          <p:cNvPr id="106" name="Shape 106"/>
          <p:cNvSpPr>
            <a:spLocks noGrp="1"/>
          </p:cNvSpPr>
          <p:nvPr>
            <p:ph type="sldNum" sz="quarter" idx="2"/>
          </p:nvPr>
        </p:nvSpPr>
        <p:spPr>
          <a:xfrm>
            <a:off x="11846130" y="6502796"/>
            <a:ext cx="84959" cy="153888"/>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solidFill>
                  <a:schemeClr val="tx2"/>
                </a:solidFill>
              </a:rPr>
              <a:t>3</a:t>
            </a:fld>
            <a:endParaRPr>
              <a:solidFill>
                <a:schemeClr val="tx2"/>
              </a:solidFill>
            </a:endParaRPr>
          </a:p>
        </p:txBody>
      </p:sp>
      <p:sp>
        <p:nvSpPr>
          <p:cNvPr id="2" name="TextBox 1">
            <a:extLst>
              <a:ext uri="{FF2B5EF4-FFF2-40B4-BE49-F238E27FC236}">
                <a16:creationId xmlns:a16="http://schemas.microsoft.com/office/drawing/2014/main" id="{D02E5C93-E5FB-C149-8955-3491AA2D191A}"/>
              </a:ext>
            </a:extLst>
          </p:cNvPr>
          <p:cNvSpPr txBox="1"/>
          <p:nvPr/>
        </p:nvSpPr>
        <p:spPr>
          <a:xfrm>
            <a:off x="1163781" y="6587996"/>
            <a:ext cx="9298380"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1200" baseline="30000" dirty="0"/>
              <a:t>1 </a:t>
            </a:r>
            <a:r>
              <a:rPr lang="en-US" sz="1200" dirty="0"/>
              <a:t>Assessment of IDD and monitoring their elimination, a guide for </a:t>
            </a:r>
            <a:r>
              <a:rPr lang="en-US" sz="1200" dirty="0" err="1"/>
              <a:t>programme</a:t>
            </a:r>
            <a:r>
              <a:rPr lang="en-US" sz="1200" dirty="0"/>
              <a:t> managers, 2007 WHO/UNICEF/ICCIDD</a:t>
            </a:r>
            <a:endParaRPr kumimoji="0" lang="en-US" sz="1200" b="0" i="0" u="none" strike="noStrike" cap="none" spc="0" normalizeH="0" baseline="0" dirty="0">
              <a:ln>
                <a:noFill/>
              </a:ln>
              <a:solidFill>
                <a:srgbClr val="000000"/>
              </a:solidFill>
              <a:effectLst/>
              <a:uFillTx/>
              <a:latin typeface="+mj-lt"/>
              <a:ea typeface="+mj-ea"/>
              <a:cs typeface="+mj-cs"/>
              <a:sym typeface="Arial"/>
            </a:endParaRPr>
          </a:p>
        </p:txBody>
      </p:sp>
    </p:spTree>
    <p:extLst>
      <p:ext uri="{BB962C8B-B14F-4D97-AF65-F5344CB8AC3E}">
        <p14:creationId xmlns:p14="http://schemas.microsoft.com/office/powerpoint/2010/main" val="3058550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338445" y="1050058"/>
            <a:ext cx="8495953" cy="3708680"/>
          </a:xfrm>
        </p:spPr>
        <p:txBody>
          <a:bodyPr>
            <a:normAutofit fontScale="92500"/>
          </a:bodyPr>
          <a:lstStyle/>
          <a:p>
            <a:pPr marL="66675" indent="0">
              <a:lnSpc>
                <a:spcPct val="150000"/>
              </a:lnSpc>
            </a:pPr>
            <a:r>
              <a:rPr lang="en-US" sz="2000" dirty="0"/>
              <a:t>Monitoring approach</a:t>
            </a:r>
          </a:p>
          <a:p>
            <a:pPr marL="514350" indent="-447675">
              <a:lnSpc>
                <a:spcPct val="150000"/>
              </a:lnSpc>
              <a:buFont typeface="Wingdings" panose="05000000000000000000" pitchFamily="2" charset="2"/>
              <a:buChar char="§"/>
            </a:pPr>
            <a:r>
              <a:rPr lang="en-US" sz="2000" dirty="0"/>
              <a:t>Monitor iodine status</a:t>
            </a:r>
          </a:p>
          <a:p>
            <a:pPr marL="514350" indent="-447675">
              <a:lnSpc>
                <a:spcPct val="150000"/>
              </a:lnSpc>
              <a:buFont typeface="Wingdings" panose="05000000000000000000" pitchFamily="2" charset="2"/>
              <a:buChar char="§"/>
            </a:pPr>
            <a:r>
              <a:rPr lang="en-US" sz="2000" dirty="0"/>
              <a:t>Monitor the main sources of iodine in the diet: household salt and food salt</a:t>
            </a:r>
          </a:p>
          <a:p>
            <a:pPr marL="514350" indent="-447675">
              <a:lnSpc>
                <a:spcPct val="150000"/>
              </a:lnSpc>
              <a:buFont typeface="Wingdings" panose="05000000000000000000" pitchFamily="2" charset="2"/>
              <a:buChar char="§"/>
            </a:pPr>
            <a:r>
              <a:rPr lang="en-US" sz="2000" dirty="0"/>
              <a:t>Monitor food salt quality – possible </a:t>
            </a:r>
            <a:r>
              <a:rPr lang="en-US" sz="2000" dirty="0">
                <a:sym typeface="Wingdings" pitchFamily="2" charset="2"/>
              </a:rPr>
              <a:t></a:t>
            </a:r>
            <a:r>
              <a:rPr lang="en-US" sz="2000" dirty="0"/>
              <a:t> supply side</a:t>
            </a:r>
          </a:p>
          <a:p>
            <a:pPr marL="514350" indent="-447675">
              <a:lnSpc>
                <a:spcPct val="150000"/>
              </a:lnSpc>
              <a:buFont typeface="Wingdings" panose="05000000000000000000" pitchFamily="2" charset="2"/>
              <a:buChar char="§"/>
            </a:pPr>
            <a:r>
              <a:rPr lang="en-US" sz="2000" dirty="0"/>
              <a:t>Monitor scale of processed foods with iodized salt – possible </a:t>
            </a:r>
            <a:r>
              <a:rPr lang="en-US" sz="2000" dirty="0">
                <a:sym typeface="Wingdings" pitchFamily="2" charset="2"/>
              </a:rPr>
              <a:t></a:t>
            </a:r>
            <a:r>
              <a:rPr lang="en-US" sz="2000" dirty="0"/>
              <a:t> supply information</a:t>
            </a:r>
          </a:p>
          <a:p>
            <a:pPr marL="66675" indent="0">
              <a:lnSpc>
                <a:spcPct val="150000"/>
              </a:lnSpc>
            </a:pPr>
            <a:r>
              <a:rPr lang="en-US" sz="2000" b="1" dirty="0"/>
              <a:t>Ultimate goal: population intake sufficient, all segments of population reached and see whether iodization level requires to be changed</a:t>
            </a:r>
          </a:p>
        </p:txBody>
      </p:sp>
      <p:sp>
        <p:nvSpPr>
          <p:cNvPr id="7" name="Title 1"/>
          <p:cNvSpPr>
            <a:spLocks noGrp="1"/>
          </p:cNvSpPr>
          <p:nvPr>
            <p:ph type="title"/>
          </p:nvPr>
        </p:nvSpPr>
        <p:spPr/>
        <p:txBody>
          <a:bodyPr anchor="ctr" anchorCtr="0">
            <a:normAutofit/>
          </a:bodyPr>
          <a:lstStyle/>
          <a:p>
            <a:pPr marL="66675">
              <a:lnSpc>
                <a:spcPct val="100000"/>
              </a:lnSpc>
              <a:buClr>
                <a:schemeClr val="accent2"/>
              </a:buClr>
            </a:pPr>
            <a:r>
              <a:rPr lang="en-US" sz="2800" dirty="0">
                <a:latin typeface="Calibri" panose="020F0502020204030204" pitchFamily="34" charset="0"/>
                <a:cs typeface="Calibri" panose="020F0502020204030204" pitchFamily="34" charset="0"/>
              </a:rPr>
              <a:t>Assessment of sources of salt in the diet</a:t>
            </a:r>
          </a:p>
        </p:txBody>
      </p:sp>
      <p:pic>
        <p:nvPicPr>
          <p:cNvPr id="8" name="Picture 7">
            <a:extLst>
              <a:ext uri="{FF2B5EF4-FFF2-40B4-BE49-F238E27FC236}">
                <a16:creationId xmlns:a16="http://schemas.microsoft.com/office/drawing/2014/main" id="{7C0B17BA-9A10-6747-8FE6-7EE2DD4C5987}"/>
              </a:ext>
            </a:extLst>
          </p:cNvPr>
          <p:cNvPicPr>
            <a:picLocks noChangeAspect="1"/>
          </p:cNvPicPr>
          <p:nvPr/>
        </p:nvPicPr>
        <p:blipFill>
          <a:blip r:embed="rId3"/>
          <a:stretch>
            <a:fillRect/>
          </a:stretch>
        </p:blipFill>
        <p:spPr>
          <a:xfrm>
            <a:off x="9195534" y="1075417"/>
            <a:ext cx="2985250" cy="2244723"/>
          </a:xfrm>
          <a:prstGeom prst="rect">
            <a:avLst/>
          </a:prstGeom>
        </p:spPr>
      </p:pic>
      <p:pic>
        <p:nvPicPr>
          <p:cNvPr id="9" name="Picture 8">
            <a:extLst>
              <a:ext uri="{FF2B5EF4-FFF2-40B4-BE49-F238E27FC236}">
                <a16:creationId xmlns:a16="http://schemas.microsoft.com/office/drawing/2014/main" id="{AB7828C1-1CF4-BE43-BB6A-FB457CD0302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95534" y="4426678"/>
            <a:ext cx="2589806" cy="2322380"/>
          </a:xfrm>
          <a:prstGeom prst="rect">
            <a:avLst/>
          </a:prstGeom>
        </p:spPr>
      </p:pic>
      <p:pic>
        <p:nvPicPr>
          <p:cNvPr id="10" name="Picture 9">
            <a:extLst>
              <a:ext uri="{FF2B5EF4-FFF2-40B4-BE49-F238E27FC236}">
                <a16:creationId xmlns:a16="http://schemas.microsoft.com/office/drawing/2014/main" id="{3B09D637-14BA-7940-A475-4D55386285B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65013" y="4883430"/>
            <a:ext cx="3130987" cy="1758571"/>
          </a:xfrm>
          <a:prstGeom prst="rect">
            <a:avLst/>
          </a:prstGeom>
        </p:spPr>
      </p:pic>
      <p:pic>
        <p:nvPicPr>
          <p:cNvPr id="11" name="Picture 10">
            <a:extLst>
              <a:ext uri="{FF2B5EF4-FFF2-40B4-BE49-F238E27FC236}">
                <a16:creationId xmlns:a16="http://schemas.microsoft.com/office/drawing/2014/main" id="{E66888CB-7F53-9246-A94E-A949493746B3}"/>
              </a:ext>
            </a:extLst>
          </p:cNvPr>
          <p:cNvPicPr>
            <a:picLocks noChangeAspect="1"/>
          </p:cNvPicPr>
          <p:nvPr/>
        </p:nvPicPr>
        <p:blipFill>
          <a:blip r:embed="rId6"/>
          <a:stretch>
            <a:fillRect/>
          </a:stretch>
        </p:blipFill>
        <p:spPr>
          <a:xfrm>
            <a:off x="9432966" y="3181595"/>
            <a:ext cx="2357070" cy="1171123"/>
          </a:xfrm>
          <a:prstGeom prst="rect">
            <a:avLst/>
          </a:prstGeom>
        </p:spPr>
      </p:pic>
      <p:pic>
        <p:nvPicPr>
          <p:cNvPr id="12" name="Picture 11">
            <a:extLst>
              <a:ext uri="{FF2B5EF4-FFF2-40B4-BE49-F238E27FC236}">
                <a16:creationId xmlns:a16="http://schemas.microsoft.com/office/drawing/2014/main" id="{6DFB52E3-9813-E248-A1F7-3039B911654E}"/>
              </a:ext>
            </a:extLst>
          </p:cNvPr>
          <p:cNvPicPr>
            <a:picLocks noChangeAspect="1"/>
          </p:cNvPicPr>
          <p:nvPr/>
        </p:nvPicPr>
        <p:blipFill>
          <a:blip r:embed="rId7"/>
          <a:stretch>
            <a:fillRect/>
          </a:stretch>
        </p:blipFill>
        <p:spPr>
          <a:xfrm>
            <a:off x="178189" y="5217076"/>
            <a:ext cx="2616981" cy="1236243"/>
          </a:xfrm>
          <a:prstGeom prst="rect">
            <a:avLst/>
          </a:prstGeom>
        </p:spPr>
      </p:pic>
      <p:pic>
        <p:nvPicPr>
          <p:cNvPr id="13" name="Picture 12">
            <a:extLst>
              <a:ext uri="{FF2B5EF4-FFF2-40B4-BE49-F238E27FC236}">
                <a16:creationId xmlns:a16="http://schemas.microsoft.com/office/drawing/2014/main" id="{2A17A535-97E5-3145-951D-41BFD7BE7AD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897420" y="4445739"/>
            <a:ext cx="1535546" cy="2303319"/>
          </a:xfrm>
          <a:prstGeom prst="rect">
            <a:avLst/>
          </a:prstGeom>
        </p:spPr>
      </p:pic>
      <p:sp>
        <p:nvSpPr>
          <p:cNvPr id="2" name="Slide Number Placeholder 1">
            <a:extLst>
              <a:ext uri="{FF2B5EF4-FFF2-40B4-BE49-F238E27FC236}">
                <a16:creationId xmlns:a16="http://schemas.microsoft.com/office/drawing/2014/main" id="{52034E55-0774-6843-B03C-37ED0181EC6D}"/>
              </a:ext>
            </a:extLst>
          </p:cNvPr>
          <p:cNvSpPr>
            <a:spLocks noGrp="1"/>
          </p:cNvSpPr>
          <p:nvPr>
            <p:ph type="sldNum" sz="quarter" idx="2"/>
          </p:nvPr>
        </p:nvSpPr>
        <p:spPr>
          <a:xfrm>
            <a:off x="11848310" y="6535350"/>
            <a:ext cx="262249" cy="276999"/>
          </a:xfrm>
        </p:spPr>
        <p:txBody>
          <a:bodyPr/>
          <a:lstStyle/>
          <a:p>
            <a:fld id="{86CB4B4D-7CA3-9044-876B-883B54F8677D}" type="slidenum">
              <a:rPr lang="de-CH" smtClean="0">
                <a:solidFill>
                  <a:schemeClr val="tx2"/>
                </a:solidFill>
              </a:rPr>
              <a:t>30</a:t>
            </a:fld>
            <a:endParaRPr lang="de-CH" dirty="0">
              <a:solidFill>
                <a:schemeClr val="tx2"/>
              </a:solidFill>
            </a:endParaRPr>
          </a:p>
        </p:txBody>
      </p:sp>
    </p:spTree>
    <p:extLst>
      <p:ext uri="{BB962C8B-B14F-4D97-AF65-F5344CB8AC3E}">
        <p14:creationId xmlns:p14="http://schemas.microsoft.com/office/powerpoint/2010/main" val="3017785657"/>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77F45-1890-234E-9C97-8E50CFCA4508}"/>
              </a:ext>
            </a:extLst>
          </p:cNvPr>
          <p:cNvSpPr>
            <a:spLocks noGrp="1"/>
          </p:cNvSpPr>
          <p:nvPr>
            <p:ph type="title"/>
          </p:nvPr>
        </p:nvSpPr>
        <p:spPr>
          <a:xfrm>
            <a:off x="878645" y="85370"/>
            <a:ext cx="9517435" cy="762608"/>
          </a:xfrm>
        </p:spPr>
        <p:txBody>
          <a:bodyPr>
            <a:normAutofit/>
          </a:bodyPr>
          <a:lstStyle/>
          <a:p>
            <a:pPr>
              <a:lnSpc>
                <a:spcPct val="100000"/>
              </a:lnSpc>
            </a:pPr>
            <a:r>
              <a:rPr lang="en-US" sz="2800" dirty="0">
                <a:latin typeface="+mj-lt"/>
              </a:rPr>
              <a:t>iodine intake from processed foods</a:t>
            </a:r>
          </a:p>
        </p:txBody>
      </p:sp>
      <p:graphicFrame>
        <p:nvGraphicFramePr>
          <p:cNvPr id="4" name="Table 3">
            <a:extLst>
              <a:ext uri="{FF2B5EF4-FFF2-40B4-BE49-F238E27FC236}">
                <a16:creationId xmlns:a16="http://schemas.microsoft.com/office/drawing/2014/main" id="{2390CDD9-B235-EA4D-AAE0-0B385ADAF4A9}"/>
              </a:ext>
            </a:extLst>
          </p:cNvPr>
          <p:cNvGraphicFramePr>
            <a:graphicFrameLocks noGrp="1"/>
          </p:cNvGraphicFramePr>
          <p:nvPr>
            <p:extLst>
              <p:ext uri="{D42A27DB-BD31-4B8C-83A1-F6EECF244321}">
                <p14:modId xmlns:p14="http://schemas.microsoft.com/office/powerpoint/2010/main" val="1515241232"/>
              </p:ext>
            </p:extLst>
          </p:nvPr>
        </p:nvGraphicFramePr>
        <p:xfrm>
          <a:off x="1501462" y="1166381"/>
          <a:ext cx="8894618" cy="4621397"/>
        </p:xfrm>
        <a:graphic>
          <a:graphicData uri="http://schemas.openxmlformats.org/drawingml/2006/table">
            <a:tbl>
              <a:tblPr firstRow="1" bandRow="1">
                <a:tableStyleId>{7DF18680-E054-41AD-8BC1-D1AEF772440D}</a:tableStyleId>
              </a:tblPr>
              <a:tblGrid>
                <a:gridCol w="2330220">
                  <a:extLst>
                    <a:ext uri="{9D8B030D-6E8A-4147-A177-3AD203B41FA5}">
                      <a16:colId xmlns:a16="http://schemas.microsoft.com/office/drawing/2014/main" val="2290030588"/>
                    </a:ext>
                  </a:extLst>
                </a:gridCol>
                <a:gridCol w="3599525">
                  <a:extLst>
                    <a:ext uri="{9D8B030D-6E8A-4147-A177-3AD203B41FA5}">
                      <a16:colId xmlns:a16="http://schemas.microsoft.com/office/drawing/2014/main" val="498294229"/>
                    </a:ext>
                  </a:extLst>
                </a:gridCol>
                <a:gridCol w="2964873">
                  <a:extLst>
                    <a:ext uri="{9D8B030D-6E8A-4147-A177-3AD203B41FA5}">
                      <a16:colId xmlns:a16="http://schemas.microsoft.com/office/drawing/2014/main" val="3080825135"/>
                    </a:ext>
                  </a:extLst>
                </a:gridCol>
              </a:tblGrid>
              <a:tr h="377664">
                <a:tc>
                  <a:txBody>
                    <a:bodyPr/>
                    <a:lstStyle/>
                    <a:p>
                      <a:r>
                        <a:rPr lang="en-US" sz="1600" dirty="0">
                          <a:latin typeface="+mj-lt"/>
                        </a:rPr>
                        <a:t>Country</a:t>
                      </a:r>
                    </a:p>
                  </a:txBody>
                  <a:tcPr/>
                </a:tc>
                <a:tc>
                  <a:txBody>
                    <a:bodyPr/>
                    <a:lstStyle/>
                    <a:p>
                      <a:r>
                        <a:rPr lang="en-US" sz="1600" dirty="0">
                          <a:latin typeface="+mj-lt"/>
                        </a:rPr>
                        <a:t>Food</a:t>
                      </a:r>
                    </a:p>
                  </a:txBody>
                  <a:tcPr/>
                </a:tc>
                <a:tc>
                  <a:txBody>
                    <a:bodyPr/>
                    <a:lstStyle/>
                    <a:p>
                      <a:r>
                        <a:rPr lang="en-US" sz="1600" dirty="0">
                          <a:latin typeface="+mj-lt"/>
                        </a:rPr>
                        <a:t>% of iodine requirement provided by processed food in previous column</a:t>
                      </a:r>
                    </a:p>
                  </a:txBody>
                  <a:tcPr/>
                </a:tc>
                <a:extLst>
                  <a:ext uri="{0D108BD9-81ED-4DB2-BD59-A6C34878D82A}">
                    <a16:rowId xmlns:a16="http://schemas.microsoft.com/office/drawing/2014/main" val="4065025704"/>
                  </a:ext>
                </a:extLst>
              </a:tr>
              <a:tr h="377664">
                <a:tc>
                  <a:txBody>
                    <a:bodyPr/>
                    <a:lstStyle/>
                    <a:p>
                      <a:r>
                        <a:rPr lang="en-US" sz="1600" dirty="0">
                          <a:latin typeface="+mj-lt"/>
                        </a:rPr>
                        <a:t>Egypt</a:t>
                      </a:r>
                    </a:p>
                  </a:txBody>
                  <a:tcPr/>
                </a:tc>
                <a:tc>
                  <a:txBody>
                    <a:bodyPr/>
                    <a:lstStyle/>
                    <a:p>
                      <a:r>
                        <a:rPr lang="en-US" sz="1600" dirty="0" err="1">
                          <a:latin typeface="+mj-lt"/>
                        </a:rPr>
                        <a:t>Baladi</a:t>
                      </a:r>
                      <a:r>
                        <a:rPr lang="en-US" sz="1600" dirty="0">
                          <a:latin typeface="+mj-lt"/>
                        </a:rPr>
                        <a:t> bread</a:t>
                      </a:r>
                    </a:p>
                  </a:txBody>
                  <a:tcPr/>
                </a:tc>
                <a:tc>
                  <a:txBody>
                    <a:bodyPr/>
                    <a:lstStyle/>
                    <a:p>
                      <a:r>
                        <a:rPr lang="en-US" sz="1600" dirty="0">
                          <a:latin typeface="+mj-lt"/>
                        </a:rPr>
                        <a:t>50%</a:t>
                      </a:r>
                    </a:p>
                  </a:txBody>
                  <a:tcPr/>
                </a:tc>
                <a:extLst>
                  <a:ext uri="{0D108BD9-81ED-4DB2-BD59-A6C34878D82A}">
                    <a16:rowId xmlns:a16="http://schemas.microsoft.com/office/drawing/2014/main" val="1423735241"/>
                  </a:ext>
                </a:extLst>
              </a:tr>
              <a:tr h="377664">
                <a:tc>
                  <a:txBody>
                    <a:bodyPr/>
                    <a:lstStyle/>
                    <a:p>
                      <a:r>
                        <a:rPr lang="en-US" sz="1600" dirty="0">
                          <a:latin typeface="+mj-lt"/>
                        </a:rPr>
                        <a:t>Indonesia</a:t>
                      </a:r>
                    </a:p>
                  </a:txBody>
                  <a:tcPr/>
                </a:tc>
                <a:tc>
                  <a:txBody>
                    <a:bodyPr/>
                    <a:lstStyle/>
                    <a:p>
                      <a:r>
                        <a:rPr lang="en-US" sz="1600" dirty="0">
                          <a:latin typeface="+mj-lt"/>
                        </a:rPr>
                        <a:t>Instant noodles</a:t>
                      </a:r>
                    </a:p>
                  </a:txBody>
                  <a:tcPr/>
                </a:tc>
                <a:tc>
                  <a:txBody>
                    <a:bodyPr/>
                    <a:lstStyle/>
                    <a:p>
                      <a:r>
                        <a:rPr lang="en-US" sz="1600" dirty="0">
                          <a:latin typeface="+mj-lt"/>
                        </a:rPr>
                        <a:t>6%</a:t>
                      </a:r>
                    </a:p>
                  </a:txBody>
                  <a:tcPr/>
                </a:tc>
                <a:extLst>
                  <a:ext uri="{0D108BD9-81ED-4DB2-BD59-A6C34878D82A}">
                    <a16:rowId xmlns:a16="http://schemas.microsoft.com/office/drawing/2014/main" val="3298925869"/>
                  </a:ext>
                </a:extLst>
              </a:tr>
              <a:tr h="377664">
                <a:tc>
                  <a:txBody>
                    <a:bodyPr/>
                    <a:lstStyle/>
                    <a:p>
                      <a:endParaRPr lang="en-US" sz="1600" dirty="0">
                        <a:latin typeface="+mj-lt"/>
                      </a:endParaRPr>
                    </a:p>
                  </a:txBody>
                  <a:tcPr/>
                </a:tc>
                <a:tc>
                  <a:txBody>
                    <a:bodyPr/>
                    <a:lstStyle/>
                    <a:p>
                      <a:r>
                        <a:rPr lang="en-US" sz="1600" dirty="0">
                          <a:latin typeface="+mj-lt"/>
                        </a:rPr>
                        <a:t>Stock</a:t>
                      </a:r>
                    </a:p>
                  </a:txBody>
                  <a:tcPr/>
                </a:tc>
                <a:tc>
                  <a:txBody>
                    <a:bodyPr/>
                    <a:lstStyle/>
                    <a:p>
                      <a:r>
                        <a:rPr lang="en-US" sz="1600" dirty="0">
                          <a:latin typeface="+mj-lt"/>
                        </a:rPr>
                        <a:t>4%</a:t>
                      </a:r>
                    </a:p>
                  </a:txBody>
                  <a:tcPr/>
                </a:tc>
                <a:extLst>
                  <a:ext uri="{0D108BD9-81ED-4DB2-BD59-A6C34878D82A}">
                    <a16:rowId xmlns:a16="http://schemas.microsoft.com/office/drawing/2014/main" val="1517841270"/>
                  </a:ext>
                </a:extLst>
              </a:tr>
              <a:tr h="377664">
                <a:tc>
                  <a:txBody>
                    <a:bodyPr/>
                    <a:lstStyle/>
                    <a:p>
                      <a:r>
                        <a:rPr lang="en-US" sz="1600" dirty="0">
                          <a:latin typeface="+mj-lt"/>
                        </a:rPr>
                        <a:t>Ghana</a:t>
                      </a:r>
                      <a:r>
                        <a:rPr lang="en-US" sz="1600" baseline="30000" dirty="0">
                          <a:latin typeface="+mj-lt"/>
                        </a:rPr>
                        <a:t>1</a:t>
                      </a:r>
                      <a:endParaRPr lang="en-US" sz="1600" dirty="0">
                        <a:latin typeface="+mj-lt"/>
                      </a:endParaRPr>
                    </a:p>
                  </a:txBody>
                  <a:tcPr/>
                </a:tc>
                <a:tc>
                  <a:txBody>
                    <a:bodyPr/>
                    <a:lstStyle/>
                    <a:p>
                      <a:r>
                        <a:rPr lang="en-US" sz="1600" dirty="0">
                          <a:latin typeface="+mj-lt"/>
                        </a:rPr>
                        <a:t>Bouillon cubes</a:t>
                      </a:r>
                    </a:p>
                  </a:txBody>
                  <a:tcPr/>
                </a:tc>
                <a:tc>
                  <a:txBody>
                    <a:bodyPr/>
                    <a:lstStyle/>
                    <a:p>
                      <a:r>
                        <a:rPr lang="en-US" sz="1600" dirty="0">
                          <a:latin typeface="+mj-lt"/>
                        </a:rPr>
                        <a:t>68%</a:t>
                      </a:r>
                    </a:p>
                  </a:txBody>
                  <a:tcPr/>
                </a:tc>
                <a:extLst>
                  <a:ext uri="{0D108BD9-81ED-4DB2-BD59-A6C34878D82A}">
                    <a16:rowId xmlns:a16="http://schemas.microsoft.com/office/drawing/2014/main" val="453507749"/>
                  </a:ext>
                </a:extLst>
              </a:tr>
              <a:tr h="377664">
                <a:tc>
                  <a:txBody>
                    <a:bodyPr/>
                    <a:lstStyle/>
                    <a:p>
                      <a:r>
                        <a:rPr lang="en-US" sz="1600">
                          <a:latin typeface="+mj-lt"/>
                        </a:rPr>
                        <a:t>Haiti</a:t>
                      </a:r>
                      <a:r>
                        <a:rPr lang="en-US" sz="1600" baseline="30000">
                          <a:latin typeface="+mj-lt"/>
                        </a:rPr>
                        <a:t>2</a:t>
                      </a:r>
                      <a:endParaRPr lang="en-US" sz="1600" dirty="0">
                        <a:latin typeface="+mj-lt"/>
                      </a:endParaRPr>
                    </a:p>
                  </a:txBody>
                  <a:tcPr/>
                </a:tc>
                <a:tc>
                  <a:txBody>
                    <a:bodyPr/>
                    <a:lstStyle/>
                    <a:p>
                      <a:r>
                        <a:rPr lang="en-US" sz="1600" dirty="0">
                          <a:latin typeface="+mj-lt"/>
                        </a:rPr>
                        <a:t>Bouillon cubes</a:t>
                      </a:r>
                    </a:p>
                  </a:txBody>
                  <a:tcPr/>
                </a:tc>
                <a:tc>
                  <a:txBody>
                    <a:bodyPr/>
                    <a:lstStyle/>
                    <a:p>
                      <a:r>
                        <a:rPr lang="en-US" sz="1600" dirty="0">
                          <a:latin typeface="+mj-lt"/>
                        </a:rPr>
                        <a:t>79%</a:t>
                      </a:r>
                    </a:p>
                  </a:txBody>
                  <a:tcPr/>
                </a:tc>
                <a:extLst>
                  <a:ext uri="{0D108BD9-81ED-4DB2-BD59-A6C34878D82A}">
                    <a16:rowId xmlns:a16="http://schemas.microsoft.com/office/drawing/2014/main" val="2170577545"/>
                  </a:ext>
                </a:extLst>
              </a:tr>
              <a:tr h="377664">
                <a:tc>
                  <a:txBody>
                    <a:bodyPr/>
                    <a:lstStyle/>
                    <a:p>
                      <a:r>
                        <a:rPr lang="en-US" sz="1600" dirty="0">
                          <a:latin typeface="+mj-lt"/>
                        </a:rPr>
                        <a:t>Philippines</a:t>
                      </a:r>
                    </a:p>
                  </a:txBody>
                  <a:tcPr/>
                </a:tc>
                <a:tc>
                  <a:txBody>
                    <a:bodyPr/>
                    <a:lstStyle/>
                    <a:p>
                      <a:r>
                        <a:rPr lang="en-US" sz="1600" dirty="0">
                          <a:latin typeface="+mj-lt"/>
                        </a:rPr>
                        <a:t>Bread</a:t>
                      </a:r>
                    </a:p>
                  </a:txBody>
                  <a:tcPr/>
                </a:tc>
                <a:tc>
                  <a:txBody>
                    <a:bodyPr/>
                    <a:lstStyle/>
                    <a:p>
                      <a:r>
                        <a:rPr lang="en-US" sz="1600" dirty="0">
                          <a:latin typeface="+mj-lt"/>
                        </a:rPr>
                        <a:t>8-10%</a:t>
                      </a:r>
                    </a:p>
                  </a:txBody>
                  <a:tcPr/>
                </a:tc>
                <a:extLst>
                  <a:ext uri="{0D108BD9-81ED-4DB2-BD59-A6C34878D82A}">
                    <a16:rowId xmlns:a16="http://schemas.microsoft.com/office/drawing/2014/main" val="3573732215"/>
                  </a:ext>
                </a:extLst>
              </a:tr>
              <a:tr h="377664">
                <a:tc>
                  <a:txBody>
                    <a:bodyPr/>
                    <a:lstStyle/>
                    <a:p>
                      <a:endParaRPr lang="en-US" sz="1600" dirty="0">
                        <a:latin typeface="+mj-lt"/>
                      </a:endParaRPr>
                    </a:p>
                  </a:txBody>
                  <a:tcPr/>
                </a:tc>
                <a:tc>
                  <a:txBody>
                    <a:bodyPr/>
                    <a:lstStyle/>
                    <a:p>
                      <a:r>
                        <a:rPr lang="en-US" sz="1600" dirty="0">
                          <a:latin typeface="+mj-lt"/>
                        </a:rPr>
                        <a:t>Instant noodles</a:t>
                      </a:r>
                    </a:p>
                  </a:txBody>
                  <a:tcPr/>
                </a:tc>
                <a:tc>
                  <a:txBody>
                    <a:bodyPr/>
                    <a:lstStyle/>
                    <a:p>
                      <a:r>
                        <a:rPr lang="en-US" sz="1600" dirty="0">
                          <a:latin typeface="+mj-lt"/>
                        </a:rPr>
                        <a:t>7-9%</a:t>
                      </a:r>
                    </a:p>
                  </a:txBody>
                  <a:tcPr/>
                </a:tc>
                <a:extLst>
                  <a:ext uri="{0D108BD9-81ED-4DB2-BD59-A6C34878D82A}">
                    <a16:rowId xmlns:a16="http://schemas.microsoft.com/office/drawing/2014/main" val="2845875272"/>
                  </a:ext>
                </a:extLst>
              </a:tr>
              <a:tr h="377664">
                <a:tc>
                  <a:txBody>
                    <a:bodyPr/>
                    <a:lstStyle/>
                    <a:p>
                      <a:endParaRPr lang="en-US" sz="1600" dirty="0">
                        <a:latin typeface="+mj-lt"/>
                      </a:endParaRPr>
                    </a:p>
                  </a:txBody>
                  <a:tcPr/>
                </a:tc>
                <a:tc>
                  <a:txBody>
                    <a:bodyPr/>
                    <a:lstStyle/>
                    <a:p>
                      <a:r>
                        <a:rPr lang="en-US" sz="1600" dirty="0">
                          <a:latin typeface="+mj-lt"/>
                        </a:rPr>
                        <a:t>Canned fish</a:t>
                      </a:r>
                    </a:p>
                  </a:txBody>
                  <a:tcPr/>
                </a:tc>
                <a:tc>
                  <a:txBody>
                    <a:bodyPr/>
                    <a:lstStyle/>
                    <a:p>
                      <a:r>
                        <a:rPr lang="en-US" sz="1600" dirty="0">
                          <a:latin typeface="+mj-lt"/>
                        </a:rPr>
                        <a:t>8-18%</a:t>
                      </a:r>
                    </a:p>
                  </a:txBody>
                  <a:tcPr/>
                </a:tc>
                <a:extLst>
                  <a:ext uri="{0D108BD9-81ED-4DB2-BD59-A6C34878D82A}">
                    <a16:rowId xmlns:a16="http://schemas.microsoft.com/office/drawing/2014/main" val="1308546010"/>
                  </a:ext>
                </a:extLst>
              </a:tr>
              <a:tr h="377664">
                <a:tc>
                  <a:txBody>
                    <a:bodyPr/>
                    <a:lstStyle/>
                    <a:p>
                      <a:endParaRPr lang="en-US" sz="1600" dirty="0">
                        <a:latin typeface="+mj-lt"/>
                      </a:endParaRPr>
                    </a:p>
                  </a:txBody>
                  <a:tcPr/>
                </a:tc>
                <a:tc>
                  <a:txBody>
                    <a:bodyPr/>
                    <a:lstStyle/>
                    <a:p>
                      <a:r>
                        <a:rPr lang="en-US" sz="1600" dirty="0">
                          <a:latin typeface="+mj-lt"/>
                        </a:rPr>
                        <a:t>Soy sauce</a:t>
                      </a:r>
                    </a:p>
                  </a:txBody>
                  <a:tcPr/>
                </a:tc>
                <a:tc>
                  <a:txBody>
                    <a:bodyPr/>
                    <a:lstStyle/>
                    <a:p>
                      <a:r>
                        <a:rPr lang="en-US" sz="1600" dirty="0">
                          <a:latin typeface="+mj-lt"/>
                        </a:rPr>
                        <a:t>8%</a:t>
                      </a:r>
                    </a:p>
                  </a:txBody>
                  <a:tcPr/>
                </a:tc>
                <a:extLst>
                  <a:ext uri="{0D108BD9-81ED-4DB2-BD59-A6C34878D82A}">
                    <a16:rowId xmlns:a16="http://schemas.microsoft.com/office/drawing/2014/main" val="2532161618"/>
                  </a:ext>
                </a:extLst>
              </a:tr>
              <a:tr h="399461">
                <a:tc>
                  <a:txBody>
                    <a:bodyPr/>
                    <a:lstStyle/>
                    <a:p>
                      <a:r>
                        <a:rPr lang="en-US" sz="1600" dirty="0">
                          <a:latin typeface="+mj-lt"/>
                        </a:rPr>
                        <a:t>Russian Federation</a:t>
                      </a:r>
                    </a:p>
                  </a:txBody>
                  <a:tcPr/>
                </a:tc>
                <a:tc>
                  <a:txBody>
                    <a:bodyPr/>
                    <a:lstStyle/>
                    <a:p>
                      <a:r>
                        <a:rPr lang="en-US" sz="1600" dirty="0">
                          <a:latin typeface="+mj-lt"/>
                        </a:rPr>
                        <a:t>Bread</a:t>
                      </a:r>
                    </a:p>
                  </a:txBody>
                  <a:tcPr/>
                </a:tc>
                <a:tc>
                  <a:txBody>
                    <a:bodyPr/>
                    <a:lstStyle/>
                    <a:p>
                      <a:r>
                        <a:rPr lang="en-US" sz="1600" dirty="0">
                          <a:latin typeface="+mj-lt"/>
                        </a:rPr>
                        <a:t>37%</a:t>
                      </a:r>
                    </a:p>
                  </a:txBody>
                  <a:tcPr/>
                </a:tc>
                <a:extLst>
                  <a:ext uri="{0D108BD9-81ED-4DB2-BD59-A6C34878D82A}">
                    <a16:rowId xmlns:a16="http://schemas.microsoft.com/office/drawing/2014/main" val="4056419013"/>
                  </a:ext>
                </a:extLst>
              </a:tr>
            </a:tbl>
          </a:graphicData>
        </a:graphic>
      </p:graphicFrame>
      <p:sp>
        <p:nvSpPr>
          <p:cNvPr id="5" name="TextBox 4">
            <a:extLst>
              <a:ext uri="{FF2B5EF4-FFF2-40B4-BE49-F238E27FC236}">
                <a16:creationId xmlns:a16="http://schemas.microsoft.com/office/drawing/2014/main" id="{83B436EF-9B41-BC49-8433-78A43643D70E}"/>
              </a:ext>
            </a:extLst>
          </p:cNvPr>
          <p:cNvSpPr txBox="1"/>
          <p:nvPr/>
        </p:nvSpPr>
        <p:spPr>
          <a:xfrm>
            <a:off x="0" y="6353217"/>
            <a:ext cx="12192000" cy="430887"/>
          </a:xfrm>
          <a:prstGeom prst="rect">
            <a:avLst/>
          </a:prstGeom>
          <a:noFill/>
        </p:spPr>
        <p:txBody>
          <a:bodyPr wrap="square" rtlCol="0">
            <a:spAutoFit/>
          </a:bodyPr>
          <a:lstStyle/>
          <a:p>
            <a:r>
              <a:rPr lang="en-US" sz="1100" baseline="30000" dirty="0">
                <a:latin typeface="+mj-lt"/>
              </a:rPr>
              <a:t>1</a:t>
            </a:r>
            <a:r>
              <a:rPr lang="en-US" sz="1100" dirty="0">
                <a:latin typeface="+mj-lt"/>
              </a:rPr>
              <a:t> </a:t>
            </a:r>
            <a:r>
              <a:rPr lang="en-US" sz="1100" dirty="0" err="1">
                <a:latin typeface="+mj-lt"/>
              </a:rPr>
              <a:t>Abizari</a:t>
            </a:r>
            <a:r>
              <a:rPr lang="en-US" sz="1100" dirty="0">
                <a:latin typeface="+mj-lt"/>
              </a:rPr>
              <a:t>: contribution of bouillon cubes to dietary iodine intake among children in northern Ghana; </a:t>
            </a:r>
            <a:r>
              <a:rPr lang="en-US" sz="1100" baseline="30000" dirty="0">
                <a:latin typeface="+mj-lt"/>
              </a:rPr>
              <a:t>2</a:t>
            </a:r>
            <a:r>
              <a:rPr lang="en-US" sz="1100" dirty="0">
                <a:latin typeface="+mj-lt"/>
              </a:rPr>
              <a:t> Gorstein: modelling potential iodine intake from bouillon cubes in Haiti;</a:t>
            </a:r>
            <a:endParaRPr lang="en-US" sz="1100" baseline="30000" dirty="0">
              <a:latin typeface="+mj-lt"/>
            </a:endParaRPr>
          </a:p>
          <a:p>
            <a:r>
              <a:rPr lang="en-US" sz="1100" dirty="0">
                <a:latin typeface="+mj-lt"/>
              </a:rPr>
              <a:t>All other data: Knowles et al. Iodine intake through processed food: case studies from Egypt, Indonesia, the Philippines, the Russian Federation and Ukraine, 2010-2015. Nutrients 2017</a:t>
            </a:r>
            <a:endParaRPr lang="en-GB" sz="1100" dirty="0">
              <a:latin typeface="+mj-lt"/>
            </a:endParaRPr>
          </a:p>
        </p:txBody>
      </p:sp>
      <p:sp>
        <p:nvSpPr>
          <p:cNvPr id="3" name="Slide Number Placeholder 2">
            <a:extLst>
              <a:ext uri="{FF2B5EF4-FFF2-40B4-BE49-F238E27FC236}">
                <a16:creationId xmlns:a16="http://schemas.microsoft.com/office/drawing/2014/main" id="{B1BBB8A6-2E23-8A4A-911D-BE4BAA9371DA}"/>
              </a:ext>
            </a:extLst>
          </p:cNvPr>
          <p:cNvSpPr>
            <a:spLocks noGrp="1"/>
          </p:cNvSpPr>
          <p:nvPr>
            <p:ph type="sldNum" sz="quarter" idx="2"/>
          </p:nvPr>
        </p:nvSpPr>
        <p:spPr>
          <a:xfrm>
            <a:off x="11929751" y="6553787"/>
            <a:ext cx="262249" cy="276999"/>
          </a:xfrm>
        </p:spPr>
        <p:txBody>
          <a:bodyPr/>
          <a:lstStyle/>
          <a:p>
            <a:fld id="{86CB4B4D-7CA3-9044-876B-883B54F8677D}" type="slidenum">
              <a:rPr lang="de-CH" smtClean="0">
                <a:solidFill>
                  <a:schemeClr val="tx2"/>
                </a:solidFill>
              </a:rPr>
              <a:t>31</a:t>
            </a:fld>
            <a:endParaRPr lang="de-CH" dirty="0">
              <a:solidFill>
                <a:schemeClr val="tx2"/>
              </a:solidFill>
            </a:endParaRPr>
          </a:p>
        </p:txBody>
      </p:sp>
    </p:spTree>
    <p:extLst>
      <p:ext uri="{BB962C8B-B14F-4D97-AF65-F5344CB8AC3E}">
        <p14:creationId xmlns:p14="http://schemas.microsoft.com/office/powerpoint/2010/main" val="3884080222"/>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AE1F0-D708-7347-888B-EC41D97C954A}"/>
              </a:ext>
            </a:extLst>
          </p:cNvPr>
          <p:cNvSpPr>
            <a:spLocks noGrp="1"/>
          </p:cNvSpPr>
          <p:nvPr>
            <p:ph type="title"/>
          </p:nvPr>
        </p:nvSpPr>
        <p:spPr/>
        <p:txBody>
          <a:bodyPr>
            <a:normAutofit/>
          </a:bodyPr>
          <a:lstStyle/>
          <a:p>
            <a:r>
              <a:rPr lang="en-US" sz="2800" dirty="0">
                <a:latin typeface="+mj-lt"/>
              </a:rPr>
              <a:t>conclusion</a:t>
            </a:r>
          </a:p>
        </p:txBody>
      </p:sp>
      <p:sp>
        <p:nvSpPr>
          <p:cNvPr id="3" name="Text Placeholder 2">
            <a:extLst>
              <a:ext uri="{FF2B5EF4-FFF2-40B4-BE49-F238E27FC236}">
                <a16:creationId xmlns:a16="http://schemas.microsoft.com/office/drawing/2014/main" id="{B632E098-7D87-5C4B-8729-D1D8C4886EBD}"/>
              </a:ext>
            </a:extLst>
          </p:cNvPr>
          <p:cNvSpPr>
            <a:spLocks noGrp="1"/>
          </p:cNvSpPr>
          <p:nvPr>
            <p:ph type="body" sz="half" idx="1"/>
          </p:nvPr>
        </p:nvSpPr>
        <p:spPr>
          <a:xfrm>
            <a:off x="878646" y="1320800"/>
            <a:ext cx="10937302" cy="4974839"/>
          </a:xfrm>
        </p:spPr>
        <p:txBody>
          <a:bodyPr>
            <a:normAutofit fontScale="85000" lnSpcReduction="20000"/>
          </a:bodyPr>
          <a:lstStyle/>
          <a:p>
            <a:pPr marL="342900" indent="-342900">
              <a:buFont typeface="Arial" panose="020B0604020202020204" pitchFamily="34" charset="0"/>
              <a:buChar char="•"/>
            </a:pPr>
            <a:r>
              <a:rPr lang="en-US" dirty="0"/>
              <a:t>The Guidance provides you with programmatic tools to better monitor your programs and interpret the findings</a:t>
            </a:r>
          </a:p>
          <a:p>
            <a:pPr marL="342900" indent="-342900">
              <a:buFont typeface="Arial" panose="020B0604020202020204" pitchFamily="34" charset="0"/>
              <a:buChar char="•"/>
            </a:pPr>
            <a:r>
              <a:rPr lang="en-US" dirty="0"/>
              <a:t>We shared 6 key recommendations today. There are more recommendations and practical tools for your use in the Guidance</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Please use this Guidance. It is available in English, French, Spanish and Russian</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Please know that support for your programs is available:</a:t>
            </a:r>
          </a:p>
          <a:p>
            <a:pPr marL="569913" lvl="1" indent="-342900">
              <a:buFont typeface="Arial" panose="020B0604020202020204" pitchFamily="34" charset="0"/>
              <a:buChar char="•"/>
            </a:pPr>
            <a:r>
              <a:rPr lang="en-US" dirty="0"/>
              <a:t>By peers in other countries</a:t>
            </a:r>
          </a:p>
          <a:p>
            <a:pPr marL="569913" lvl="1" indent="-342900">
              <a:buFont typeface="Arial" panose="020B0604020202020204" pitchFamily="34" charset="0"/>
              <a:buChar char="•"/>
            </a:pPr>
            <a:r>
              <a:rPr lang="en-US" dirty="0"/>
              <a:t>By international organizations (UNICEF, IGN, Nutrition International, GAIN, WFP, </a:t>
            </a:r>
            <a:r>
              <a:rPr lang="en-US" dirty="0" err="1"/>
              <a:t>etc</a:t>
            </a:r>
            <a:r>
              <a:rPr lang="en-US" dirty="0"/>
              <a:t>)</a:t>
            </a:r>
          </a:p>
          <a:p>
            <a:pPr lvl="1" indent="0">
              <a:buNone/>
            </a:pPr>
            <a:endParaRPr lang="en-US" dirty="0"/>
          </a:p>
          <a:p>
            <a:pPr lvl="1" indent="0">
              <a:buNone/>
            </a:pPr>
            <a:r>
              <a:rPr lang="en-US" dirty="0"/>
              <a:t>Thanks to donor agencies to make this webinar possible:</a:t>
            </a:r>
          </a:p>
          <a:p>
            <a:pPr marL="569913" lvl="1" indent="-342900">
              <a:buFont typeface="Arial" panose="020B0604020202020204" pitchFamily="34" charset="0"/>
              <a:buChar char="•"/>
            </a:pPr>
            <a:r>
              <a:rPr lang="en-US" dirty="0"/>
              <a:t>Gates Foundation, </a:t>
            </a:r>
            <a:r>
              <a:rPr lang="en-US" dirty="0" err="1"/>
              <a:t>GiveWell</a:t>
            </a:r>
            <a:r>
              <a:rPr lang="en-US" dirty="0"/>
              <a:t>, USAID, Kiwanis International</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b="1" u="sng" dirty="0"/>
          </a:p>
          <a:p>
            <a:pPr indent="0" algn="ctr"/>
            <a:r>
              <a:rPr lang="en-US" sz="2600" b="1" dirty="0">
                <a:solidFill>
                  <a:srgbClr val="FF00FF"/>
                </a:solidFill>
              </a:rPr>
              <a:t>Now is your chance to ask questions</a:t>
            </a:r>
          </a:p>
        </p:txBody>
      </p:sp>
      <p:sp>
        <p:nvSpPr>
          <p:cNvPr id="4" name="Slide Number Placeholder 3">
            <a:extLst>
              <a:ext uri="{FF2B5EF4-FFF2-40B4-BE49-F238E27FC236}">
                <a16:creationId xmlns:a16="http://schemas.microsoft.com/office/drawing/2014/main" id="{D5FF69EA-85FA-C243-9A54-D381E5510E5B}"/>
              </a:ext>
            </a:extLst>
          </p:cNvPr>
          <p:cNvSpPr>
            <a:spLocks noGrp="1"/>
          </p:cNvSpPr>
          <p:nvPr>
            <p:ph type="sldNum" sz="quarter" idx="2"/>
          </p:nvPr>
        </p:nvSpPr>
        <p:spPr>
          <a:xfrm>
            <a:off x="11785711" y="6535350"/>
            <a:ext cx="262249" cy="276999"/>
          </a:xfrm>
        </p:spPr>
        <p:txBody>
          <a:bodyPr/>
          <a:lstStyle/>
          <a:p>
            <a:fld id="{86CB4B4D-7CA3-9044-876B-883B54F8677D}" type="slidenum">
              <a:rPr lang="de-CH" smtClean="0">
                <a:solidFill>
                  <a:schemeClr val="tx2"/>
                </a:solidFill>
              </a:rPr>
              <a:t>32</a:t>
            </a:fld>
            <a:endParaRPr lang="de-CH" dirty="0">
              <a:solidFill>
                <a:schemeClr val="tx2"/>
              </a:solidFill>
            </a:endParaRPr>
          </a:p>
        </p:txBody>
      </p:sp>
    </p:spTree>
    <p:extLst>
      <p:ext uri="{BB962C8B-B14F-4D97-AF65-F5344CB8AC3E}">
        <p14:creationId xmlns:p14="http://schemas.microsoft.com/office/powerpoint/2010/main" val="1218683745"/>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36">
            <a:extLst>
              <a:ext uri="{FF2B5EF4-FFF2-40B4-BE49-F238E27FC236}">
                <a16:creationId xmlns:a16="http://schemas.microsoft.com/office/drawing/2014/main" id="{C3833366-03BD-4E74-B51D-572982C08220}"/>
              </a:ext>
            </a:extLst>
          </p:cNvPr>
          <p:cNvSpPr>
            <a:spLocks noGrp="1"/>
          </p:cNvSpPr>
          <p:nvPr>
            <p:ph type="title"/>
          </p:nvPr>
        </p:nvSpPr>
        <p:spPr>
          <a:ln w="12700">
            <a:miter lim="400000"/>
          </a:ln>
        </p:spPr>
        <p:txBody>
          <a:bodyPr lIns="0" tIns="0" rIns="0" bIns="0" anchor="b">
            <a:noAutofit/>
          </a:bodyPr>
          <a:lstStyle/>
          <a:p>
            <a:pPr>
              <a:lnSpc>
                <a:spcPct val="100000"/>
              </a:lnSpc>
            </a:pPr>
            <a:r>
              <a:rPr lang="en-US" altLang="en-US" sz="2800" spc="-100" dirty="0">
                <a:solidFill>
                  <a:schemeClr val="bg1"/>
                </a:solidFill>
                <a:latin typeface="+mj-lt"/>
                <a:ea typeface="+mj-ea"/>
                <a:cs typeface="Calibri" panose="020F0502020204030204" pitchFamily="34" charset="0"/>
                <a:sym typeface="Arial"/>
              </a:rPr>
              <a:t>Salt Iodization- Original model</a:t>
            </a:r>
            <a:endParaRPr lang="en-GB" sz="2800" spc="-100" dirty="0">
              <a:solidFill>
                <a:schemeClr val="bg1"/>
              </a:solidFill>
              <a:latin typeface="+mj-lt"/>
              <a:ea typeface="+mj-ea"/>
              <a:cs typeface="Calibri" panose="020F0502020204030204" pitchFamily="34" charset="0"/>
              <a:sym typeface="Arial"/>
            </a:endParaRPr>
          </a:p>
        </p:txBody>
      </p:sp>
      <p:sp>
        <p:nvSpPr>
          <p:cNvPr id="2" name="Text Placeholder 1">
            <a:extLst>
              <a:ext uri="{FF2B5EF4-FFF2-40B4-BE49-F238E27FC236}">
                <a16:creationId xmlns:a16="http://schemas.microsoft.com/office/drawing/2014/main" id="{ACB86AB7-220E-4DF0-A645-22947264C3A4}"/>
              </a:ext>
            </a:extLst>
          </p:cNvPr>
          <p:cNvSpPr>
            <a:spLocks noGrp="1"/>
          </p:cNvSpPr>
          <p:nvPr>
            <p:ph type="body" sz="half" idx="1"/>
          </p:nvPr>
        </p:nvSpPr>
        <p:spPr/>
        <p:txBody>
          <a:bodyPr anchor="ctr"/>
          <a:lstStyle/>
          <a:p>
            <a:pPr marL="285750" indent="-285750">
              <a:spcBef>
                <a:spcPts val="1200"/>
              </a:spcBef>
              <a:buFont typeface="Arial" panose="020B0604020202020204" pitchFamily="34" charset="0"/>
              <a:buChar char="•"/>
            </a:pPr>
            <a:r>
              <a:rPr lang="en-US" dirty="0">
                <a:solidFill>
                  <a:schemeClr val="tx1"/>
                </a:solidFill>
                <a:cs typeface="Calibri" panose="020F0502020204030204" pitchFamily="34" charset="0"/>
              </a:rPr>
              <a:t>Original goal of Universal Salt Iodization: &gt;90% coverage of households using adequately iodized salt (HHIS)</a:t>
            </a:r>
          </a:p>
          <a:p>
            <a:pPr marL="285750" indent="-285750">
              <a:spcBef>
                <a:spcPts val="1200"/>
              </a:spcBef>
              <a:buFont typeface="Arial" panose="020B0604020202020204" pitchFamily="34" charset="0"/>
              <a:buChar char="•"/>
            </a:pPr>
            <a:r>
              <a:rPr lang="en-US" dirty="0">
                <a:solidFill>
                  <a:schemeClr val="tx1"/>
                </a:solidFill>
                <a:cs typeface="Calibri" panose="020F0502020204030204" pitchFamily="34" charset="0"/>
              </a:rPr>
              <a:t>Implication: Eliminate Iodine Deficiency Disorders (IDD)</a:t>
            </a:r>
          </a:p>
          <a:p>
            <a:pPr marL="285750" indent="-285750">
              <a:spcBef>
                <a:spcPts val="1200"/>
              </a:spcBef>
              <a:buFont typeface="Arial" panose="020B0604020202020204" pitchFamily="34" charset="0"/>
              <a:buChar char="•"/>
            </a:pPr>
            <a:r>
              <a:rPr lang="en-US" dirty="0">
                <a:solidFill>
                  <a:schemeClr val="tx1"/>
                </a:solidFill>
                <a:cs typeface="Calibri" panose="020F0502020204030204" pitchFamily="34" charset="0"/>
              </a:rPr>
              <a:t>Household adequately iodized salt set at 15 ppm to meet daily requirement of 150 µg</a:t>
            </a:r>
          </a:p>
          <a:p>
            <a:endParaRPr lang="en-GB" dirty="0"/>
          </a:p>
        </p:txBody>
      </p:sp>
      <p:sp>
        <p:nvSpPr>
          <p:cNvPr id="16" name="Oval 15">
            <a:extLst>
              <a:ext uri="{FF2B5EF4-FFF2-40B4-BE49-F238E27FC236}">
                <a16:creationId xmlns:a16="http://schemas.microsoft.com/office/drawing/2014/main" id="{5465E6FD-0C91-4DEC-8726-5208EEED4262}"/>
              </a:ext>
            </a:extLst>
          </p:cNvPr>
          <p:cNvSpPr/>
          <p:nvPr/>
        </p:nvSpPr>
        <p:spPr>
          <a:xfrm>
            <a:off x="9405841" y="3269892"/>
            <a:ext cx="2374900" cy="143986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bg1"/>
                </a:solidFill>
                <a:cs typeface="Calibri" pitchFamily="34" charset="0"/>
              </a:rPr>
              <a:t>National Iodine Status </a:t>
            </a:r>
          </a:p>
          <a:p>
            <a:pPr algn="ctr">
              <a:defRPr/>
            </a:pPr>
            <a:r>
              <a:rPr lang="en-GB" dirty="0">
                <a:solidFill>
                  <a:schemeClr val="bg1"/>
                </a:solidFill>
                <a:cs typeface="Calibri" pitchFamily="34" charset="0"/>
              </a:rPr>
              <a:t>(urinary iodine)</a:t>
            </a:r>
          </a:p>
        </p:txBody>
      </p:sp>
      <p:sp>
        <p:nvSpPr>
          <p:cNvPr id="17" name="Bent Arrow 25">
            <a:extLst>
              <a:ext uri="{FF2B5EF4-FFF2-40B4-BE49-F238E27FC236}">
                <a16:creationId xmlns:a16="http://schemas.microsoft.com/office/drawing/2014/main" id="{3C0CCD5A-F16F-4FE4-BB35-FA49912D1A22}"/>
              </a:ext>
            </a:extLst>
          </p:cNvPr>
          <p:cNvSpPr/>
          <p:nvPr/>
        </p:nvSpPr>
        <p:spPr>
          <a:xfrm flipV="1">
            <a:off x="7586134" y="3484206"/>
            <a:ext cx="1584325" cy="827087"/>
          </a:xfrm>
          <a:prstGeom prst="bentArrow">
            <a:avLst>
              <a:gd name="adj1" fmla="val 23651"/>
              <a:gd name="adj2" fmla="val 25000"/>
              <a:gd name="adj3" fmla="val 22644"/>
              <a:gd name="adj4" fmla="val 43750"/>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cs typeface="Calibri" pitchFamily="34" charset="0"/>
            </a:endParaRPr>
          </a:p>
        </p:txBody>
      </p:sp>
      <p:sp>
        <p:nvSpPr>
          <p:cNvPr id="18" name="Rounded Rectangle 6">
            <a:extLst>
              <a:ext uri="{FF2B5EF4-FFF2-40B4-BE49-F238E27FC236}">
                <a16:creationId xmlns:a16="http://schemas.microsoft.com/office/drawing/2014/main" id="{E79C288F-DA04-47BA-A4DC-E315286930B3}"/>
              </a:ext>
            </a:extLst>
          </p:cNvPr>
          <p:cNvSpPr/>
          <p:nvPr/>
        </p:nvSpPr>
        <p:spPr>
          <a:xfrm>
            <a:off x="6578072" y="2763480"/>
            <a:ext cx="2257609" cy="10080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cs typeface="Calibri" pitchFamily="34" charset="0"/>
              </a:rPr>
              <a:t>Household Adequately Iodized Salt</a:t>
            </a:r>
          </a:p>
        </p:txBody>
      </p:sp>
      <p:sp>
        <p:nvSpPr>
          <p:cNvPr id="3" name="Slide Number Placeholder 2">
            <a:extLst>
              <a:ext uri="{FF2B5EF4-FFF2-40B4-BE49-F238E27FC236}">
                <a16:creationId xmlns:a16="http://schemas.microsoft.com/office/drawing/2014/main" id="{831A6DB8-83C8-C44B-81EC-A9A17CC21908}"/>
              </a:ext>
            </a:extLst>
          </p:cNvPr>
          <p:cNvSpPr>
            <a:spLocks noGrp="1"/>
          </p:cNvSpPr>
          <p:nvPr>
            <p:ph type="sldNum" sz="quarter" idx="2"/>
          </p:nvPr>
        </p:nvSpPr>
        <p:spPr>
          <a:xfrm>
            <a:off x="11838401" y="6341290"/>
            <a:ext cx="177290" cy="276999"/>
          </a:xfrm>
        </p:spPr>
        <p:txBody>
          <a:bodyPr/>
          <a:lstStyle/>
          <a:p>
            <a:fld id="{86CB4B4D-7CA3-9044-876B-883B54F8677D}" type="slidenum">
              <a:rPr lang="de-CH" smtClean="0">
                <a:solidFill>
                  <a:schemeClr val="tx2"/>
                </a:solidFill>
              </a:rPr>
              <a:t>4</a:t>
            </a:fld>
            <a:endParaRPr lang="de-CH" dirty="0">
              <a:solidFill>
                <a:schemeClr val="tx2"/>
              </a:solidFill>
            </a:endParaRPr>
          </a:p>
        </p:txBody>
      </p:sp>
    </p:spTree>
    <p:extLst>
      <p:ext uri="{BB962C8B-B14F-4D97-AF65-F5344CB8AC3E}">
        <p14:creationId xmlns:p14="http://schemas.microsoft.com/office/powerpoint/2010/main" val="285103136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type="body" idx="1"/>
          </p:nvPr>
        </p:nvSpPr>
        <p:spPr bwMode="auto">
          <a:xfrm>
            <a:off x="970087" y="914001"/>
            <a:ext cx="10706770" cy="499293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en-GB" altLang="en-US" sz="1600" dirty="0"/>
          </a:p>
          <a:p>
            <a:pPr eaLnBrk="1" hangingPunct="1">
              <a:buFont typeface="Arial" panose="020B0604020202020204" pitchFamily="34" charset="0"/>
              <a:buNone/>
            </a:pPr>
            <a:endParaRPr lang="en-GB" altLang="en-US" dirty="0"/>
          </a:p>
        </p:txBody>
      </p:sp>
      <p:sp>
        <p:nvSpPr>
          <p:cNvPr id="4" name="Oval 3"/>
          <p:cNvSpPr/>
          <p:nvPr/>
        </p:nvSpPr>
        <p:spPr>
          <a:xfrm>
            <a:off x="5162348" y="3357794"/>
            <a:ext cx="2374900" cy="143986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bg1"/>
                </a:solidFill>
                <a:cs typeface="Calibri" pitchFamily="34" charset="0"/>
              </a:rPr>
              <a:t>National Iodine Status </a:t>
            </a:r>
          </a:p>
          <a:p>
            <a:pPr algn="ctr">
              <a:defRPr/>
            </a:pPr>
            <a:r>
              <a:rPr lang="en-GB" dirty="0">
                <a:solidFill>
                  <a:schemeClr val="bg1"/>
                </a:solidFill>
                <a:cs typeface="Calibri" pitchFamily="34" charset="0"/>
              </a:rPr>
              <a:t>(urinary iodine)</a:t>
            </a:r>
          </a:p>
        </p:txBody>
      </p:sp>
      <p:sp>
        <p:nvSpPr>
          <p:cNvPr id="26" name="Bent Arrow 25"/>
          <p:cNvSpPr/>
          <p:nvPr/>
        </p:nvSpPr>
        <p:spPr>
          <a:xfrm flipV="1">
            <a:off x="3342641" y="3572108"/>
            <a:ext cx="1584325" cy="827087"/>
          </a:xfrm>
          <a:prstGeom prst="bentArrow">
            <a:avLst>
              <a:gd name="adj1" fmla="val 23651"/>
              <a:gd name="adj2" fmla="val 25000"/>
              <a:gd name="adj3" fmla="val 22644"/>
              <a:gd name="adj4" fmla="val 43750"/>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cs typeface="Calibri" pitchFamily="34" charset="0"/>
            </a:endParaRPr>
          </a:p>
        </p:txBody>
      </p:sp>
      <p:sp>
        <p:nvSpPr>
          <p:cNvPr id="7" name="Rounded Rectangle 6"/>
          <p:cNvSpPr/>
          <p:nvPr/>
        </p:nvSpPr>
        <p:spPr>
          <a:xfrm>
            <a:off x="2334579" y="2851382"/>
            <a:ext cx="2233611" cy="10080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cs typeface="Calibri" pitchFamily="34" charset="0"/>
              </a:rPr>
              <a:t>Household Adequately Iodized Salt</a:t>
            </a:r>
          </a:p>
        </p:txBody>
      </p:sp>
      <p:grpSp>
        <p:nvGrpSpPr>
          <p:cNvPr id="14" name="Group 38"/>
          <p:cNvGrpSpPr>
            <a:grpSpLocks/>
          </p:cNvGrpSpPr>
          <p:nvPr/>
        </p:nvGrpSpPr>
        <p:grpSpPr bwMode="auto">
          <a:xfrm>
            <a:off x="7299519" y="3040295"/>
            <a:ext cx="3172584" cy="1664997"/>
            <a:chOff x="5504965" y="3473624"/>
            <a:chExt cx="3171491" cy="1665252"/>
          </a:xfrm>
        </p:grpSpPr>
        <p:sp>
          <p:nvSpPr>
            <p:cNvPr id="24" name="Bent Arrow 23"/>
            <p:cNvSpPr/>
            <p:nvPr/>
          </p:nvSpPr>
          <p:spPr>
            <a:xfrm rot="10800000">
              <a:off x="5504965" y="4364348"/>
              <a:ext cx="2019363" cy="774528"/>
            </a:xfrm>
            <a:prstGeom prst="bentArrow">
              <a:avLst>
                <a:gd name="adj1" fmla="val 25000"/>
                <a:gd name="adj2" fmla="val 25000"/>
                <a:gd name="adj3" fmla="val 22644"/>
                <a:gd name="adj4" fmla="val 43750"/>
              </a:avLst>
            </a:prstGeom>
            <a:pattFill prst="wdDnDiag">
              <a:fgClr>
                <a:schemeClr val="accent1">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cs typeface="Calibri" pitchFamily="34" charset="0"/>
              </a:endParaRPr>
            </a:p>
          </p:txBody>
        </p:sp>
        <p:sp>
          <p:nvSpPr>
            <p:cNvPr id="9" name="Rounded Rectangle 8"/>
            <p:cNvSpPr/>
            <p:nvPr/>
          </p:nvSpPr>
          <p:spPr>
            <a:xfrm>
              <a:off x="6011962" y="3473624"/>
              <a:ext cx="2664494" cy="117969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accent1">
                      <a:lumMod val="75000"/>
                    </a:schemeClr>
                  </a:solidFill>
                  <a:cs typeface="Calibri" pitchFamily="34" charset="0"/>
                </a:rPr>
                <a:t>Iodine in soil &amp; water (affects iodine in local drinking water &amp; agricultural products)</a:t>
              </a:r>
            </a:p>
          </p:txBody>
        </p:sp>
      </p:grpSp>
      <p:grpSp>
        <p:nvGrpSpPr>
          <p:cNvPr id="10" name="Group 9"/>
          <p:cNvGrpSpPr>
            <a:grpSpLocks/>
          </p:cNvGrpSpPr>
          <p:nvPr/>
        </p:nvGrpSpPr>
        <p:grpSpPr bwMode="auto">
          <a:xfrm>
            <a:off x="2416335" y="4705292"/>
            <a:ext cx="3938860" cy="1023927"/>
            <a:chOff x="1079104" y="5616425"/>
            <a:chExt cx="3855860" cy="936303"/>
          </a:xfrm>
          <a:solidFill>
            <a:schemeClr val="accent1">
              <a:lumMod val="40000"/>
              <a:lumOff val="60000"/>
            </a:schemeClr>
          </a:solidFill>
        </p:grpSpPr>
        <p:sp>
          <p:nvSpPr>
            <p:cNvPr id="31" name="Rounded Rectangle 30"/>
            <p:cNvSpPr/>
            <p:nvPr/>
          </p:nvSpPr>
          <p:spPr>
            <a:xfrm>
              <a:off x="1079104" y="5616425"/>
              <a:ext cx="2304921" cy="936303"/>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solidFill>
                    <a:schemeClr val="accent1">
                      <a:lumMod val="75000"/>
                    </a:schemeClr>
                  </a:solidFill>
                  <a:cs typeface="Calibri" pitchFamily="34" charset="0"/>
                </a:rPr>
                <a:t>Other micronutrient interventions (home fortification, maternal supplements..)</a:t>
              </a:r>
            </a:p>
          </p:txBody>
        </p:sp>
        <p:sp>
          <p:nvSpPr>
            <p:cNvPr id="35" name="Bent Arrow 34"/>
            <p:cNvSpPr/>
            <p:nvPr/>
          </p:nvSpPr>
          <p:spPr>
            <a:xfrm rot="16200000" flipV="1">
              <a:off x="3871217" y="5239829"/>
              <a:ext cx="576554" cy="1550940"/>
            </a:xfrm>
            <a:prstGeom prst="bentArrow">
              <a:avLst>
                <a:gd name="adj1" fmla="val 23651"/>
                <a:gd name="adj2" fmla="val 25000"/>
                <a:gd name="adj3" fmla="val 22644"/>
                <a:gd name="adj4" fmla="val 43750"/>
              </a:avLst>
            </a:prstGeom>
            <a:pattFill prst="wdDnDiag">
              <a:fgClr>
                <a:schemeClr val="accent1">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tx1"/>
                </a:solidFill>
                <a:cs typeface="Calibri" pitchFamily="34" charset="0"/>
              </a:endParaRPr>
            </a:p>
          </p:txBody>
        </p:sp>
      </p:grpSp>
      <p:sp>
        <p:nvSpPr>
          <p:cNvPr id="23" name="Down Arrow 21">
            <a:extLst>
              <a:ext uri="{FF2B5EF4-FFF2-40B4-BE49-F238E27FC236}">
                <a16:creationId xmlns:a16="http://schemas.microsoft.com/office/drawing/2014/main" id="{2F53DD05-4DB7-4F72-B9E6-4C6C403895C7}"/>
              </a:ext>
            </a:extLst>
          </p:cNvPr>
          <p:cNvSpPr/>
          <p:nvPr/>
        </p:nvSpPr>
        <p:spPr bwMode="auto">
          <a:xfrm>
            <a:off x="6046381" y="2382444"/>
            <a:ext cx="489867" cy="863600"/>
          </a:xfrm>
          <a:prstGeom prst="down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5" name="Rounded Rectangle 7">
            <a:extLst>
              <a:ext uri="{FF2B5EF4-FFF2-40B4-BE49-F238E27FC236}">
                <a16:creationId xmlns:a16="http://schemas.microsoft.com/office/drawing/2014/main" id="{3C107980-3A04-4AE2-9273-6B49A95BFF98}"/>
              </a:ext>
            </a:extLst>
          </p:cNvPr>
          <p:cNvSpPr/>
          <p:nvPr/>
        </p:nvSpPr>
        <p:spPr bwMode="auto">
          <a:xfrm>
            <a:off x="5470120" y="1445819"/>
            <a:ext cx="2305050" cy="9366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cs typeface="Calibri" pitchFamily="34" charset="0"/>
              </a:rPr>
              <a:t>Iodized Salt in Processed Foods &amp; Condiments</a:t>
            </a:r>
          </a:p>
        </p:txBody>
      </p:sp>
      <p:sp>
        <p:nvSpPr>
          <p:cNvPr id="27" name="Rectangle 26">
            <a:extLst>
              <a:ext uri="{FF2B5EF4-FFF2-40B4-BE49-F238E27FC236}">
                <a16:creationId xmlns:a16="http://schemas.microsoft.com/office/drawing/2014/main" id="{6F66CB91-A73B-4017-B7C2-166A4E5D30AC}"/>
              </a:ext>
            </a:extLst>
          </p:cNvPr>
          <p:cNvSpPr/>
          <p:nvPr/>
        </p:nvSpPr>
        <p:spPr>
          <a:xfrm>
            <a:off x="787264" y="75309"/>
            <a:ext cx="9334326" cy="935880"/>
          </a:xfrm>
          <a:prstGeom prst="rect">
            <a:avLst/>
          </a:prstGeom>
          <a:ln w="12700">
            <a:miter lim="400000"/>
          </a:ln>
        </p:spPr>
        <p:txBody>
          <a:bodyPr lIns="0" tIns="0" rIns="0" bIns="0" anchor="b">
            <a:noAutofit/>
          </a:bodyPr>
          <a:lstStyle/>
          <a:p>
            <a:r>
              <a:rPr lang="en-GB" altLang="en-US" sz="2800" cap="all" spc="-100" dirty="0">
                <a:solidFill>
                  <a:schemeClr val="bg1"/>
                </a:solidFill>
                <a:cs typeface="Calibri" panose="020F0502020204030204" pitchFamily="34" charset="0"/>
              </a:rPr>
              <a:t>New model: Optimize iodine nutrition through different dietary sources of iodine </a:t>
            </a:r>
            <a:endParaRPr lang="en-US" sz="2800" cap="all" spc="-100" dirty="0">
              <a:solidFill>
                <a:schemeClr val="bg1"/>
              </a:solidFill>
              <a:cs typeface="Calibri" panose="020F0502020204030204" pitchFamily="34" charset="0"/>
            </a:endParaRPr>
          </a:p>
        </p:txBody>
      </p:sp>
      <p:grpSp>
        <p:nvGrpSpPr>
          <p:cNvPr id="19" name="Group 18">
            <a:extLst>
              <a:ext uri="{FF2B5EF4-FFF2-40B4-BE49-F238E27FC236}">
                <a16:creationId xmlns:a16="http://schemas.microsoft.com/office/drawing/2014/main" id="{B798C5EB-2288-B242-8837-81C549E3B22E}"/>
              </a:ext>
            </a:extLst>
          </p:cNvPr>
          <p:cNvGrpSpPr/>
          <p:nvPr/>
        </p:nvGrpSpPr>
        <p:grpSpPr>
          <a:xfrm>
            <a:off x="2128140" y="1231734"/>
            <a:ext cx="3041651" cy="1275026"/>
            <a:chOff x="519112" y="1768529"/>
            <a:chExt cx="3041651" cy="1275026"/>
          </a:xfrm>
        </p:grpSpPr>
        <p:sp>
          <p:nvSpPr>
            <p:cNvPr id="20" name="TextBox 19">
              <a:extLst>
                <a:ext uri="{FF2B5EF4-FFF2-40B4-BE49-F238E27FC236}">
                  <a16:creationId xmlns:a16="http://schemas.microsoft.com/office/drawing/2014/main" id="{2E8AAA9F-1F48-4346-AE5D-300BCC26B39E}"/>
                </a:ext>
              </a:extLst>
            </p:cNvPr>
            <p:cNvSpPr txBox="1"/>
            <p:nvPr/>
          </p:nvSpPr>
          <p:spPr>
            <a:xfrm>
              <a:off x="519112" y="1768529"/>
              <a:ext cx="2705101" cy="923330"/>
            </a:xfrm>
            <a:prstGeom prst="rect">
              <a:avLst/>
            </a:prstGeom>
            <a:noFill/>
          </p:spPr>
          <p:txBody>
            <a:bodyPr wrap="square" rtlCol="0">
              <a:spAutoFit/>
            </a:bodyPr>
            <a:lstStyle/>
            <a:p>
              <a:r>
                <a:rPr lang="en-US" dirty="0">
                  <a:solidFill>
                    <a:srgbClr val="FF00FF"/>
                  </a:solidFill>
                  <a:cs typeface="Calibri" panose="020F0502020204030204" pitchFamily="34" charset="0"/>
                </a:rPr>
                <a:t>Salt iodization remains at the core to optimal iodine nutrition</a:t>
              </a:r>
            </a:p>
          </p:txBody>
        </p:sp>
        <p:sp>
          <p:nvSpPr>
            <p:cNvPr id="21" name="Down Arrow 20">
              <a:extLst>
                <a:ext uri="{FF2B5EF4-FFF2-40B4-BE49-F238E27FC236}">
                  <a16:creationId xmlns:a16="http://schemas.microsoft.com/office/drawing/2014/main" id="{FC1530F9-43BF-5541-8550-E59BBB7F8CA0}"/>
                </a:ext>
              </a:extLst>
            </p:cNvPr>
            <p:cNvSpPr/>
            <p:nvPr/>
          </p:nvSpPr>
          <p:spPr>
            <a:xfrm>
              <a:off x="1857796" y="2678886"/>
              <a:ext cx="314326" cy="364669"/>
            </a:xfrm>
            <a:prstGeom prst="downArrow">
              <a:avLst/>
            </a:prstGeom>
            <a:solidFill>
              <a:srgbClr val="FF00FF"/>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a:extLst>
                <a:ext uri="{FF2B5EF4-FFF2-40B4-BE49-F238E27FC236}">
                  <a16:creationId xmlns:a16="http://schemas.microsoft.com/office/drawing/2014/main" id="{3CF75AE3-F322-B743-9F1E-517D9C77CFB2}"/>
                </a:ext>
              </a:extLst>
            </p:cNvPr>
            <p:cNvSpPr/>
            <p:nvPr/>
          </p:nvSpPr>
          <p:spPr>
            <a:xfrm>
              <a:off x="3246439" y="2217347"/>
              <a:ext cx="314324" cy="318293"/>
            </a:xfrm>
            <a:prstGeom prst="rightArrow">
              <a:avLst/>
            </a:prstGeom>
            <a:solidFill>
              <a:srgbClr val="FF00FF"/>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a:extLst>
              <a:ext uri="{FF2B5EF4-FFF2-40B4-BE49-F238E27FC236}">
                <a16:creationId xmlns:a16="http://schemas.microsoft.com/office/drawing/2014/main" id="{80938420-F37F-4CB6-A32D-ABC6C6E73200}"/>
              </a:ext>
            </a:extLst>
          </p:cNvPr>
          <p:cNvSpPr/>
          <p:nvPr/>
        </p:nvSpPr>
        <p:spPr>
          <a:xfrm>
            <a:off x="1261225" y="5909255"/>
            <a:ext cx="9669550" cy="923330"/>
          </a:xfrm>
          <a:prstGeom prst="rect">
            <a:avLst/>
          </a:prstGeom>
        </p:spPr>
        <p:txBody>
          <a:bodyPr wrap="square">
            <a:spAutoFit/>
          </a:bodyPr>
          <a:lstStyle/>
          <a:p>
            <a:pPr algn="ctr"/>
            <a:r>
              <a:rPr lang="en-GB" altLang="en-US" b="1" dirty="0">
                <a:solidFill>
                  <a:srgbClr val="FA5DFF"/>
                </a:solidFill>
              </a:rPr>
              <a:t>But we can no longer rely just on </a:t>
            </a:r>
            <a:r>
              <a:rPr lang="en-US" b="1" dirty="0">
                <a:solidFill>
                  <a:srgbClr val="FA5DFF"/>
                </a:solidFill>
              </a:rPr>
              <a:t>coverage of households using adequately iodized salt (HHIS) to assess and track program success. We also need to find out about iodized salt in processed foods and condiments</a:t>
            </a:r>
            <a:endParaRPr lang="en-GB" dirty="0">
              <a:solidFill>
                <a:srgbClr val="FA5DFF"/>
              </a:solidFill>
            </a:endParaRPr>
          </a:p>
        </p:txBody>
      </p:sp>
      <p:sp>
        <p:nvSpPr>
          <p:cNvPr id="3" name="Slide Number Placeholder 2">
            <a:extLst>
              <a:ext uri="{FF2B5EF4-FFF2-40B4-BE49-F238E27FC236}">
                <a16:creationId xmlns:a16="http://schemas.microsoft.com/office/drawing/2014/main" id="{E5E51495-ED9C-1F46-958B-678DF3A58FD3}"/>
              </a:ext>
            </a:extLst>
          </p:cNvPr>
          <p:cNvSpPr>
            <a:spLocks noGrp="1"/>
          </p:cNvSpPr>
          <p:nvPr>
            <p:ph type="sldNum" sz="quarter" idx="2"/>
          </p:nvPr>
        </p:nvSpPr>
        <p:spPr>
          <a:xfrm>
            <a:off x="11806907" y="6391753"/>
            <a:ext cx="177290" cy="276999"/>
          </a:xfrm>
        </p:spPr>
        <p:txBody>
          <a:bodyPr/>
          <a:lstStyle/>
          <a:p>
            <a:fld id="{86CB4B4D-7CA3-9044-876B-883B54F8677D}" type="slidenum">
              <a:rPr lang="de-CH" smtClean="0">
                <a:solidFill>
                  <a:schemeClr val="tx2"/>
                </a:solidFill>
              </a:rPr>
              <a:t>5</a:t>
            </a:fld>
            <a:endParaRPr lang="de-CH" dirty="0">
              <a:solidFill>
                <a:schemeClr val="tx2"/>
              </a:solidFill>
            </a:endParaRPr>
          </a:p>
        </p:txBody>
      </p:sp>
    </p:spTree>
    <p:extLst>
      <p:ext uri="{BB962C8B-B14F-4D97-AF65-F5344CB8AC3E}">
        <p14:creationId xmlns:p14="http://schemas.microsoft.com/office/powerpoint/2010/main" val="157296296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2000"/>
                                        <p:tgtEl>
                                          <p:spTgt spid="1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878646" y="1302707"/>
            <a:ext cx="10699795" cy="4992932"/>
          </a:xfrm>
        </p:spPr>
        <p:txBody>
          <a:bodyPr>
            <a:noAutofit/>
          </a:bodyPr>
          <a:lstStyle/>
          <a:p>
            <a:pPr marL="514350" indent="-447675">
              <a:buFont typeface="Wingdings" panose="05000000000000000000" pitchFamily="2" charset="2"/>
              <a:buChar char="§"/>
            </a:pPr>
            <a:r>
              <a:rPr lang="en-US" dirty="0"/>
              <a:t>When USI programs began, the focus was to prevent iodine deficiency disorders IDD (clinical signs like goiter)</a:t>
            </a:r>
          </a:p>
          <a:p>
            <a:pPr marL="514350" indent="-447675">
              <a:buFont typeface="Wingdings" panose="05000000000000000000" pitchFamily="2" charset="2"/>
              <a:buChar char="§"/>
            </a:pPr>
            <a:r>
              <a:rPr lang="en-US" dirty="0"/>
              <a:t>Studies in 80s’ have shown that iodine deficiency irreversibly affects brain development during pregnancy. </a:t>
            </a:r>
          </a:p>
          <a:p>
            <a:pPr marL="66675" indent="0"/>
            <a:r>
              <a:rPr lang="en-US" dirty="0">
                <a:sym typeface="Wingdings" panose="05000000000000000000" pitchFamily="2" charset="2"/>
              </a:rPr>
              <a:t>	 </a:t>
            </a:r>
            <a:r>
              <a:rPr lang="en-US" dirty="0"/>
              <a:t>Focus shifted to include </a:t>
            </a:r>
            <a:r>
              <a:rPr lang="en-US" u="sng" dirty="0"/>
              <a:t>visible and invisible signs </a:t>
            </a:r>
          </a:p>
          <a:p>
            <a:pPr marL="66675" indent="0"/>
            <a:r>
              <a:rPr lang="en-US" dirty="0">
                <a:sym typeface="Wingdings" panose="05000000000000000000" pitchFamily="2" charset="2"/>
              </a:rPr>
              <a:t>	 </a:t>
            </a:r>
            <a:r>
              <a:rPr lang="en-US" dirty="0"/>
              <a:t>Focus shifted to </a:t>
            </a:r>
            <a:r>
              <a:rPr lang="en-US" u="sng" dirty="0"/>
              <a:t>adequate iodine for all </a:t>
            </a:r>
          </a:p>
          <a:p>
            <a:pPr marL="514350" indent="-447675">
              <a:buFont typeface="Wingdings" panose="05000000000000000000" pitchFamily="2" charset="2"/>
              <a:buChar char="§"/>
            </a:pPr>
            <a:endParaRPr lang="en-US" dirty="0"/>
          </a:p>
          <a:p>
            <a:pPr marL="514350" indent="-447675">
              <a:buFont typeface="Wingdings" panose="05000000000000000000" pitchFamily="2" charset="2"/>
              <a:buChar char="§"/>
            </a:pPr>
            <a:r>
              <a:rPr lang="en-US" dirty="0"/>
              <a:t>Increase in program data have shown decrease in iodine deficiency but also an increase of more than adequate iodine intake.</a:t>
            </a:r>
          </a:p>
          <a:p>
            <a:pPr marL="514350" lvl="2" indent="0">
              <a:buNone/>
            </a:pPr>
            <a:r>
              <a:rPr lang="en-US" dirty="0">
                <a:sym typeface="Wingdings" panose="05000000000000000000" pitchFamily="2" charset="2"/>
              </a:rPr>
              <a:t>	 Focus now on </a:t>
            </a:r>
            <a:r>
              <a:rPr lang="en-US" u="sng" dirty="0"/>
              <a:t>optimal iodine nutrition</a:t>
            </a:r>
            <a:r>
              <a:rPr lang="en-US" dirty="0"/>
              <a:t>, not too little and not too much.</a:t>
            </a:r>
          </a:p>
          <a:p>
            <a:pPr marL="66675" indent="0" algn="ctr"/>
            <a:endParaRPr lang="en-US" b="1" dirty="0">
              <a:solidFill>
                <a:srgbClr val="FA5DFF"/>
              </a:solidFill>
            </a:endParaRPr>
          </a:p>
          <a:p>
            <a:pPr marL="66675" indent="0" algn="ctr"/>
            <a:r>
              <a:rPr lang="en-US" b="1" dirty="0">
                <a:solidFill>
                  <a:srgbClr val="FA5DFF"/>
                </a:solidFill>
              </a:rPr>
              <a:t>We need tools and guidance to better track USI programs and ensure </a:t>
            </a:r>
            <a:r>
              <a:rPr lang="en-US" b="1" u="sng" dirty="0">
                <a:solidFill>
                  <a:srgbClr val="FA5DFF"/>
                </a:solidFill>
              </a:rPr>
              <a:t>optimal iodine nutrition</a:t>
            </a:r>
          </a:p>
        </p:txBody>
      </p:sp>
      <p:sp>
        <p:nvSpPr>
          <p:cNvPr id="2" name="Title 1"/>
          <p:cNvSpPr>
            <a:spLocks noGrp="1"/>
          </p:cNvSpPr>
          <p:nvPr>
            <p:ph type="title"/>
          </p:nvPr>
        </p:nvSpPr>
        <p:spPr>
          <a:xfrm>
            <a:off x="878645" y="215999"/>
            <a:ext cx="10355412" cy="762608"/>
          </a:xfrm>
          <a:ln w="12700">
            <a:miter lim="400000"/>
          </a:ln>
        </p:spPr>
        <p:txBody>
          <a:bodyPr lIns="0" tIns="0" rIns="0" bIns="0" anchor="b">
            <a:noAutofit/>
          </a:bodyPr>
          <a:lstStyle/>
          <a:p>
            <a:pPr hangingPunct="0">
              <a:lnSpc>
                <a:spcPct val="100000"/>
              </a:lnSpc>
            </a:pPr>
            <a:r>
              <a:rPr lang="en-US" sz="2800" spc="-100" dirty="0">
                <a:solidFill>
                  <a:schemeClr val="bg1"/>
                </a:solidFill>
                <a:latin typeface="+mj-lt"/>
                <a:ea typeface="+mj-ea"/>
                <a:cs typeface="Calibri" panose="020F0502020204030204" pitchFamily="34" charset="0"/>
                <a:sym typeface="Arial"/>
              </a:rPr>
              <a:t>optimal iodine nutrition, not just Iodine Deficiency Disorders</a:t>
            </a:r>
          </a:p>
        </p:txBody>
      </p:sp>
      <p:sp>
        <p:nvSpPr>
          <p:cNvPr id="4" name="Slide Number Placeholder 3">
            <a:extLst>
              <a:ext uri="{FF2B5EF4-FFF2-40B4-BE49-F238E27FC236}">
                <a16:creationId xmlns:a16="http://schemas.microsoft.com/office/drawing/2014/main" id="{6C9369AF-91C9-0F42-99F8-67BBF960AAE8}"/>
              </a:ext>
            </a:extLst>
          </p:cNvPr>
          <p:cNvSpPr>
            <a:spLocks noGrp="1"/>
          </p:cNvSpPr>
          <p:nvPr>
            <p:ph type="sldNum" sz="quarter" idx="2"/>
          </p:nvPr>
        </p:nvSpPr>
        <p:spPr>
          <a:xfrm>
            <a:off x="11824370" y="6341290"/>
            <a:ext cx="177290" cy="276999"/>
          </a:xfrm>
        </p:spPr>
        <p:txBody>
          <a:bodyPr/>
          <a:lstStyle/>
          <a:p>
            <a:fld id="{86CB4B4D-7CA3-9044-876B-883B54F8677D}" type="slidenum">
              <a:rPr lang="de-CH" smtClean="0">
                <a:solidFill>
                  <a:schemeClr val="tx2"/>
                </a:solidFill>
              </a:rPr>
              <a:t>6</a:t>
            </a:fld>
            <a:endParaRPr lang="de-CH" dirty="0">
              <a:solidFill>
                <a:schemeClr val="tx2"/>
              </a:solidFill>
            </a:endParaRPr>
          </a:p>
        </p:txBody>
      </p:sp>
    </p:spTree>
    <p:extLst>
      <p:ext uri="{BB962C8B-B14F-4D97-AF65-F5344CB8AC3E}">
        <p14:creationId xmlns:p14="http://schemas.microsoft.com/office/powerpoint/2010/main" val="154984603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9086901E-5467-4044-93FB-41F577644D3F}"/>
              </a:ext>
            </a:extLst>
          </p:cNvPr>
          <p:cNvSpPr txBox="1">
            <a:spLocks/>
          </p:cNvSpPr>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lvl1pPr marL="0" marR="0" indent="1587" algn="l" defTabSz="914400" rtl="0" latinLnBrk="0">
              <a:lnSpc>
                <a:spcPct val="100000"/>
              </a:lnSpc>
              <a:spcBef>
                <a:spcPts val="30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Arial"/>
              </a:defRPr>
            </a:lvl1pPr>
            <a:lvl2pPr marL="227013" marR="0" indent="-227013" algn="l" defTabSz="914400" rtl="0" latinLnBrk="0">
              <a:lnSpc>
                <a:spcPct val="100000"/>
              </a:lnSpc>
              <a:spcBef>
                <a:spcPts val="300"/>
              </a:spcBef>
              <a:spcAft>
                <a:spcPts val="0"/>
              </a:spcAft>
              <a:buClrTx/>
              <a:buSzPct val="100000"/>
              <a:buFontTx/>
              <a:buChar char="▪"/>
              <a:tabLst/>
              <a:defRPr sz="2400" b="0" i="0" u="none" strike="noStrike" cap="none" spc="0" baseline="0">
                <a:ln>
                  <a:noFill/>
                </a:ln>
                <a:solidFill>
                  <a:srgbClr val="000000"/>
                </a:solidFill>
                <a:uFillTx/>
                <a:latin typeface="+mj-lt"/>
                <a:ea typeface="+mj-ea"/>
                <a:cs typeface="+mj-cs"/>
                <a:sym typeface="Arial"/>
              </a:defRPr>
            </a:lvl2pPr>
            <a:lvl3pPr marL="447675" marR="0" indent="-173037" algn="l" defTabSz="914400" rtl="0" latinLnBrk="0">
              <a:lnSpc>
                <a:spcPct val="100000"/>
              </a:lnSpc>
              <a:spcBef>
                <a:spcPts val="300"/>
              </a:spcBef>
              <a:spcAft>
                <a:spcPts val="0"/>
              </a:spcAft>
              <a:buClrTx/>
              <a:buSzPct val="100000"/>
              <a:buFontTx/>
              <a:buChar char="–"/>
              <a:tabLst/>
              <a:defRPr sz="2400" b="0" i="0" u="none" strike="noStrike" cap="none" spc="0" baseline="0">
                <a:ln>
                  <a:noFill/>
                </a:ln>
                <a:solidFill>
                  <a:srgbClr val="000000"/>
                </a:solidFill>
                <a:uFillTx/>
                <a:latin typeface="+mj-lt"/>
                <a:ea typeface="+mj-ea"/>
                <a:cs typeface="+mj-cs"/>
                <a:sym typeface="Arial"/>
              </a:defRPr>
            </a:lvl3pPr>
            <a:lvl4pPr marL="630237" marR="0" indent="-171450" algn="l" defTabSz="914400" rtl="0" latinLnBrk="0">
              <a:lnSpc>
                <a:spcPct val="100000"/>
              </a:lnSpc>
              <a:spcBef>
                <a:spcPts val="300"/>
              </a:spcBef>
              <a:spcAft>
                <a:spcPts val="0"/>
              </a:spcAft>
              <a:buClrTx/>
              <a:buSzPct val="100000"/>
              <a:buFontTx/>
              <a:buChar char="•"/>
              <a:tabLst/>
              <a:defRPr sz="2400" b="0" i="0" u="none" strike="noStrike" cap="none" spc="0" baseline="0">
                <a:ln>
                  <a:noFill/>
                </a:ln>
                <a:solidFill>
                  <a:srgbClr val="000000"/>
                </a:solidFill>
                <a:uFillTx/>
                <a:latin typeface="+mj-lt"/>
                <a:ea typeface="+mj-ea"/>
                <a:cs typeface="+mj-cs"/>
                <a:sym typeface="Arial"/>
              </a:defRPr>
            </a:lvl4pPr>
            <a:lvl5pPr marL="800100" marR="0" indent="-171450" algn="l" defTabSz="914400" rtl="0" latinLnBrk="0">
              <a:lnSpc>
                <a:spcPct val="100000"/>
              </a:lnSpc>
              <a:spcBef>
                <a:spcPts val="300"/>
              </a:spcBef>
              <a:spcAft>
                <a:spcPts val="0"/>
              </a:spcAft>
              <a:buClrTx/>
              <a:buSzPct val="100000"/>
              <a:buFontTx/>
              <a:buChar char="–"/>
              <a:tabLst/>
              <a:defRPr sz="2400" b="0" i="0" u="none" strike="noStrike" cap="none" spc="0" baseline="0">
                <a:ln>
                  <a:noFill/>
                </a:ln>
                <a:solidFill>
                  <a:srgbClr val="000000"/>
                </a:solidFill>
                <a:uFillTx/>
                <a:latin typeface="+mj-lt"/>
                <a:ea typeface="+mj-ea"/>
                <a:cs typeface="+mj-cs"/>
                <a:sym typeface="Arial"/>
              </a:defRPr>
            </a:lvl5pPr>
            <a:lvl6pPr marL="2560320" marR="0" indent="-274320" algn="l" defTabSz="914400" rtl="0" latinLnBrk="0">
              <a:lnSpc>
                <a:spcPct val="100000"/>
              </a:lnSpc>
              <a:spcBef>
                <a:spcPts val="300"/>
              </a:spcBef>
              <a:spcAft>
                <a:spcPts val="0"/>
              </a:spcAft>
              <a:buClrTx/>
              <a:buSzPct val="100000"/>
              <a:buFontTx/>
              <a:buChar char="•"/>
              <a:tabLst/>
              <a:defRPr sz="2400" b="0" i="0" u="none" strike="noStrike" cap="none" spc="0" baseline="0">
                <a:ln>
                  <a:noFill/>
                </a:ln>
                <a:solidFill>
                  <a:srgbClr val="000000"/>
                </a:solidFill>
                <a:uFillTx/>
                <a:latin typeface="+mj-lt"/>
                <a:ea typeface="+mj-ea"/>
                <a:cs typeface="+mj-cs"/>
                <a:sym typeface="Arial"/>
              </a:defRPr>
            </a:lvl6pPr>
            <a:lvl7pPr marL="3017520" marR="0" indent="-274320" algn="l" defTabSz="914400" rtl="0" latinLnBrk="0">
              <a:lnSpc>
                <a:spcPct val="100000"/>
              </a:lnSpc>
              <a:spcBef>
                <a:spcPts val="300"/>
              </a:spcBef>
              <a:spcAft>
                <a:spcPts val="0"/>
              </a:spcAft>
              <a:buClrTx/>
              <a:buSzPct val="100000"/>
              <a:buFontTx/>
              <a:buChar char="•"/>
              <a:tabLst/>
              <a:defRPr sz="2400" b="0" i="0" u="none" strike="noStrike" cap="none" spc="0" baseline="0">
                <a:ln>
                  <a:noFill/>
                </a:ln>
                <a:solidFill>
                  <a:srgbClr val="000000"/>
                </a:solidFill>
                <a:uFillTx/>
                <a:latin typeface="+mj-lt"/>
                <a:ea typeface="+mj-ea"/>
                <a:cs typeface="+mj-cs"/>
                <a:sym typeface="Arial"/>
              </a:defRPr>
            </a:lvl7pPr>
            <a:lvl8pPr marL="3474720" marR="0" indent="-274320" algn="l" defTabSz="914400" rtl="0" latinLnBrk="0">
              <a:lnSpc>
                <a:spcPct val="100000"/>
              </a:lnSpc>
              <a:spcBef>
                <a:spcPts val="300"/>
              </a:spcBef>
              <a:spcAft>
                <a:spcPts val="0"/>
              </a:spcAft>
              <a:buClrTx/>
              <a:buSzPct val="100000"/>
              <a:buFontTx/>
              <a:buChar char="•"/>
              <a:tabLst/>
              <a:defRPr sz="2400" b="0" i="0" u="none" strike="noStrike" cap="none" spc="0" baseline="0">
                <a:ln>
                  <a:noFill/>
                </a:ln>
                <a:solidFill>
                  <a:srgbClr val="000000"/>
                </a:solidFill>
                <a:uFillTx/>
                <a:latin typeface="+mj-lt"/>
                <a:ea typeface="+mj-ea"/>
                <a:cs typeface="+mj-cs"/>
                <a:sym typeface="Arial"/>
              </a:defRPr>
            </a:lvl8pPr>
            <a:lvl9pPr marL="3931920" marR="0" indent="-274320" algn="l" defTabSz="914400" rtl="0" latinLnBrk="0">
              <a:lnSpc>
                <a:spcPct val="100000"/>
              </a:lnSpc>
              <a:spcBef>
                <a:spcPts val="300"/>
              </a:spcBef>
              <a:spcAft>
                <a:spcPts val="0"/>
              </a:spcAft>
              <a:buClrTx/>
              <a:buSzPct val="100000"/>
              <a:buFontTx/>
              <a:buChar char="•"/>
              <a:tabLst/>
              <a:defRPr sz="2400" b="0" i="0" u="none" strike="noStrike" cap="none" spc="0" baseline="0">
                <a:ln>
                  <a:noFill/>
                </a:ln>
                <a:solidFill>
                  <a:srgbClr val="000000"/>
                </a:solidFill>
                <a:uFillTx/>
                <a:latin typeface="+mj-lt"/>
                <a:ea typeface="+mj-ea"/>
                <a:cs typeface="+mj-cs"/>
                <a:sym typeface="Arial"/>
              </a:defRPr>
            </a:lvl9pPr>
          </a:lstStyle>
          <a:p>
            <a:pPr hangingPunct="1"/>
            <a:r>
              <a:rPr lang="en-US" dirty="0"/>
              <a:t>The salt iodization program is successful if it delivers iodized salt that is of the right </a:t>
            </a:r>
            <a:r>
              <a:rPr lang="en-US" u="sng" dirty="0"/>
              <a:t>quality</a:t>
            </a:r>
            <a:r>
              <a:rPr lang="en-US" dirty="0"/>
              <a:t> (iodization level), has reached </a:t>
            </a:r>
            <a:r>
              <a:rPr lang="en-US" u="sng" dirty="0"/>
              <a:t>scale</a:t>
            </a:r>
            <a:r>
              <a:rPr lang="en-US" dirty="0"/>
              <a:t> so everyone’s iodine needs are met and makes an </a:t>
            </a:r>
            <a:r>
              <a:rPr lang="en-US" u="sng" dirty="0"/>
              <a:t>impact</a:t>
            </a:r>
            <a:r>
              <a:rPr lang="en-US" dirty="0"/>
              <a:t> (achieves optimum iodine nutrition): </a:t>
            </a:r>
          </a:p>
          <a:p>
            <a:pPr hangingPunct="1"/>
            <a:endParaRPr lang="en-US" dirty="0"/>
          </a:p>
          <a:p>
            <a:pPr marL="342900" indent="-342900" hangingPunct="1">
              <a:buFont typeface="Wingdings" pitchFamily="2" charset="2"/>
              <a:buChar char="à"/>
            </a:pPr>
            <a:r>
              <a:rPr lang="en-US" dirty="0"/>
              <a:t>minimizes the population that is deficient </a:t>
            </a:r>
          </a:p>
          <a:p>
            <a:pPr marL="342900" indent="-342900" hangingPunct="1">
              <a:buFont typeface="Wingdings" pitchFamily="2" charset="2"/>
              <a:buChar char="à"/>
            </a:pPr>
            <a:r>
              <a:rPr lang="en-US" dirty="0"/>
              <a:t>minimizes the population that has more than adequate iodine intake </a:t>
            </a:r>
          </a:p>
          <a:p>
            <a:pPr hangingPunct="1"/>
            <a:endParaRPr lang="en-US" dirty="0"/>
          </a:p>
          <a:p>
            <a:pPr algn="ctr" hangingPunct="1"/>
            <a:r>
              <a:rPr lang="en-US" dirty="0"/>
              <a:t>We need to have a </a:t>
            </a:r>
            <a:r>
              <a:rPr lang="en-US" dirty="0">
                <a:solidFill>
                  <a:srgbClr val="FF00FF"/>
                </a:solidFill>
              </a:rPr>
              <a:t>program </a:t>
            </a:r>
            <a:r>
              <a:rPr lang="en-US" dirty="0">
                <a:solidFill>
                  <a:schemeClr val="tx1"/>
                </a:solidFill>
              </a:rPr>
              <a:t>that is </a:t>
            </a:r>
            <a:r>
              <a:rPr lang="en-US" dirty="0">
                <a:solidFill>
                  <a:srgbClr val="FF00FF"/>
                </a:solidFill>
              </a:rPr>
              <a:t>designed correctly </a:t>
            </a:r>
            <a:r>
              <a:rPr lang="en-US" dirty="0">
                <a:solidFill>
                  <a:schemeClr val="tx1"/>
                </a:solidFill>
              </a:rPr>
              <a:t>AND</a:t>
            </a:r>
            <a:r>
              <a:rPr lang="en-US" dirty="0">
                <a:solidFill>
                  <a:srgbClr val="FF00FF"/>
                </a:solidFill>
              </a:rPr>
              <a:t> implemented correctly</a:t>
            </a:r>
            <a:r>
              <a:rPr lang="en-US" dirty="0">
                <a:solidFill>
                  <a:schemeClr val="tx1"/>
                </a:solidFill>
              </a:rPr>
              <a:t> in order to have the right</a:t>
            </a:r>
            <a:r>
              <a:rPr lang="en-US" dirty="0">
                <a:solidFill>
                  <a:srgbClr val="FF00FF"/>
                </a:solidFill>
              </a:rPr>
              <a:t> impact </a:t>
            </a:r>
            <a:endParaRPr lang="en-US" dirty="0"/>
          </a:p>
          <a:p>
            <a:pPr algn="ctr" hangingPunct="1"/>
            <a:endParaRPr lang="en-US" dirty="0"/>
          </a:p>
          <a:p>
            <a:pPr algn="ctr" hangingPunct="1"/>
            <a:r>
              <a:rPr lang="en-US" dirty="0"/>
              <a:t>We depend on the </a:t>
            </a:r>
            <a:r>
              <a:rPr lang="en-US" dirty="0">
                <a:solidFill>
                  <a:srgbClr val="FF00FF"/>
                </a:solidFill>
              </a:rPr>
              <a:t>right data </a:t>
            </a:r>
            <a:r>
              <a:rPr lang="en-US" dirty="0"/>
              <a:t>to inform us</a:t>
            </a:r>
          </a:p>
          <a:p>
            <a:pPr hangingPunct="1"/>
            <a:endParaRPr lang="en-US" dirty="0"/>
          </a:p>
          <a:p>
            <a:pPr hangingPunct="1"/>
            <a:r>
              <a:rPr lang="en-US" dirty="0"/>
              <a:t>						</a:t>
            </a:r>
          </a:p>
          <a:p>
            <a:pPr hangingPunct="1"/>
            <a:endParaRPr lang="en-US" dirty="0"/>
          </a:p>
        </p:txBody>
      </p:sp>
      <p:sp>
        <p:nvSpPr>
          <p:cNvPr id="8" name="Title 1">
            <a:extLst>
              <a:ext uri="{FF2B5EF4-FFF2-40B4-BE49-F238E27FC236}">
                <a16:creationId xmlns:a16="http://schemas.microsoft.com/office/drawing/2014/main" id="{4D77CD21-75C7-8645-AC5B-09E94D0E1CC0}"/>
              </a:ext>
            </a:extLst>
          </p:cNvPr>
          <p:cNvSpPr txBox="1">
            <a:spLocks/>
          </p:cNvSpPr>
          <p:nvPr/>
        </p:nvSpPr>
        <p:spPr>
          <a:xfrm>
            <a:off x="609600" y="-473626"/>
            <a:ext cx="10972800" cy="141763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normAutofit/>
          </a:bodyPr>
          <a:lstStyle>
            <a:lvl1pPr marL="0" marR="0" indent="0" algn="l" defTabSz="914400" rtl="0" latinLnBrk="0">
              <a:lnSpc>
                <a:spcPts val="2500"/>
              </a:lnSpc>
              <a:spcBef>
                <a:spcPts val="0"/>
              </a:spcBef>
              <a:spcAft>
                <a:spcPts val="0"/>
              </a:spcAft>
              <a:buClrTx/>
              <a:buSzTx/>
              <a:buFontTx/>
              <a:buNone/>
              <a:tabLst/>
              <a:defRPr sz="2300" b="0" i="0" u="none" strike="noStrike" cap="all" spc="-50" baseline="0">
                <a:ln>
                  <a:noFill/>
                </a:ln>
                <a:solidFill>
                  <a:srgbClr val="FFFFFF"/>
                </a:solidFill>
                <a:uFillTx/>
                <a:latin typeface="Arial Black"/>
                <a:ea typeface="Arial Black"/>
                <a:cs typeface="Arial Black"/>
                <a:sym typeface="Arial Black"/>
              </a:defRPr>
            </a:lvl1pPr>
            <a:lvl2pPr marL="0" marR="0" indent="0" algn="l" defTabSz="914400" rtl="0" latinLnBrk="0">
              <a:lnSpc>
                <a:spcPts val="2500"/>
              </a:lnSpc>
              <a:spcBef>
                <a:spcPts val="0"/>
              </a:spcBef>
              <a:spcAft>
                <a:spcPts val="0"/>
              </a:spcAft>
              <a:buClrTx/>
              <a:buSzTx/>
              <a:buFontTx/>
              <a:buNone/>
              <a:tabLst/>
              <a:defRPr sz="2300" b="0" i="0" u="none" strike="noStrike" cap="all" spc="-50" baseline="0">
                <a:ln>
                  <a:noFill/>
                </a:ln>
                <a:solidFill>
                  <a:srgbClr val="FFFFFF"/>
                </a:solidFill>
                <a:uFillTx/>
                <a:latin typeface="Arial Black"/>
                <a:ea typeface="Arial Black"/>
                <a:cs typeface="Arial Black"/>
                <a:sym typeface="Arial Black"/>
              </a:defRPr>
            </a:lvl2pPr>
            <a:lvl3pPr marL="0" marR="0" indent="0" algn="l" defTabSz="914400" rtl="0" latinLnBrk="0">
              <a:lnSpc>
                <a:spcPts val="2500"/>
              </a:lnSpc>
              <a:spcBef>
                <a:spcPts val="0"/>
              </a:spcBef>
              <a:spcAft>
                <a:spcPts val="0"/>
              </a:spcAft>
              <a:buClrTx/>
              <a:buSzTx/>
              <a:buFontTx/>
              <a:buNone/>
              <a:tabLst/>
              <a:defRPr sz="2300" b="0" i="0" u="none" strike="noStrike" cap="all" spc="-50" baseline="0">
                <a:ln>
                  <a:noFill/>
                </a:ln>
                <a:solidFill>
                  <a:srgbClr val="FFFFFF"/>
                </a:solidFill>
                <a:uFillTx/>
                <a:latin typeface="Arial Black"/>
                <a:ea typeface="Arial Black"/>
                <a:cs typeface="Arial Black"/>
                <a:sym typeface="Arial Black"/>
              </a:defRPr>
            </a:lvl3pPr>
            <a:lvl4pPr marL="0" marR="0" indent="0" algn="l" defTabSz="914400" rtl="0" latinLnBrk="0">
              <a:lnSpc>
                <a:spcPts val="2500"/>
              </a:lnSpc>
              <a:spcBef>
                <a:spcPts val="0"/>
              </a:spcBef>
              <a:spcAft>
                <a:spcPts val="0"/>
              </a:spcAft>
              <a:buClrTx/>
              <a:buSzTx/>
              <a:buFontTx/>
              <a:buNone/>
              <a:tabLst/>
              <a:defRPr sz="2300" b="0" i="0" u="none" strike="noStrike" cap="all" spc="-50" baseline="0">
                <a:ln>
                  <a:noFill/>
                </a:ln>
                <a:solidFill>
                  <a:srgbClr val="FFFFFF"/>
                </a:solidFill>
                <a:uFillTx/>
                <a:latin typeface="Arial Black"/>
                <a:ea typeface="Arial Black"/>
                <a:cs typeface="Arial Black"/>
                <a:sym typeface="Arial Black"/>
              </a:defRPr>
            </a:lvl4pPr>
            <a:lvl5pPr marL="0" marR="0" indent="0" algn="l" defTabSz="914400" rtl="0" latinLnBrk="0">
              <a:lnSpc>
                <a:spcPts val="2500"/>
              </a:lnSpc>
              <a:spcBef>
                <a:spcPts val="0"/>
              </a:spcBef>
              <a:spcAft>
                <a:spcPts val="0"/>
              </a:spcAft>
              <a:buClrTx/>
              <a:buSzTx/>
              <a:buFontTx/>
              <a:buNone/>
              <a:tabLst/>
              <a:defRPr sz="2300" b="0" i="0" u="none" strike="noStrike" cap="all" spc="-50" baseline="0">
                <a:ln>
                  <a:noFill/>
                </a:ln>
                <a:solidFill>
                  <a:srgbClr val="FFFFFF"/>
                </a:solidFill>
                <a:uFillTx/>
                <a:latin typeface="Arial Black"/>
                <a:ea typeface="Arial Black"/>
                <a:cs typeface="Arial Black"/>
                <a:sym typeface="Arial Black"/>
              </a:defRPr>
            </a:lvl5pPr>
            <a:lvl6pPr marL="0" marR="0" indent="0" algn="l" defTabSz="914400" rtl="0" latinLnBrk="0">
              <a:lnSpc>
                <a:spcPts val="2500"/>
              </a:lnSpc>
              <a:spcBef>
                <a:spcPts val="0"/>
              </a:spcBef>
              <a:spcAft>
                <a:spcPts val="0"/>
              </a:spcAft>
              <a:buClrTx/>
              <a:buSzTx/>
              <a:buFontTx/>
              <a:buNone/>
              <a:tabLst/>
              <a:defRPr sz="2300" b="0" i="0" u="none" strike="noStrike" cap="all" spc="-50" baseline="0">
                <a:ln>
                  <a:noFill/>
                </a:ln>
                <a:solidFill>
                  <a:srgbClr val="FFFFFF"/>
                </a:solidFill>
                <a:uFillTx/>
                <a:latin typeface="Arial Black"/>
                <a:ea typeface="Arial Black"/>
                <a:cs typeface="Arial Black"/>
                <a:sym typeface="Arial Black"/>
              </a:defRPr>
            </a:lvl6pPr>
            <a:lvl7pPr marL="0" marR="0" indent="0" algn="l" defTabSz="914400" rtl="0" latinLnBrk="0">
              <a:lnSpc>
                <a:spcPts val="2500"/>
              </a:lnSpc>
              <a:spcBef>
                <a:spcPts val="0"/>
              </a:spcBef>
              <a:spcAft>
                <a:spcPts val="0"/>
              </a:spcAft>
              <a:buClrTx/>
              <a:buSzTx/>
              <a:buFontTx/>
              <a:buNone/>
              <a:tabLst/>
              <a:defRPr sz="2300" b="0" i="0" u="none" strike="noStrike" cap="all" spc="-50" baseline="0">
                <a:ln>
                  <a:noFill/>
                </a:ln>
                <a:solidFill>
                  <a:srgbClr val="FFFFFF"/>
                </a:solidFill>
                <a:uFillTx/>
                <a:latin typeface="Arial Black"/>
                <a:ea typeface="Arial Black"/>
                <a:cs typeface="Arial Black"/>
                <a:sym typeface="Arial Black"/>
              </a:defRPr>
            </a:lvl7pPr>
            <a:lvl8pPr marL="0" marR="0" indent="0" algn="l" defTabSz="914400" rtl="0" latinLnBrk="0">
              <a:lnSpc>
                <a:spcPts val="2500"/>
              </a:lnSpc>
              <a:spcBef>
                <a:spcPts val="0"/>
              </a:spcBef>
              <a:spcAft>
                <a:spcPts val="0"/>
              </a:spcAft>
              <a:buClrTx/>
              <a:buSzTx/>
              <a:buFontTx/>
              <a:buNone/>
              <a:tabLst/>
              <a:defRPr sz="2300" b="0" i="0" u="none" strike="noStrike" cap="all" spc="-50" baseline="0">
                <a:ln>
                  <a:noFill/>
                </a:ln>
                <a:solidFill>
                  <a:srgbClr val="FFFFFF"/>
                </a:solidFill>
                <a:uFillTx/>
                <a:latin typeface="Arial Black"/>
                <a:ea typeface="Arial Black"/>
                <a:cs typeface="Arial Black"/>
                <a:sym typeface="Arial Black"/>
              </a:defRPr>
            </a:lvl8pPr>
            <a:lvl9pPr marL="0" marR="0" indent="0" algn="l" defTabSz="914400" rtl="0" latinLnBrk="0">
              <a:lnSpc>
                <a:spcPts val="2500"/>
              </a:lnSpc>
              <a:spcBef>
                <a:spcPts val="0"/>
              </a:spcBef>
              <a:spcAft>
                <a:spcPts val="0"/>
              </a:spcAft>
              <a:buClrTx/>
              <a:buSzTx/>
              <a:buFontTx/>
              <a:buNone/>
              <a:tabLst/>
              <a:defRPr sz="2300" b="0" i="0" u="none" strike="noStrike" cap="all" spc="-50" baseline="0">
                <a:ln>
                  <a:noFill/>
                </a:ln>
                <a:solidFill>
                  <a:srgbClr val="FFFFFF"/>
                </a:solidFill>
                <a:uFillTx/>
                <a:latin typeface="Arial Black"/>
                <a:ea typeface="Arial Black"/>
                <a:cs typeface="Arial Black"/>
                <a:sym typeface="Arial Black"/>
              </a:defRPr>
            </a:lvl9pPr>
          </a:lstStyle>
          <a:p>
            <a:pPr hangingPunct="1">
              <a:lnSpc>
                <a:spcPct val="100000"/>
              </a:lnSpc>
            </a:pPr>
            <a:r>
              <a:rPr lang="en-US" sz="2800" dirty="0">
                <a:latin typeface="+mj-lt"/>
              </a:rPr>
              <a:t>What is success? quality, scale and impact</a:t>
            </a:r>
          </a:p>
        </p:txBody>
      </p:sp>
      <p:sp>
        <p:nvSpPr>
          <p:cNvPr id="2" name="Slide Number Placeholder 1">
            <a:extLst>
              <a:ext uri="{FF2B5EF4-FFF2-40B4-BE49-F238E27FC236}">
                <a16:creationId xmlns:a16="http://schemas.microsoft.com/office/drawing/2014/main" id="{A307635A-0E6B-3A44-92ED-5E280B7D53EB}"/>
              </a:ext>
            </a:extLst>
          </p:cNvPr>
          <p:cNvSpPr>
            <a:spLocks noGrp="1"/>
          </p:cNvSpPr>
          <p:nvPr>
            <p:ph type="sldNum" sz="quarter" idx="2"/>
          </p:nvPr>
        </p:nvSpPr>
        <p:spPr>
          <a:xfrm>
            <a:off x="11882244" y="6523775"/>
            <a:ext cx="177290" cy="276999"/>
          </a:xfrm>
        </p:spPr>
        <p:txBody>
          <a:bodyPr/>
          <a:lstStyle/>
          <a:p>
            <a:fld id="{86CB4B4D-7CA3-9044-876B-883B54F8677D}" type="slidenum">
              <a:rPr lang="de-CH" smtClean="0">
                <a:solidFill>
                  <a:schemeClr val="tx2"/>
                </a:solidFill>
              </a:rPr>
              <a:t>7</a:t>
            </a:fld>
            <a:endParaRPr lang="de-CH" dirty="0">
              <a:solidFill>
                <a:schemeClr val="tx2"/>
              </a:solidFill>
            </a:endParaRPr>
          </a:p>
        </p:txBody>
      </p:sp>
    </p:spTree>
    <p:extLst>
      <p:ext uri="{BB962C8B-B14F-4D97-AF65-F5344CB8AC3E}">
        <p14:creationId xmlns:p14="http://schemas.microsoft.com/office/powerpoint/2010/main" val="186682565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8EA37-1F22-2041-9AF5-A290D0DC71E7}"/>
              </a:ext>
            </a:extLst>
          </p:cNvPr>
          <p:cNvSpPr>
            <a:spLocks noGrp="1"/>
          </p:cNvSpPr>
          <p:nvPr>
            <p:ph type="title"/>
          </p:nvPr>
        </p:nvSpPr>
        <p:spPr/>
        <p:txBody>
          <a:bodyPr>
            <a:normAutofit fontScale="90000"/>
          </a:bodyPr>
          <a:lstStyle/>
          <a:p>
            <a:pPr>
              <a:lnSpc>
                <a:spcPct val="100000"/>
              </a:lnSpc>
            </a:pPr>
            <a:r>
              <a:rPr lang="en-GB" sz="2800" dirty="0">
                <a:solidFill>
                  <a:schemeClr val="bg1"/>
                </a:solidFill>
                <a:latin typeface="+mj-lt"/>
              </a:rPr>
              <a:t>Salt iodization has been main strategy to achieve optimum iodine nutrition</a:t>
            </a:r>
            <a:endParaRPr lang="en-US" sz="2800" dirty="0">
              <a:latin typeface="+mj-lt"/>
            </a:endParaRPr>
          </a:p>
        </p:txBody>
      </p:sp>
      <p:graphicFrame>
        <p:nvGraphicFramePr>
          <p:cNvPr id="5" name="Chart 4">
            <a:extLst>
              <a:ext uri="{FF2B5EF4-FFF2-40B4-BE49-F238E27FC236}">
                <a16:creationId xmlns:a16="http://schemas.microsoft.com/office/drawing/2014/main" id="{4E3C376D-2820-8A41-A6BF-562DC4117B19}"/>
              </a:ext>
            </a:extLst>
          </p:cNvPr>
          <p:cNvGraphicFramePr/>
          <p:nvPr>
            <p:extLst>
              <p:ext uri="{D42A27DB-BD31-4B8C-83A1-F6EECF244321}">
                <p14:modId xmlns:p14="http://schemas.microsoft.com/office/powerpoint/2010/main" val="519657918"/>
              </p:ext>
            </p:extLst>
          </p:nvPr>
        </p:nvGraphicFramePr>
        <p:xfrm>
          <a:off x="878645" y="1163272"/>
          <a:ext cx="8128000"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B2005296-0688-1143-9867-20CBE3C17E46}"/>
              </a:ext>
            </a:extLst>
          </p:cNvPr>
          <p:cNvSpPr txBox="1"/>
          <p:nvPr/>
        </p:nvSpPr>
        <p:spPr>
          <a:xfrm rot="16200000">
            <a:off x="-461424" y="3503275"/>
            <a:ext cx="2310809"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j-lt"/>
                <a:ea typeface="+mj-ea"/>
                <a:cs typeface="+mj-cs"/>
                <a:sym typeface="Arial"/>
              </a:rPr>
              <a:t>Number of countries</a:t>
            </a:r>
          </a:p>
        </p:txBody>
      </p:sp>
      <p:sp>
        <p:nvSpPr>
          <p:cNvPr id="7" name="TextBox 6">
            <a:extLst>
              <a:ext uri="{FF2B5EF4-FFF2-40B4-BE49-F238E27FC236}">
                <a16:creationId xmlns:a16="http://schemas.microsoft.com/office/drawing/2014/main" id="{21AE46EE-CC13-BA4E-8F68-3711272EDFFA}"/>
              </a:ext>
            </a:extLst>
          </p:cNvPr>
          <p:cNvSpPr txBox="1"/>
          <p:nvPr/>
        </p:nvSpPr>
        <p:spPr>
          <a:xfrm>
            <a:off x="4644816" y="6461069"/>
            <a:ext cx="120309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j-lt"/>
                <a:ea typeface="+mj-ea"/>
                <a:cs typeface="+mj-cs"/>
                <a:sym typeface="Arial"/>
              </a:rPr>
              <a:t>Year</a:t>
            </a:r>
          </a:p>
        </p:txBody>
      </p:sp>
      <p:sp>
        <p:nvSpPr>
          <p:cNvPr id="8" name="Rounded Rectangle 7">
            <a:extLst>
              <a:ext uri="{FF2B5EF4-FFF2-40B4-BE49-F238E27FC236}">
                <a16:creationId xmlns:a16="http://schemas.microsoft.com/office/drawing/2014/main" id="{94DEA261-9946-AA4C-A234-466CC298F1D6}"/>
              </a:ext>
            </a:extLst>
          </p:cNvPr>
          <p:cNvSpPr/>
          <p:nvPr/>
        </p:nvSpPr>
        <p:spPr>
          <a:xfrm>
            <a:off x="9487501" y="3061188"/>
            <a:ext cx="2359438" cy="1622834"/>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mj-lt"/>
              </a:rPr>
              <a:t>Countries with optimal iodine nutrition from 8 to 121</a:t>
            </a:r>
          </a:p>
        </p:txBody>
      </p:sp>
      <p:sp>
        <p:nvSpPr>
          <p:cNvPr id="3" name="Slide Number Placeholder 2">
            <a:extLst>
              <a:ext uri="{FF2B5EF4-FFF2-40B4-BE49-F238E27FC236}">
                <a16:creationId xmlns:a16="http://schemas.microsoft.com/office/drawing/2014/main" id="{1ADCE774-F624-C844-B233-F86949F0F380}"/>
              </a:ext>
            </a:extLst>
          </p:cNvPr>
          <p:cNvSpPr>
            <a:spLocks noGrp="1"/>
          </p:cNvSpPr>
          <p:nvPr>
            <p:ph type="sldNum" sz="quarter" idx="2"/>
          </p:nvPr>
        </p:nvSpPr>
        <p:spPr>
          <a:xfrm>
            <a:off x="11831124" y="6400050"/>
            <a:ext cx="177290" cy="276999"/>
          </a:xfrm>
        </p:spPr>
        <p:txBody>
          <a:bodyPr/>
          <a:lstStyle/>
          <a:p>
            <a:fld id="{86CB4B4D-7CA3-9044-876B-883B54F8677D}" type="slidenum">
              <a:rPr lang="de-CH" smtClean="0">
                <a:solidFill>
                  <a:schemeClr val="tx2"/>
                </a:solidFill>
              </a:rPr>
              <a:t>8</a:t>
            </a:fld>
            <a:endParaRPr lang="de-CH" dirty="0">
              <a:solidFill>
                <a:schemeClr val="tx2"/>
              </a:solidFill>
            </a:endParaRPr>
          </a:p>
        </p:txBody>
      </p:sp>
    </p:spTree>
    <p:extLst>
      <p:ext uri="{BB962C8B-B14F-4D97-AF65-F5344CB8AC3E}">
        <p14:creationId xmlns:p14="http://schemas.microsoft.com/office/powerpoint/2010/main" val="178569196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141B8-FF6C-7344-B7A0-018812D010CE}"/>
              </a:ext>
            </a:extLst>
          </p:cNvPr>
          <p:cNvSpPr>
            <a:spLocks noGrp="1"/>
          </p:cNvSpPr>
          <p:nvPr>
            <p:ph type="title"/>
          </p:nvPr>
        </p:nvSpPr>
        <p:spPr/>
        <p:txBody>
          <a:bodyPr/>
          <a:lstStyle/>
          <a:p>
            <a:r>
              <a:rPr lang="en-US" dirty="0"/>
              <a:t>Changes in iodine deficiency over 25 years</a:t>
            </a:r>
          </a:p>
        </p:txBody>
      </p:sp>
      <p:pic>
        <p:nvPicPr>
          <p:cNvPr id="4" name="Picture 5">
            <a:extLst>
              <a:ext uri="{FF2B5EF4-FFF2-40B4-BE49-F238E27FC236}">
                <a16:creationId xmlns:a16="http://schemas.microsoft.com/office/drawing/2014/main" id="{F1AF76A9-4C84-584A-87F9-A4BE95EC03D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60000" y="1080000"/>
            <a:ext cx="7635462" cy="5726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0984727"/>
      </p:ext>
    </p:extLst>
  </p:cSld>
  <p:clrMapOvr>
    <a:masterClrMapping/>
  </p:clrMapOvr>
  <p:transition spd="med"/>
</p:sld>
</file>

<file path=ppt/theme/theme1.xml><?xml version="1.0" encoding="utf-8"?>
<a:theme xmlns:a="http://schemas.openxmlformats.org/drawingml/2006/main" name="USI meeting template_final_210915 (with new photo)">
  <a:themeElements>
    <a:clrScheme name="USI meeting template_final_210915 (with new photo)">
      <a:dk1>
        <a:srgbClr val="000000"/>
      </a:dk1>
      <a:lt1>
        <a:srgbClr val="FFFFFF"/>
      </a:lt1>
      <a:dk2>
        <a:srgbClr val="A7A7A7"/>
      </a:dk2>
      <a:lt2>
        <a:srgbClr val="535353"/>
      </a:lt2>
      <a:accent1>
        <a:srgbClr val="3494BA"/>
      </a:accent1>
      <a:accent2>
        <a:srgbClr val="58B6C0"/>
      </a:accent2>
      <a:accent3>
        <a:srgbClr val="75BDA7"/>
      </a:accent3>
      <a:accent4>
        <a:srgbClr val="7A8C8E"/>
      </a:accent4>
      <a:accent5>
        <a:srgbClr val="84ACB6"/>
      </a:accent5>
      <a:accent6>
        <a:srgbClr val="2683C6"/>
      </a:accent6>
      <a:hlink>
        <a:srgbClr val="0000FF"/>
      </a:hlink>
      <a:folHlink>
        <a:srgbClr val="FF00FF"/>
      </a:folHlink>
    </a:clrScheme>
    <a:fontScheme name="USI meeting template_final_210915 (with new photo)">
      <a:majorFont>
        <a:latin typeface="Arial"/>
        <a:ea typeface="Arial"/>
        <a:cs typeface="Arial"/>
      </a:majorFont>
      <a:minorFont>
        <a:latin typeface="Helvetica"/>
        <a:ea typeface="Helvetica"/>
        <a:cs typeface="Helvetica"/>
      </a:minorFont>
    </a:fontScheme>
    <a:fmtScheme name="USI meeting template_final_210915 (with new phot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USI meeting template_final_210915 (with new photo)">
  <a:themeElements>
    <a:clrScheme name="USI meeting template_final_210915 (with new photo)">
      <a:dk1>
        <a:srgbClr val="000000"/>
      </a:dk1>
      <a:lt1>
        <a:srgbClr val="FFFFFF"/>
      </a:lt1>
      <a:dk2>
        <a:srgbClr val="A7A7A7"/>
      </a:dk2>
      <a:lt2>
        <a:srgbClr val="535353"/>
      </a:lt2>
      <a:accent1>
        <a:srgbClr val="3494BA"/>
      </a:accent1>
      <a:accent2>
        <a:srgbClr val="58B6C0"/>
      </a:accent2>
      <a:accent3>
        <a:srgbClr val="75BDA7"/>
      </a:accent3>
      <a:accent4>
        <a:srgbClr val="7A8C8E"/>
      </a:accent4>
      <a:accent5>
        <a:srgbClr val="84ACB6"/>
      </a:accent5>
      <a:accent6>
        <a:srgbClr val="2683C6"/>
      </a:accent6>
      <a:hlink>
        <a:srgbClr val="0000FF"/>
      </a:hlink>
      <a:folHlink>
        <a:srgbClr val="FF00FF"/>
      </a:folHlink>
    </a:clrScheme>
    <a:fontScheme name="USI meeting template_final_210915 (with new photo)">
      <a:majorFont>
        <a:latin typeface="Arial"/>
        <a:ea typeface="Arial"/>
        <a:cs typeface="Arial"/>
      </a:majorFont>
      <a:minorFont>
        <a:latin typeface="Helvetica"/>
        <a:ea typeface="Helvetica"/>
        <a:cs typeface="Helvetica"/>
      </a:minorFont>
    </a:fontScheme>
    <a:fmtScheme name="USI meeting template_final_210915 (with new phot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8666</TotalTime>
  <Words>7790</Words>
  <Application>Microsoft Office PowerPoint</Application>
  <PresentationFormat>Widescreen</PresentationFormat>
  <Paragraphs>908</Paragraphs>
  <Slides>33</Slides>
  <Notes>32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Arial Black</vt:lpstr>
      <vt:lpstr>Calibri</vt:lpstr>
      <vt:lpstr>Helvetica</vt:lpstr>
      <vt:lpstr>Wingdings</vt:lpstr>
      <vt:lpstr>USI meeting template_final_210915 (with new photo)</vt:lpstr>
      <vt:lpstr>PowerPoint Presentation</vt:lpstr>
      <vt:lpstr>introduction</vt:lpstr>
      <vt:lpstr>background</vt:lpstr>
      <vt:lpstr>Salt Iodization- Original model</vt:lpstr>
      <vt:lpstr>PowerPoint Presentation</vt:lpstr>
      <vt:lpstr>optimal iodine nutrition, not just Iodine Deficiency Disorders</vt:lpstr>
      <vt:lpstr>PowerPoint Presentation</vt:lpstr>
      <vt:lpstr>Salt iodization has been main strategy to achieve optimum iodine nutrition</vt:lpstr>
      <vt:lpstr>Changes in iodine deficiency over 25 years</vt:lpstr>
      <vt:lpstr>Changes in iodine deficiency over 25 years</vt:lpstr>
      <vt:lpstr>iodine nutrition programs – quality, scale and impact</vt:lpstr>
      <vt:lpstr>recommendation 1 – use of Rapid test kits</vt:lpstr>
      <vt:lpstr>Correct use of Rapid test kits</vt:lpstr>
      <vt:lpstr>Recommendation 2 – Acceptable range for urinary iodine</vt:lpstr>
      <vt:lpstr>Summary of a multi-country study</vt:lpstr>
      <vt:lpstr>Recommendation 3 – Population status</vt:lpstr>
      <vt:lpstr>urinary iodine – used for populations, not for individuals</vt:lpstr>
      <vt:lpstr>Use of Median urinary iodine</vt:lpstr>
      <vt:lpstr>Current iodine status criteria</vt:lpstr>
      <vt:lpstr>Recommendation 4 – Iodine status by population groups</vt:lpstr>
      <vt:lpstr>Iodine status among different population groups</vt:lpstr>
      <vt:lpstr>Iodine status among different population groups</vt:lpstr>
      <vt:lpstr>Recommendation 5 – Iodine status by sub-groups</vt:lpstr>
      <vt:lpstr>INTERPRETATION OF NATIONAL SURVEY DATA</vt:lpstr>
      <vt:lpstr>INTERPRETATION OF NATIONAL SURVEY DATA – country example</vt:lpstr>
      <vt:lpstr>INTERPRETATION OF NATIONAL SURVEY DATA – country example</vt:lpstr>
      <vt:lpstr>INTERPRETATION OF NATIONAL SURVEY DATA</vt:lpstr>
      <vt:lpstr>iodine status for sub-groups</vt:lpstr>
      <vt:lpstr>Recommendation 6 – monitor processed foods and condiments</vt:lpstr>
      <vt:lpstr>Assessment of sources of salt in the diet</vt:lpstr>
      <vt:lpstr>iodine intake from processed foods</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your Region</dc:title>
  <dc:creator>Katherine Shaw</dc:creator>
  <cp:lastModifiedBy>Arnold Timmer</cp:lastModifiedBy>
  <cp:revision>244</cp:revision>
  <cp:lastPrinted>2019-12-10T04:48:35Z</cp:lastPrinted>
  <dcterms:modified xsi:type="dcterms:W3CDTF">2020-02-07T16:00:32Z</dcterms:modified>
</cp:coreProperties>
</file>